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8" r:id="rId4"/>
    <p:sldMasterId id="2147483736" r:id="rId5"/>
    <p:sldMasterId id="2147483738" r:id="rId6"/>
  </p:sldMasterIdLst>
  <p:notesMasterIdLst>
    <p:notesMasterId r:id="rId62"/>
  </p:notesMasterIdLst>
  <p:handoutMasterIdLst>
    <p:handoutMasterId r:id="rId63"/>
  </p:handoutMasterIdLst>
  <p:sldIdLst>
    <p:sldId id="798" r:id="rId7"/>
    <p:sldId id="814" r:id="rId8"/>
    <p:sldId id="812" r:id="rId9"/>
    <p:sldId id="816" r:id="rId10"/>
    <p:sldId id="832" r:id="rId11"/>
    <p:sldId id="833" r:id="rId12"/>
    <p:sldId id="834" r:id="rId13"/>
    <p:sldId id="837" r:id="rId14"/>
    <p:sldId id="505" r:id="rId15"/>
    <p:sldId id="796" r:id="rId16"/>
    <p:sldId id="767" r:id="rId17"/>
    <p:sldId id="768" r:id="rId18"/>
    <p:sldId id="769" r:id="rId19"/>
    <p:sldId id="770" r:id="rId20"/>
    <p:sldId id="771" r:id="rId21"/>
    <p:sldId id="772" r:id="rId22"/>
    <p:sldId id="773" r:id="rId23"/>
    <p:sldId id="774" r:id="rId24"/>
    <p:sldId id="775" r:id="rId25"/>
    <p:sldId id="776" r:id="rId26"/>
    <p:sldId id="777" r:id="rId27"/>
    <p:sldId id="778" r:id="rId28"/>
    <p:sldId id="779" r:id="rId29"/>
    <p:sldId id="780" r:id="rId30"/>
    <p:sldId id="781" r:id="rId31"/>
    <p:sldId id="782" r:id="rId32"/>
    <p:sldId id="783" r:id="rId33"/>
    <p:sldId id="784" r:id="rId34"/>
    <p:sldId id="785" r:id="rId35"/>
    <p:sldId id="786" r:id="rId36"/>
    <p:sldId id="787" r:id="rId37"/>
    <p:sldId id="788" r:id="rId38"/>
    <p:sldId id="789" r:id="rId39"/>
    <p:sldId id="790" r:id="rId40"/>
    <p:sldId id="791" r:id="rId41"/>
    <p:sldId id="792" r:id="rId42"/>
    <p:sldId id="793" r:id="rId43"/>
    <p:sldId id="794" r:id="rId44"/>
    <p:sldId id="268" r:id="rId45"/>
    <p:sldId id="743" r:id="rId46"/>
    <p:sldId id="736" r:id="rId47"/>
    <p:sldId id="750" r:id="rId48"/>
    <p:sldId id="749" r:id="rId49"/>
    <p:sldId id="757" r:id="rId50"/>
    <p:sldId id="730" r:id="rId51"/>
    <p:sldId id="747" r:id="rId52"/>
    <p:sldId id="763" r:id="rId53"/>
    <p:sldId id="731" r:id="rId54"/>
    <p:sldId id="766" r:id="rId55"/>
    <p:sldId id="751" r:id="rId56"/>
    <p:sldId id="756" r:id="rId57"/>
    <p:sldId id="738" r:id="rId58"/>
    <p:sldId id="760" r:id="rId59"/>
    <p:sldId id="764" r:id="rId60"/>
    <p:sldId id="765"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5F2622-66DF-45A8-AE31-E1360ABBB3C7}">
          <p14:sldIdLst>
            <p14:sldId id="798"/>
            <p14:sldId id="814"/>
            <p14:sldId id="812"/>
            <p14:sldId id="816"/>
            <p14:sldId id="832"/>
            <p14:sldId id="833"/>
            <p14:sldId id="834"/>
            <p14:sldId id="837"/>
            <p14:sldId id="505"/>
            <p14:sldId id="796"/>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 id="787"/>
            <p14:sldId id="788"/>
            <p14:sldId id="789"/>
            <p14:sldId id="790"/>
            <p14:sldId id="791"/>
            <p14:sldId id="792"/>
            <p14:sldId id="793"/>
            <p14:sldId id="794"/>
            <p14:sldId id="268"/>
            <p14:sldId id="743"/>
            <p14:sldId id="736"/>
            <p14:sldId id="750"/>
            <p14:sldId id="749"/>
            <p14:sldId id="757"/>
            <p14:sldId id="730"/>
            <p14:sldId id="747"/>
            <p14:sldId id="763"/>
            <p14:sldId id="731"/>
            <p14:sldId id="766"/>
            <p14:sldId id="751"/>
            <p14:sldId id="756"/>
            <p14:sldId id="738"/>
            <p14:sldId id="760"/>
            <p14:sldId id="764"/>
            <p14:sldId id="765"/>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orge, Jake" initials="GJ" lastIdx="28" clrIdx="0">
    <p:extLst>
      <p:ext uri="{19B8F6BF-5375-455C-9EA6-DF929625EA0E}">
        <p15:presenceInfo xmlns:p15="http://schemas.microsoft.com/office/powerpoint/2012/main" userId="S-1-5-21-530382873-534002363-142223018-49129" providerId="AD"/>
      </p:ext>
    </p:extLst>
  </p:cmAuthor>
  <p:cmAuthor id="2" name="Munafo, Abbie" initials="MA" lastIdx="48" clrIdx="1">
    <p:extLst>
      <p:ext uri="{19B8F6BF-5375-455C-9EA6-DF929625EA0E}">
        <p15:presenceInfo xmlns:p15="http://schemas.microsoft.com/office/powerpoint/2012/main" userId="S-1-5-21-530382873-534002363-142223018-50689" providerId="AD"/>
      </p:ext>
    </p:extLst>
  </p:cmAuthor>
  <p:cmAuthor id="3" name="Farias, Brenda" initials="FB" lastIdx="3" clrIdx="2">
    <p:extLst>
      <p:ext uri="{19B8F6BF-5375-455C-9EA6-DF929625EA0E}">
        <p15:presenceInfo xmlns:p15="http://schemas.microsoft.com/office/powerpoint/2012/main" userId="S-1-5-21-530382873-534002363-142223018-58386" providerId="AD"/>
      </p:ext>
    </p:extLst>
  </p:cmAuthor>
  <p:cmAuthor id="4" name="Kevin Steinberg" initials="KS" lastIdx="1" clrIdx="3">
    <p:extLst>
      <p:ext uri="{19B8F6BF-5375-455C-9EA6-DF929625EA0E}">
        <p15:presenceInfo xmlns:p15="http://schemas.microsoft.com/office/powerpoint/2012/main" userId="Kevin Steinberg" providerId="None"/>
      </p:ext>
    </p:extLst>
  </p:cmAuthor>
  <p:cmAuthor id="5" name="Geoff Brigham" initials="GB" lastIdx="1" clrIdx="4">
    <p:extLst>
      <p:ext uri="{19B8F6BF-5375-455C-9EA6-DF929625EA0E}">
        <p15:presenceInfo xmlns:p15="http://schemas.microsoft.com/office/powerpoint/2012/main" userId="S::GBrigham@misoenergy.org::54b8a389-2f64-41bf-9998-57c0965c53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8D6"/>
    <a:srgbClr val="FBFBFB"/>
    <a:srgbClr val="000000"/>
    <a:srgbClr val="E5F1F3"/>
    <a:srgbClr val="CCEFF5"/>
    <a:srgbClr val="94A62A"/>
    <a:srgbClr val="5A5A5A"/>
    <a:srgbClr val="FFFFFF"/>
    <a:srgbClr val="37BA95"/>
    <a:srgbClr val="2297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3" autoAdjust="0"/>
    <p:restoredTop sz="91905" autoAdjust="0"/>
  </p:normalViewPr>
  <p:slideViewPr>
    <p:cSldViewPr snapToGrid="0" snapToObjects="1">
      <p:cViewPr varScale="1">
        <p:scale>
          <a:sx n="59" d="100"/>
          <a:sy n="59" d="100"/>
        </p:scale>
        <p:origin x="606" y="6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44" d="100"/>
          <a:sy n="44" d="100"/>
        </p:scale>
        <p:origin x="2796" y="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2BEDBF-4B1A-D14B-B2E8-86B124685FB2}" type="datetimeFigureOut">
              <a:rPr lang="en-US" smtClean="0"/>
              <a:t>12/10/2020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D8B14C-3EA3-324D-8C14-8036283303BC}" type="slidenum">
              <a:rPr lang="en-US" smtClean="0"/>
              <a:t>‹#›</a:t>
            </a:fld>
            <a:endParaRPr lang="en-US" dirty="0"/>
          </a:p>
        </p:txBody>
      </p:sp>
    </p:spTree>
    <p:extLst>
      <p:ext uri="{BB962C8B-B14F-4D97-AF65-F5344CB8AC3E}">
        <p14:creationId xmlns:p14="http://schemas.microsoft.com/office/powerpoint/2010/main" val="3569427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4E22F6-37B7-784B-978A-F085B1D6F4AC}" type="datetimeFigureOut">
              <a:rPr lang="en-US" smtClean="0"/>
              <a:t>12/10/2020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1D8E7A-F6DA-5A4C-BF56-6CCEDAF8B339}" type="slidenum">
              <a:rPr lang="en-US" smtClean="0"/>
              <a:t>‹#›</a:t>
            </a:fld>
            <a:endParaRPr lang="en-US" dirty="0"/>
          </a:p>
        </p:txBody>
      </p:sp>
    </p:spTree>
    <p:extLst>
      <p:ext uri="{BB962C8B-B14F-4D97-AF65-F5344CB8AC3E}">
        <p14:creationId xmlns:p14="http://schemas.microsoft.com/office/powerpoint/2010/main" val="416226557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8E7A-F6DA-5A4C-BF56-6CCEDAF8B339}" type="slidenum">
              <a:rPr lang="en-US" smtClean="0"/>
              <a:t>2</a:t>
            </a:fld>
            <a:endParaRPr lang="en-US" dirty="0"/>
          </a:p>
        </p:txBody>
      </p:sp>
    </p:spTree>
    <p:extLst>
      <p:ext uri="{BB962C8B-B14F-4D97-AF65-F5344CB8AC3E}">
        <p14:creationId xmlns:p14="http://schemas.microsoft.com/office/powerpoint/2010/main" val="2583635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8E7A-F6DA-5A4C-BF56-6CCEDAF8B339}" type="slidenum">
              <a:rPr lang="en-US" smtClean="0"/>
              <a:t>9</a:t>
            </a:fld>
            <a:endParaRPr lang="en-US" dirty="0"/>
          </a:p>
        </p:txBody>
      </p:sp>
    </p:spTree>
    <p:extLst>
      <p:ext uri="{BB962C8B-B14F-4D97-AF65-F5344CB8AC3E}">
        <p14:creationId xmlns:p14="http://schemas.microsoft.com/office/powerpoint/2010/main" val="267262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WG // Also note MOPR</a:t>
            </a:r>
            <a:r>
              <a:rPr lang="en-US" baseline="0" dirty="0" smtClean="0"/>
              <a:t> here verbally -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1D8E7A-F6DA-5A4C-BF56-6CCEDAF8B3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21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WG// </a:t>
            </a:r>
            <a:r>
              <a:rPr lang="en-US" dirty="0" err="1" smtClean="0"/>
              <a:t>Add’l</a:t>
            </a:r>
            <a:r>
              <a:rPr lang="en-US" baseline="0" dirty="0" smtClean="0"/>
              <a:t> notes on each bullet from report: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ea typeface="Calibri" panose="020F0502020204030204" pitchFamily="34" charset="0"/>
                <a:cs typeface="Times New Roman" panose="02020603050405020304" pitchFamily="18" charset="0"/>
              </a:rPr>
              <a:t>CEACs:</a:t>
            </a:r>
            <a:r>
              <a:rPr lang="en-US" sz="1200" b="0" baseline="0" dirty="0" smtClean="0">
                <a:ea typeface="Calibri" panose="020F0502020204030204" pitchFamily="34" charset="0"/>
                <a:cs typeface="Times New Roman" panose="02020603050405020304" pitchFamily="18" charset="0"/>
              </a:rPr>
              <a:t> </a:t>
            </a:r>
            <a:r>
              <a:rPr lang="en-US" sz="1200" b="0" dirty="0" smtClean="0">
                <a:ea typeface="Calibri" panose="020F0502020204030204" pitchFamily="34" charset="0"/>
                <a:cs typeface="Times New Roman" panose="02020603050405020304" pitchFamily="18" charset="0"/>
              </a:rPr>
              <a:t>The rate of CEACs awarded per physical MWh produced may be greater than the average across all clean suppliers (if the resource displaces primarily coal generation) or less than the average across all clean suppliers (if the resource displaces primarily other clean resources).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cs typeface="Times New Roman" panose="02020603050405020304" pitchFamily="18" charset="0"/>
              </a:rPr>
              <a:t>Standard Abatement Rate: </a:t>
            </a:r>
            <a:r>
              <a:rPr lang="en-US" sz="1200" b="0" dirty="0" smtClean="0">
                <a:ea typeface="Calibri" panose="020F0502020204030204" pitchFamily="34" charset="0"/>
                <a:cs typeface="Times New Roman" panose="02020603050405020304" pitchFamily="18" charset="0"/>
              </a:rPr>
              <a:t>This standardized abatement rate will be established prior to the forward clean energy auction and known to all participants in advance of submitting any offers. It will be established based on the marginal emissions displacement delivered across the entire fleet of clean energy resources as measured in the tracking system over the past three years, with the parameter updated annually. An example is 1,100 lbs of CO</a:t>
            </a:r>
            <a:r>
              <a:rPr lang="en-US" sz="1200" b="0" baseline="-25000" dirty="0" smtClean="0">
                <a:ea typeface="Calibri" panose="020F0502020204030204" pitchFamily="34" charset="0"/>
                <a:cs typeface="Times New Roman" panose="02020603050405020304" pitchFamily="18" charset="0"/>
              </a:rPr>
              <a:t>2</a:t>
            </a:r>
            <a:r>
              <a:rPr lang="en-US" sz="1200" b="0" dirty="0" smtClean="0">
                <a:ea typeface="Calibri" panose="020F0502020204030204" pitchFamily="34" charset="0"/>
                <a:cs typeface="Times New Roman" panose="02020603050405020304" pitchFamily="18" charset="0"/>
              </a:rPr>
              <a:t>/MWh.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ea typeface="Calibri" panose="020F0502020204030204" pitchFamily="34" charset="0"/>
                <a:cs typeface="Times New Roman" panose="02020603050405020304" pitchFamily="18" charset="0"/>
              </a:rPr>
              <a:t>Realized abatement rate: The realized carbon abatement could be much higher than the standardized rate (e.g. 1,900 lbs/MWh, if the resource is primarily displacing coal generation) or much lower than the standardized rate (e.g. down to 300 lbs/MWh, if the resource is in an export-constrained wind pocket where injecting more supply is primarily displacing other wind generation). The realized abatement rate will be calculated using RTO data on resource-specific 5-minute injections into the grid at a particular node, and the marginal carbon emissions at each node of the power system in each 5-minute nodal pricing interval.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dirty="0" smtClean="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1D8E7A-F6DA-5A4C-BF56-6CCEDAF8B33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124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1D8E7A-F6DA-5A4C-BF56-6CCEDAF8B339}" type="slidenum">
              <a:rPr lang="en-US" smtClean="0"/>
              <a:t>42</a:t>
            </a:fld>
            <a:endParaRPr lang="en-US" dirty="0"/>
          </a:p>
        </p:txBody>
      </p:sp>
    </p:spTree>
    <p:extLst>
      <p:ext uri="{BB962C8B-B14F-4D97-AF65-F5344CB8AC3E}">
        <p14:creationId xmlns:p14="http://schemas.microsoft.com/office/powerpoint/2010/main" val="1139617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mailto:Mrothleder@caiso.com"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mailto:wlasher@ercot.com" TargetMode="External"/><Relationship Id="rId5" Type="http://schemas.openxmlformats.org/officeDocument/2006/relationships/hyperlink" Target="mailto:rdoying@misoenergy.org" TargetMode="External"/><Relationship Id="rId4" Type="http://schemas.openxmlformats.org/officeDocument/2006/relationships/hyperlink" Target="mailto:swright@misoenergy.org" TargetMode="Externa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mailto:swright@misoenergy.org" TargetMode="External"/><Relationship Id="rId2" Type="http://schemas.openxmlformats.org/officeDocument/2006/relationships/hyperlink" Target="mailto:Mrothleder@caiso.com" TargetMode="External"/><Relationship Id="rId1" Type="http://schemas.openxmlformats.org/officeDocument/2006/relationships/slideMaster" Target="../slideMasters/slideMaster1.xml"/><Relationship Id="rId5" Type="http://schemas.openxmlformats.org/officeDocument/2006/relationships/hyperlink" Target="mailto:wlasher@ercot.com" TargetMode="External"/><Relationship Id="rId4" Type="http://schemas.openxmlformats.org/officeDocument/2006/relationships/hyperlink" Target="mailto:rdoying@misoenergy.org"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mailto:Mrothleder@caiso.com"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mailto:wlasher@ercot.com" TargetMode="External"/><Relationship Id="rId5" Type="http://schemas.openxmlformats.org/officeDocument/2006/relationships/hyperlink" Target="mailto:rdoying@misoenergy.org" TargetMode="External"/><Relationship Id="rId4" Type="http://schemas.openxmlformats.org/officeDocument/2006/relationships/hyperlink" Target="mailto:swright@misoenergy.or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mailto:swright@misoenergy.org" TargetMode="External"/><Relationship Id="rId2" Type="http://schemas.openxmlformats.org/officeDocument/2006/relationships/hyperlink" Target="mailto:Mrothleder@caiso.com" TargetMode="External"/><Relationship Id="rId1" Type="http://schemas.openxmlformats.org/officeDocument/2006/relationships/slideMaster" Target="../slideMasters/slideMaster1.xml"/><Relationship Id="rId5" Type="http://schemas.openxmlformats.org/officeDocument/2006/relationships/hyperlink" Target="mailto:wlasher@ercot.com" TargetMode="External"/><Relationship Id="rId4" Type="http://schemas.openxmlformats.org/officeDocument/2006/relationships/hyperlink" Target="mailto:rdoying@misoenergy.org"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Mrothleder@caiso.com"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hyperlink" Target="mailto:wlasher@ercot.com" TargetMode="External"/><Relationship Id="rId5" Type="http://schemas.openxmlformats.org/officeDocument/2006/relationships/hyperlink" Target="mailto:rdoying@misoenergy.org" TargetMode="External"/><Relationship Id="rId4" Type="http://schemas.openxmlformats.org/officeDocument/2006/relationships/hyperlink" Target="mailto:swright@misoenergy.org"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swright@misoenergy.org" TargetMode="External"/><Relationship Id="rId2" Type="http://schemas.openxmlformats.org/officeDocument/2006/relationships/hyperlink" Target="mailto:Mrothleder@caiso.com" TargetMode="External"/><Relationship Id="rId1" Type="http://schemas.openxmlformats.org/officeDocument/2006/relationships/slideMaster" Target="../slideMasters/slideMaster1.xml"/><Relationship Id="rId5" Type="http://schemas.openxmlformats.org/officeDocument/2006/relationships/hyperlink" Target="mailto:wlasher@ercot.com" TargetMode="External"/><Relationship Id="rId4" Type="http://schemas.openxmlformats.org/officeDocument/2006/relationships/hyperlink" Target="mailto:rdoying@misoenergy.org"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Master" Target="../slideMasters/slideMaster3.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solidFill>
          <a:srgbClr val="002B5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609600" y="6280229"/>
            <a:ext cx="9388510" cy="338554"/>
          </a:xfrm>
          <a:prstGeom prst="rect">
            <a:avLst/>
          </a:prstGeom>
        </p:spPr>
        <p:txBody>
          <a:bodyPr/>
          <a:lstStyle/>
          <a:p>
            <a:r>
              <a:rPr lang="en-US" dirty="0"/>
              <a:t>Brattle</a:t>
            </a:r>
          </a:p>
        </p:txBody>
      </p:sp>
      <p:sp>
        <p:nvSpPr>
          <p:cNvPr id="4" name="Slide Number Placeholder 3"/>
          <p:cNvSpPr>
            <a:spLocks noGrp="1"/>
          </p:cNvSpPr>
          <p:nvPr>
            <p:ph type="sldNum" sz="quarter" idx="11"/>
          </p:nvPr>
        </p:nvSpPr>
        <p:spPr/>
        <p:txBody>
          <a:bodyPr/>
          <a:lstStyle>
            <a:lvl1pPr>
              <a:defRPr>
                <a:solidFill>
                  <a:schemeClr val="tx1">
                    <a:lumMod val="50000"/>
                    <a:lumOff val="50000"/>
                  </a:schemeClr>
                </a:solidFill>
              </a:defRPr>
            </a:lvl1pPr>
          </a:lstStyle>
          <a:p>
            <a:fld id="{590DAB12-68F0-43F3-9CAA-0DFBA7404834}" type="slidenum">
              <a:rPr lang="en-US" smtClean="0"/>
              <a:pPr/>
              <a:t>‹#›</a:t>
            </a:fld>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7802" b="8010"/>
          <a:stretch/>
        </p:blipFill>
        <p:spPr>
          <a:xfrm>
            <a:off x="0" y="0"/>
            <a:ext cx="12192000" cy="6841067"/>
          </a:xfrm>
          <a:prstGeom prst="rect">
            <a:avLst/>
          </a:prstGeom>
        </p:spPr>
      </p:pic>
      <p:cxnSp>
        <p:nvCxnSpPr>
          <p:cNvPr id="8" name="Straight Connector 7"/>
          <p:cNvCxnSpPr/>
          <p:nvPr userDrawn="1"/>
        </p:nvCxnSpPr>
        <p:spPr>
          <a:xfrm>
            <a:off x="610134" y="3858796"/>
            <a:ext cx="1812897" cy="0"/>
          </a:xfrm>
          <a:prstGeom prst="line">
            <a:avLst/>
          </a:prstGeom>
          <a:ln w="25400">
            <a:solidFill>
              <a:srgbClr val="DEDEDE"/>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hasCustomPrompt="1"/>
          </p:nvPr>
        </p:nvSpPr>
        <p:spPr>
          <a:xfrm>
            <a:off x="609600" y="511278"/>
            <a:ext cx="10972800" cy="3347222"/>
          </a:xfrm>
        </p:spPr>
        <p:txBody>
          <a:bodyPr lIns="0" bIns="457200" anchor="b">
            <a:normAutofit/>
          </a:bodyPr>
          <a:lstStyle>
            <a:lvl1pPr>
              <a:lnSpc>
                <a:spcPct val="90000"/>
              </a:lnSpc>
              <a:defRPr sz="6000" b="1">
                <a:solidFill>
                  <a:schemeClr val="bg1"/>
                </a:solidFill>
                <a:latin typeface="+mj-lt"/>
              </a:defRPr>
            </a:lvl1pPr>
            <a:lvl2pPr>
              <a:defRPr b="1">
                <a:solidFill>
                  <a:schemeClr val="bg1"/>
                </a:solidFill>
                <a:latin typeface="+mj-lt"/>
              </a:defRPr>
            </a:lvl2pPr>
            <a:lvl3pPr>
              <a:defRPr b="1">
                <a:solidFill>
                  <a:schemeClr val="bg1"/>
                </a:solidFill>
                <a:latin typeface="+mj-lt"/>
              </a:defRPr>
            </a:lvl3pPr>
            <a:lvl4pPr>
              <a:defRPr b="1">
                <a:solidFill>
                  <a:schemeClr val="bg1"/>
                </a:solidFill>
                <a:latin typeface="+mj-lt"/>
              </a:defRPr>
            </a:lvl4pPr>
            <a:lvl5pPr>
              <a:defRPr b="1">
                <a:solidFill>
                  <a:schemeClr val="bg1"/>
                </a:solidFill>
                <a:latin typeface="+mj-lt"/>
              </a:defRPr>
            </a:lvl5pPr>
          </a:lstStyle>
          <a:p>
            <a:pPr lvl="0"/>
            <a:r>
              <a:rPr lang="en-US" dirty="0"/>
              <a:t>Presentation Title</a:t>
            </a:r>
          </a:p>
        </p:txBody>
      </p:sp>
      <p:sp>
        <p:nvSpPr>
          <p:cNvPr id="6" name="Text Placeholder 5"/>
          <p:cNvSpPr>
            <a:spLocks noGrp="1"/>
          </p:cNvSpPr>
          <p:nvPr>
            <p:ph type="body" sz="quarter" idx="20" hasCustomPrompt="1"/>
          </p:nvPr>
        </p:nvSpPr>
        <p:spPr>
          <a:xfrm>
            <a:off x="608921" y="3858499"/>
            <a:ext cx="7924121" cy="694645"/>
          </a:xfrm>
        </p:spPr>
        <p:txBody>
          <a:bodyPr lIns="0" tIns="274320">
            <a:noAutofit/>
          </a:bodyPr>
          <a:lstStyle>
            <a:lvl1pPr>
              <a:defRPr sz="1800" b="1">
                <a:solidFill>
                  <a:schemeClr val="bg1"/>
                </a:solidFill>
                <a:latin typeface="Calibri" panose="020F0502020204030204" pitchFamily="34" charset="0"/>
                <a:cs typeface="Calibri" panose="020F0502020204030204" pitchFamily="34" charset="0"/>
              </a:defRPr>
            </a:lvl1pPr>
          </a:lstStyle>
          <a:p>
            <a:pPr lvl="0"/>
            <a:r>
              <a:rPr lang="en-US" dirty="0"/>
              <a:t>June 3, 2020</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39400" y="5891314"/>
            <a:ext cx="1143000" cy="316401"/>
          </a:xfrm>
          <a:prstGeom prst="rect">
            <a:avLst/>
          </a:prstGeom>
        </p:spPr>
      </p:pic>
      <p:sp>
        <p:nvSpPr>
          <p:cNvPr id="7" name="Text Placeholder 6"/>
          <p:cNvSpPr>
            <a:spLocks noGrp="1"/>
          </p:cNvSpPr>
          <p:nvPr>
            <p:ph type="body" sz="quarter" idx="23" hasCustomPrompt="1"/>
          </p:nvPr>
        </p:nvSpPr>
        <p:spPr>
          <a:xfrm>
            <a:off x="609600" y="4697413"/>
            <a:ext cx="3657600" cy="422275"/>
          </a:xfrm>
        </p:spPr>
        <p:txBody>
          <a:bodyPr tIns="91440">
            <a:noAutofit/>
          </a:bodyPr>
          <a:lstStyle>
            <a:lvl1pPr>
              <a:defRPr sz="1600" b="1" i="0" cap="all" spc="50" baseline="0">
                <a:solidFill>
                  <a:schemeClr val="accent2"/>
                </a:solidFill>
                <a:latin typeface="Calibri" panose="020F0502020204030204" pitchFamily="34" charset="0"/>
                <a:cs typeface="Calibri" panose="020F0502020204030204" pitchFamily="34" charset="0"/>
              </a:defRPr>
            </a:lvl1pPr>
          </a:lstStyle>
          <a:p>
            <a:pPr lvl="0"/>
            <a:r>
              <a:rPr lang="en-US" dirty="0"/>
              <a:t>Presented by</a:t>
            </a:r>
          </a:p>
        </p:txBody>
      </p:sp>
      <p:sp>
        <p:nvSpPr>
          <p:cNvPr id="17" name="Text Placeholder 6"/>
          <p:cNvSpPr>
            <a:spLocks noGrp="1"/>
          </p:cNvSpPr>
          <p:nvPr>
            <p:ph type="body" sz="quarter" idx="24" hasCustomPrompt="1"/>
          </p:nvPr>
        </p:nvSpPr>
        <p:spPr>
          <a:xfrm>
            <a:off x="4875442" y="4697413"/>
            <a:ext cx="3657600" cy="422275"/>
          </a:xfrm>
        </p:spPr>
        <p:txBody>
          <a:bodyPr tIns="91440">
            <a:noAutofit/>
          </a:bodyPr>
          <a:lstStyle>
            <a:lvl1pPr>
              <a:defRPr sz="1600" b="1" i="0" cap="all" spc="50" baseline="0">
                <a:solidFill>
                  <a:schemeClr val="accent2"/>
                </a:solidFill>
                <a:latin typeface="Calibri" panose="020F0502020204030204" pitchFamily="34" charset="0"/>
                <a:cs typeface="Calibri" panose="020F0502020204030204" pitchFamily="34" charset="0"/>
              </a:defRPr>
            </a:lvl1pPr>
          </a:lstStyle>
          <a:p>
            <a:pPr lvl="0"/>
            <a:r>
              <a:rPr lang="en-US" dirty="0"/>
              <a:t>Presented For</a:t>
            </a:r>
          </a:p>
        </p:txBody>
      </p:sp>
      <p:sp>
        <p:nvSpPr>
          <p:cNvPr id="18" name="Text Placeholder 17"/>
          <p:cNvSpPr>
            <a:spLocks noGrp="1"/>
          </p:cNvSpPr>
          <p:nvPr>
            <p:ph type="body" sz="quarter" idx="25"/>
          </p:nvPr>
        </p:nvSpPr>
        <p:spPr>
          <a:xfrm>
            <a:off x="609600" y="5189538"/>
            <a:ext cx="3657600" cy="982662"/>
          </a:xfrm>
        </p:spPr>
        <p:txBody>
          <a:bodyPr tIns="0">
            <a:normAutofit/>
          </a:bodyPr>
          <a:lstStyle>
            <a:lvl1pPr>
              <a:defRPr sz="2200">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p>
        </p:txBody>
      </p:sp>
      <p:sp>
        <p:nvSpPr>
          <p:cNvPr id="20" name="Text Placeholder 17"/>
          <p:cNvSpPr>
            <a:spLocks noGrp="1"/>
          </p:cNvSpPr>
          <p:nvPr>
            <p:ph type="body" sz="quarter" idx="26"/>
          </p:nvPr>
        </p:nvSpPr>
        <p:spPr>
          <a:xfrm>
            <a:off x="4875442" y="5189538"/>
            <a:ext cx="3647768" cy="982662"/>
          </a:xfrm>
        </p:spPr>
        <p:txBody>
          <a:bodyPr tIns="0">
            <a:normAutofit/>
          </a:bodyPr>
          <a:lstStyle>
            <a:lvl1pPr>
              <a:defRPr sz="2200">
                <a:solidFill>
                  <a:schemeClr val="bg1"/>
                </a:solidFill>
                <a:latin typeface="Calibri" panose="020F0502020204030204" pitchFamily="34" charset="0"/>
                <a:cs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27026994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iorities__AL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057" y="-594"/>
            <a:ext cx="12193057" cy="6858594"/>
          </a:xfrm>
          <a:prstGeom prst="rect">
            <a:avLst/>
          </a:prstGeom>
        </p:spPr>
      </p:pic>
      <p:sp>
        <p:nvSpPr>
          <p:cNvPr id="6" name="Rectangle 5"/>
          <p:cNvSpPr/>
          <p:nvPr userDrawn="1"/>
        </p:nvSpPr>
        <p:spPr>
          <a:xfrm>
            <a:off x="-1057" y="-966"/>
            <a:ext cx="12192000" cy="6858000"/>
          </a:xfrm>
          <a:prstGeom prst="rect">
            <a:avLst/>
          </a:prstGeom>
          <a:gradFill>
            <a:gsLst>
              <a:gs pos="100000">
                <a:schemeClr val="tx2">
                  <a:alpha val="70000"/>
                </a:schemeClr>
              </a:gs>
              <a:gs pos="2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71975" y="1903567"/>
            <a:ext cx="1318260" cy="13182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Footer Placeholder 11"/>
          <p:cNvSpPr>
            <a:spLocks noGrp="1"/>
          </p:cNvSpPr>
          <p:nvPr>
            <p:ph type="ftr" sz="quarter" idx="10"/>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15" name="Slide Number Placeholder 14"/>
          <p:cNvSpPr>
            <a:spLocks noGrp="1"/>
          </p:cNvSpPr>
          <p:nvPr>
            <p:ph type="sldNum" sz="quarter" idx="11"/>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
        <p:nvSpPr>
          <p:cNvPr id="19" name="Text Placeholder 18"/>
          <p:cNvSpPr>
            <a:spLocks noGrp="1"/>
          </p:cNvSpPr>
          <p:nvPr>
            <p:ph type="body" sz="quarter" idx="12" hasCustomPrompt="1"/>
          </p:nvPr>
        </p:nvSpPr>
        <p:spPr>
          <a:xfrm>
            <a:off x="609600" y="1"/>
            <a:ext cx="10972800" cy="5772150"/>
          </a:xfrm>
        </p:spPr>
        <p:txBody>
          <a:bodyPr anchor="ctr">
            <a:normAutofit/>
          </a:bodyPr>
          <a:lstStyle>
            <a:lvl1pPr algn="ctr">
              <a:defRPr sz="5000">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dirty="0"/>
              <a:t>Quote Slide</a:t>
            </a:r>
          </a:p>
        </p:txBody>
      </p:sp>
    </p:spTree>
    <p:extLst>
      <p:ext uri="{BB962C8B-B14F-4D97-AF65-F5344CB8AC3E}">
        <p14:creationId xmlns:p14="http://schemas.microsoft.com/office/powerpoint/2010/main" val="3121318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Rectangle 4"/>
          <p:cNvSpPr/>
          <p:nvPr userDrawn="1"/>
        </p:nvSpPr>
        <p:spPr>
          <a:xfrm flipV="1">
            <a:off x="0" y="0"/>
            <a:ext cx="12218670" cy="6858000"/>
          </a:xfrm>
          <a:prstGeom prst="rect">
            <a:avLst/>
          </a:prstGeom>
          <a:gradFill>
            <a:gsLst>
              <a:gs pos="100000">
                <a:schemeClr val="tx2">
                  <a:alpha val="70000"/>
                </a:schemeClr>
              </a:gs>
              <a:gs pos="2000">
                <a:schemeClr val="tx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dirty="0"/>
          </a:p>
        </p:txBody>
      </p:sp>
      <p:sp>
        <p:nvSpPr>
          <p:cNvPr id="6" name="Title 1"/>
          <p:cNvSpPr>
            <a:spLocks noGrp="1"/>
          </p:cNvSpPr>
          <p:nvPr>
            <p:ph type="title"/>
          </p:nvPr>
        </p:nvSpPr>
        <p:spPr>
          <a:xfrm>
            <a:off x="609600" y="856921"/>
            <a:ext cx="10972800" cy="743280"/>
          </a:xfrm>
        </p:spPr>
        <p:txBody>
          <a:bodyPr>
            <a:spAutoFit/>
          </a:bodyPr>
          <a:lstStyle>
            <a:lvl1pPr>
              <a:lnSpc>
                <a:spcPct val="90000"/>
              </a:lnSpc>
              <a:defRPr>
                <a:solidFill>
                  <a:schemeClr val="bg1"/>
                </a:solidFill>
              </a:defRPr>
            </a:lvl1pPr>
          </a:lstStyle>
          <a:p>
            <a:endParaRPr lang="en-US" dirty="0"/>
          </a:p>
        </p:txBody>
      </p:sp>
      <p:sp>
        <p:nvSpPr>
          <p:cNvPr id="8"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sp>
        <p:nvSpPr>
          <p:cNvPr id="2" name="Footer Placeholder 1"/>
          <p:cNvSpPr>
            <a:spLocks noGrp="1"/>
          </p:cNvSpPr>
          <p:nvPr>
            <p:ph type="ftr" sz="quarter" idx="14"/>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9" name="Slide Number Placeholder 8"/>
          <p:cNvSpPr>
            <a:spLocks noGrp="1"/>
          </p:cNvSpPr>
          <p:nvPr>
            <p:ph type="sldNum" sz="quarter" idx="15"/>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4121191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d Princip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t="16376" b="52658"/>
          <a:stretch/>
        </p:blipFill>
        <p:spPr>
          <a:xfrm>
            <a:off x="0" y="0"/>
            <a:ext cx="12200118" cy="2520778"/>
          </a:xfrm>
          <a:prstGeom prst="rect">
            <a:avLst/>
          </a:prstGeom>
          <a:solidFill>
            <a:schemeClr val="bg1"/>
          </a:solidFill>
        </p:spPr>
      </p:pic>
      <p:sp>
        <p:nvSpPr>
          <p:cNvPr id="15" name="Rectangle 14"/>
          <p:cNvSpPr/>
          <p:nvPr userDrawn="1"/>
        </p:nvSpPr>
        <p:spPr>
          <a:xfrm>
            <a:off x="0" y="-1"/>
            <a:ext cx="12200118" cy="2514601"/>
          </a:xfrm>
          <a:prstGeom prst="rect">
            <a:avLst/>
          </a:prstGeom>
          <a:solidFill>
            <a:srgbClr val="0D3B7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Freeform 17"/>
          <p:cNvSpPr/>
          <p:nvPr userDrawn="1"/>
        </p:nvSpPr>
        <p:spPr>
          <a:xfrm>
            <a:off x="-163625" y="1"/>
            <a:ext cx="5250434" cy="2665539"/>
          </a:xfrm>
          <a:custGeom>
            <a:avLst/>
            <a:gdLst>
              <a:gd name="connsiteX0" fmla="*/ 509705 w 5250434"/>
              <a:gd name="connsiteY0" fmla="*/ 0 h 2665539"/>
              <a:gd name="connsiteX1" fmla="*/ 4445151 w 5250434"/>
              <a:gd name="connsiteY1" fmla="*/ 0 h 2665539"/>
              <a:gd name="connsiteX2" fmla="*/ 5250434 w 5250434"/>
              <a:gd name="connsiteY2" fmla="*/ 2663631 h 2665539"/>
              <a:gd name="connsiteX3" fmla="*/ 5250434 w 5250434"/>
              <a:gd name="connsiteY3" fmla="*/ 2665539 h 2665539"/>
              <a:gd name="connsiteX4" fmla="*/ 0 w 5250434"/>
              <a:gd name="connsiteY4" fmla="*/ 2665539 h 2665539"/>
              <a:gd name="connsiteX5" fmla="*/ 0 w 5250434"/>
              <a:gd name="connsiteY5" fmla="*/ 2663631 h 2665539"/>
              <a:gd name="connsiteX6" fmla="*/ 1314988 w 5250434"/>
              <a:gd name="connsiteY6" fmla="*/ 2663631 h 2665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50434" h="2665539">
                <a:moveTo>
                  <a:pt x="509705" y="0"/>
                </a:moveTo>
                <a:lnTo>
                  <a:pt x="4445151" y="0"/>
                </a:lnTo>
                <a:lnTo>
                  <a:pt x="5250434" y="2663631"/>
                </a:lnTo>
                <a:lnTo>
                  <a:pt x="5250434" y="2665539"/>
                </a:lnTo>
                <a:lnTo>
                  <a:pt x="0" y="2665539"/>
                </a:lnTo>
                <a:lnTo>
                  <a:pt x="0" y="2663631"/>
                </a:lnTo>
                <a:lnTo>
                  <a:pt x="1314988" y="2663631"/>
                </a:lnTo>
                <a:close/>
              </a:path>
            </a:pathLst>
          </a:custGeom>
          <a:solidFill>
            <a:schemeClr val="bg1">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120"/>
          <p:cNvSpPr>
            <a:spLocks noGrp="1"/>
          </p:cNvSpPr>
          <p:nvPr>
            <p:ph type="pic" sz="quarter" idx="16"/>
          </p:nvPr>
        </p:nvSpPr>
        <p:spPr>
          <a:xfrm>
            <a:off x="482441" y="-1"/>
            <a:ext cx="4502809" cy="2826611"/>
          </a:xfrm>
          <a:custGeom>
            <a:avLst/>
            <a:gdLst>
              <a:gd name="connsiteX0" fmla="*/ 0 w 4470914"/>
              <a:gd name="connsiteY0" fmla="*/ 0 h 2806590"/>
              <a:gd name="connsiteX1" fmla="*/ 3622410 w 4470914"/>
              <a:gd name="connsiteY1" fmla="*/ 0 h 2806590"/>
              <a:gd name="connsiteX2" fmla="*/ 4470914 w 4470914"/>
              <a:gd name="connsiteY2" fmla="*/ 2806590 h 2806590"/>
              <a:gd name="connsiteX3" fmla="*/ 848504 w 4470914"/>
              <a:gd name="connsiteY3" fmla="*/ 2806590 h 2806590"/>
            </a:gdLst>
            <a:ahLst/>
            <a:cxnLst>
              <a:cxn ang="0">
                <a:pos x="connsiteX0" y="connsiteY0"/>
              </a:cxn>
              <a:cxn ang="0">
                <a:pos x="connsiteX1" y="connsiteY1"/>
              </a:cxn>
              <a:cxn ang="0">
                <a:pos x="connsiteX2" y="connsiteY2"/>
              </a:cxn>
              <a:cxn ang="0">
                <a:pos x="connsiteX3" y="connsiteY3"/>
              </a:cxn>
            </a:cxnLst>
            <a:rect l="l" t="t" r="r" b="b"/>
            <a:pathLst>
              <a:path w="4470914" h="2806590">
                <a:moveTo>
                  <a:pt x="0" y="0"/>
                </a:moveTo>
                <a:lnTo>
                  <a:pt x="3622410" y="0"/>
                </a:lnTo>
                <a:lnTo>
                  <a:pt x="4470914" y="2806590"/>
                </a:lnTo>
                <a:lnTo>
                  <a:pt x="848504" y="2806590"/>
                </a:lnTo>
                <a:close/>
              </a:path>
            </a:pathLst>
          </a:custGeom>
        </p:spPr>
        <p:txBody>
          <a:bodyPr wrap="square" anchor="ctr">
            <a:noAutofit/>
          </a:bodyPr>
          <a:lstStyle>
            <a:lvl1pPr algn="ctr">
              <a:defRPr>
                <a:solidFill>
                  <a:schemeClr val="bg1"/>
                </a:solidFill>
              </a:defRPr>
            </a:lvl1pPr>
          </a:lstStyle>
          <a:p>
            <a:r>
              <a:rPr lang="en-US" dirty="0"/>
              <a:t>Click icon to add picture</a:t>
            </a:r>
          </a:p>
        </p:txBody>
      </p:sp>
      <p:cxnSp>
        <p:nvCxnSpPr>
          <p:cNvPr id="19" name="Straight Connector 18"/>
          <p:cNvCxnSpPr/>
          <p:nvPr userDrawn="1"/>
        </p:nvCxnSpPr>
        <p:spPr>
          <a:xfrm>
            <a:off x="5343398" y="928864"/>
            <a:ext cx="2286000" cy="0"/>
          </a:xfrm>
          <a:prstGeom prst="line">
            <a:avLst/>
          </a:prstGeom>
          <a:ln w="25400">
            <a:solidFill>
              <a:srgbClr val="FFFFFF">
                <a:alpha val="50000"/>
              </a:srgbClr>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hasCustomPrompt="1"/>
          </p:nvPr>
        </p:nvSpPr>
        <p:spPr>
          <a:xfrm>
            <a:off x="5343398" y="1153012"/>
            <a:ext cx="5802398" cy="558614"/>
          </a:xfrm>
        </p:spPr>
        <p:txBody>
          <a:bodyPr wrap="square" bIns="0">
            <a:spAutoFit/>
          </a:bodyPr>
          <a:lstStyle>
            <a:lvl1pPr>
              <a:lnSpc>
                <a:spcPct val="90000"/>
              </a:lnSpc>
              <a:defRPr baseline="0">
                <a:solidFill>
                  <a:schemeClr val="bg1"/>
                </a:solidFill>
              </a:defRPr>
            </a:lvl1pPr>
          </a:lstStyle>
          <a:p>
            <a:r>
              <a:rPr lang="en-US" dirty="0" err="1"/>
              <a:t>Firstname</a:t>
            </a:r>
            <a:r>
              <a:rPr lang="en-US" dirty="0"/>
              <a:t> </a:t>
            </a:r>
            <a:r>
              <a:rPr lang="en-US" dirty="0" err="1"/>
              <a:t>Lastname</a:t>
            </a:r>
            <a:endParaRPr lang="en-US" dirty="0"/>
          </a:p>
        </p:txBody>
      </p:sp>
      <p:sp>
        <p:nvSpPr>
          <p:cNvPr id="21" name="Text Placeholder 12"/>
          <p:cNvSpPr>
            <a:spLocks noGrp="1"/>
          </p:cNvSpPr>
          <p:nvPr>
            <p:ph type="body" sz="quarter" idx="13" hasCustomPrompt="1"/>
          </p:nvPr>
        </p:nvSpPr>
        <p:spPr>
          <a:xfrm>
            <a:off x="5343397" y="1713415"/>
            <a:ext cx="5163964" cy="523220"/>
          </a:xfrm>
        </p:spPr>
        <p:txBody>
          <a:bodyPr wrap="square" tIns="182880" anchor="b" anchorCtr="0">
            <a:spAutoFit/>
          </a:bodyPr>
          <a:lstStyle>
            <a:lvl1pPr>
              <a:defRPr sz="1600" b="1" i="0" cap="all" spc="100" baseline="0">
                <a:solidFill>
                  <a:schemeClr val="bg1"/>
                </a:solidFill>
                <a:latin typeface="Calibri" panose="020F0502020204030204" pitchFamily="34" charset="0"/>
              </a:defRPr>
            </a:lvl1pPr>
          </a:lstStyle>
          <a:p>
            <a:pPr lvl="0"/>
            <a:r>
              <a:rPr lang="en-US" dirty="0"/>
              <a:t>Title | Office Location</a:t>
            </a:r>
          </a:p>
        </p:txBody>
      </p:sp>
      <p:sp>
        <p:nvSpPr>
          <p:cNvPr id="22" name="Text Placeholder 45"/>
          <p:cNvSpPr>
            <a:spLocks noGrp="1"/>
          </p:cNvSpPr>
          <p:nvPr>
            <p:ph type="body" sz="quarter" idx="15"/>
          </p:nvPr>
        </p:nvSpPr>
        <p:spPr>
          <a:xfrm>
            <a:off x="609600" y="2928938"/>
            <a:ext cx="10972800" cy="3243262"/>
          </a:xfrm>
        </p:spPr>
        <p:txBody>
          <a:bodyPr numCol="2" spcCol="45720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17"/>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8"/>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147306548"/>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d By">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1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dirty="0"/>
              <a:t>Click to edit Master title style</a:t>
            </a:r>
          </a:p>
        </p:txBody>
      </p:sp>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
        <p:nvSpPr>
          <p:cNvPr id="9" name="Picture Placeholder 8"/>
          <p:cNvSpPr>
            <a:spLocks noGrp="1"/>
          </p:cNvSpPr>
          <p:nvPr>
            <p:ph type="pic" sz="quarter" idx="16"/>
          </p:nvPr>
        </p:nvSpPr>
        <p:spPr>
          <a:xfrm>
            <a:off x="1127146"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1" name="Picture Placeholder 8"/>
          <p:cNvSpPr>
            <a:spLocks noGrp="1"/>
          </p:cNvSpPr>
          <p:nvPr>
            <p:ph type="pic" sz="quarter" idx="17"/>
          </p:nvPr>
        </p:nvSpPr>
        <p:spPr>
          <a:xfrm>
            <a:off x="8617084"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3" name="Picture Placeholder 8"/>
          <p:cNvSpPr>
            <a:spLocks noGrp="1"/>
          </p:cNvSpPr>
          <p:nvPr>
            <p:ph type="pic" sz="quarter" idx="18"/>
          </p:nvPr>
        </p:nvSpPr>
        <p:spPr>
          <a:xfrm>
            <a:off x="4872115" y="1819428"/>
            <a:ext cx="2286000" cy="2286000"/>
          </a:xfrm>
          <a:prstGeom prst="ellipse">
            <a:avLst/>
          </a:prstGeom>
          <a:solidFill>
            <a:schemeClr val="bg1"/>
          </a:solidFill>
          <a:effectLst>
            <a:outerShdw blurRad="127000" dist="76200" dir="5400000" algn="t" rotWithShape="0">
              <a:prstClr val="black">
                <a:alpha val="10000"/>
              </a:prstClr>
            </a:outerShdw>
          </a:effectLst>
        </p:spPr>
        <p:txBody>
          <a:bodyPr anchor="ctr"/>
          <a:lstStyle>
            <a:lvl1pPr algn="ctr">
              <a:defRPr/>
            </a:lvl1pPr>
          </a:lstStyle>
          <a:p>
            <a:endParaRPr lang="en-US"/>
          </a:p>
        </p:txBody>
      </p:sp>
      <p:sp>
        <p:nvSpPr>
          <p:cNvPr id="14" name="Text Placeholder 13"/>
          <p:cNvSpPr>
            <a:spLocks noGrp="1"/>
          </p:cNvSpPr>
          <p:nvPr>
            <p:ph type="body" sz="quarter" idx="19"/>
          </p:nvPr>
        </p:nvSpPr>
        <p:spPr>
          <a:xfrm>
            <a:off x="770752" y="4141391"/>
            <a:ext cx="2998787" cy="922222"/>
          </a:xfrm>
        </p:spPr>
        <p:txBody>
          <a:bodyPr/>
          <a:lstStyle>
            <a:lvl1pPr algn="ctr">
              <a:defRPr/>
            </a:lvl1pPr>
          </a:lstStyle>
          <a:p>
            <a:pPr lvl="0"/>
            <a:r>
              <a:rPr lang="en-US" dirty="0"/>
              <a:t>Edit Master text styles</a:t>
            </a:r>
          </a:p>
        </p:txBody>
      </p:sp>
      <p:sp>
        <p:nvSpPr>
          <p:cNvPr id="15" name="Text Placeholder 13"/>
          <p:cNvSpPr>
            <a:spLocks noGrp="1"/>
          </p:cNvSpPr>
          <p:nvPr>
            <p:ph type="body" sz="quarter" idx="20"/>
          </p:nvPr>
        </p:nvSpPr>
        <p:spPr>
          <a:xfrm>
            <a:off x="4515721" y="4141392"/>
            <a:ext cx="2998787" cy="922222"/>
          </a:xfrm>
        </p:spPr>
        <p:txBody>
          <a:bodyPr/>
          <a:lstStyle>
            <a:lvl1pPr algn="ctr">
              <a:defRPr/>
            </a:lvl1pPr>
          </a:lstStyle>
          <a:p>
            <a:pPr lvl="0"/>
            <a:r>
              <a:rPr lang="en-US" dirty="0"/>
              <a:t>Edit Master text styles</a:t>
            </a:r>
          </a:p>
        </p:txBody>
      </p:sp>
      <p:sp>
        <p:nvSpPr>
          <p:cNvPr id="16" name="Text Placeholder 13"/>
          <p:cNvSpPr>
            <a:spLocks noGrp="1"/>
          </p:cNvSpPr>
          <p:nvPr>
            <p:ph type="body" sz="quarter" idx="21"/>
          </p:nvPr>
        </p:nvSpPr>
        <p:spPr>
          <a:xfrm>
            <a:off x="8260690" y="4141392"/>
            <a:ext cx="2998787" cy="922222"/>
          </a:xfrm>
        </p:spPr>
        <p:txBody>
          <a:bodyPr/>
          <a:lstStyle>
            <a:lvl1pPr algn="ctr">
              <a:defRPr/>
            </a:lvl1pPr>
          </a:lstStyle>
          <a:p>
            <a:pPr lvl="0"/>
            <a:r>
              <a:rPr lang="en-US" dirty="0"/>
              <a:t>Edit Master text styles</a:t>
            </a:r>
          </a:p>
        </p:txBody>
      </p:sp>
    </p:spTree>
    <p:extLst>
      <p:ext uri="{BB962C8B-B14F-4D97-AF65-F5344CB8AC3E}">
        <p14:creationId xmlns:p14="http://schemas.microsoft.com/office/powerpoint/2010/main" val="129353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actices Dark">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856921"/>
            <a:ext cx="10972800" cy="743280"/>
          </a:xfrm>
        </p:spPr>
        <p:txBody>
          <a:bodyPr>
            <a:spAutoFit/>
          </a:bodyPr>
          <a:lstStyle>
            <a:lvl1pPr>
              <a:lnSpc>
                <a:spcPct val="90000"/>
              </a:lnSpc>
              <a:defRPr>
                <a:solidFill>
                  <a:schemeClr val="bg1"/>
                </a:solidFill>
              </a:defRPr>
            </a:lvl1pPr>
          </a:lstStyle>
          <a:p>
            <a:r>
              <a:rPr lang="en-US" dirty="0"/>
              <a:t>Our Practices and Industries</a:t>
            </a:r>
          </a:p>
        </p:txBody>
      </p:sp>
      <p:sp>
        <p:nvSpPr>
          <p:cNvPr id="13"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grpSp>
        <p:nvGrpSpPr>
          <p:cNvPr id="34" name="Group 33"/>
          <p:cNvGrpSpPr/>
          <p:nvPr userDrawn="1"/>
        </p:nvGrpSpPr>
        <p:grpSpPr>
          <a:xfrm>
            <a:off x="609600" y="1742373"/>
            <a:ext cx="10429875" cy="1367726"/>
            <a:chOff x="609600" y="1742373"/>
            <a:chExt cx="11388625" cy="1367726"/>
          </a:xfrm>
        </p:grpSpPr>
        <p:sp>
          <p:nvSpPr>
            <p:cNvPr id="35" name="Rectangle 34"/>
            <p:cNvSpPr/>
            <p:nvPr userDrawn="1"/>
          </p:nvSpPr>
          <p:spPr>
            <a:xfrm>
              <a:off x="609600" y="1742373"/>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ENERGY &amp; UTILITIES</a:t>
              </a:r>
            </a:p>
          </p:txBody>
        </p:sp>
        <p:sp>
          <p:nvSpPr>
            <p:cNvPr id="36" name="TextBox 35"/>
            <p:cNvSpPr txBox="1"/>
            <p:nvPr userDrawn="1"/>
          </p:nvSpPr>
          <p:spPr>
            <a:xfrm>
              <a:off x="609600" y="2074219"/>
              <a:ext cx="11388625" cy="1035880"/>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Competition &amp; Market Manipulation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Distributed Energy Resources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Electric Transmission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Electricity Market Modeling &amp; </a:t>
              </a:r>
              <a:br>
                <a:rPr lang="en-US" sz="1300" kern="1200" dirty="0">
                  <a:solidFill>
                    <a:srgbClr val="FFFFFF"/>
                  </a:solidFill>
                  <a:latin typeface="+mn-lt"/>
                  <a:ea typeface="+mn-ea"/>
                  <a:cs typeface="+mn-cs"/>
                </a:rPr>
              </a:br>
              <a:r>
                <a:rPr lang="en-US" sz="1300" kern="1200" dirty="0">
                  <a:solidFill>
                    <a:srgbClr val="FFFFFF"/>
                  </a:solidFill>
                  <a:latin typeface="+mn-lt"/>
                  <a:ea typeface="+mn-ea"/>
                  <a:cs typeface="+mn-cs"/>
                </a:rPr>
                <a:t>Resource Planning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Electrification &amp; Growth Opportunities</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Energy Litigation</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Energy Storage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Environmental Policy, Planning, &amp; Compliance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Finance and Ratemaking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Gas/Electric Coordination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Market Design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Nuclear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Renewable &amp; Alternative Energy </a:t>
              </a:r>
            </a:p>
          </p:txBody>
        </p:sp>
      </p:grpSp>
      <p:grpSp>
        <p:nvGrpSpPr>
          <p:cNvPr id="37" name="Group 36"/>
          <p:cNvGrpSpPr/>
          <p:nvPr userDrawn="1"/>
        </p:nvGrpSpPr>
        <p:grpSpPr>
          <a:xfrm>
            <a:off x="609600" y="3354338"/>
            <a:ext cx="10429876" cy="1595191"/>
            <a:chOff x="609600" y="3357927"/>
            <a:chExt cx="11388626" cy="1595191"/>
          </a:xfrm>
        </p:grpSpPr>
        <p:sp>
          <p:nvSpPr>
            <p:cNvPr id="38" name="Rectangle 37"/>
            <p:cNvSpPr/>
            <p:nvPr userDrawn="1"/>
          </p:nvSpPr>
          <p:spPr>
            <a:xfrm>
              <a:off x="609600" y="3357927"/>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Litigation</a:t>
              </a:r>
            </a:p>
          </p:txBody>
        </p:sp>
        <p:sp>
          <p:nvSpPr>
            <p:cNvPr id="39" name="TextBox 38"/>
            <p:cNvSpPr txBox="1"/>
            <p:nvPr userDrawn="1"/>
          </p:nvSpPr>
          <p:spPr>
            <a:xfrm>
              <a:off x="609602" y="3679263"/>
              <a:ext cx="11388624" cy="1273855"/>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Accounting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Analysis of Market Manipulation</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Antitrust/Competition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Bankruptcy &amp; Restructuring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Big Data &amp; Document Analytics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Commercial Damages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Environmental Litigation  &amp; Regulation</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Intellectual Property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International Arbitration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International Trade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Labor &amp; Employment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Mergers &amp; Acquisitions Litigation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Product Liability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Securities &amp; Finance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Tax Controversy &amp; Transfer Pricing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Valuation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White Collar Investigations &amp; Litigation</a:t>
              </a:r>
            </a:p>
          </p:txBody>
        </p:sp>
      </p:grpSp>
      <p:grpSp>
        <p:nvGrpSpPr>
          <p:cNvPr id="40" name="Group 39"/>
          <p:cNvGrpSpPr/>
          <p:nvPr userDrawn="1"/>
        </p:nvGrpSpPr>
        <p:grpSpPr>
          <a:xfrm>
            <a:off x="609600" y="5193768"/>
            <a:ext cx="10429876" cy="998010"/>
            <a:chOff x="609600" y="5130381"/>
            <a:chExt cx="11388626" cy="998010"/>
          </a:xfrm>
        </p:grpSpPr>
        <p:sp>
          <p:nvSpPr>
            <p:cNvPr id="41" name="Rectangle 40"/>
            <p:cNvSpPr/>
            <p:nvPr userDrawn="1"/>
          </p:nvSpPr>
          <p:spPr>
            <a:xfrm>
              <a:off x="609600" y="5130381"/>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Industries</a:t>
              </a:r>
            </a:p>
          </p:txBody>
        </p:sp>
        <p:sp>
          <p:nvSpPr>
            <p:cNvPr id="42" name="TextBox 41"/>
            <p:cNvSpPr txBox="1"/>
            <p:nvPr userDrawn="1"/>
          </p:nvSpPr>
          <p:spPr>
            <a:xfrm>
              <a:off x="609602" y="5466158"/>
              <a:ext cx="11388624" cy="662233"/>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Electric Power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Financial Institutions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Infrastructure</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Pharmaceuticals &amp; Medical Devices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Telecommunications, Internet, &amp; Media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Transportation </a:t>
              </a:r>
            </a:p>
            <a:p>
              <a:pPr marL="173038" lvl="1" indent="-171450" algn="l" defTabSz="457200" rtl="0" eaLnBrk="1" latinLnBrk="0" hangingPunct="1">
                <a:lnSpc>
                  <a:spcPct val="90000"/>
                </a:lnSpc>
                <a:spcAft>
                  <a:spcPts val="400"/>
                </a:spcAft>
                <a:buClr>
                  <a:schemeClr val="accent2">
                    <a:lumMod val="75000"/>
                  </a:schemeClr>
                </a:buClr>
                <a:buFont typeface="Wingdings 2" panose="05020102010507070707" pitchFamily="18" charset="2"/>
                <a:buChar char=""/>
              </a:pPr>
              <a:r>
                <a:rPr lang="en-US" sz="1300" kern="1200" dirty="0">
                  <a:solidFill>
                    <a:srgbClr val="FFFFFF"/>
                  </a:solidFill>
                  <a:latin typeface="+mn-lt"/>
                  <a:ea typeface="+mn-ea"/>
                  <a:cs typeface="+mn-cs"/>
                </a:rPr>
                <a:t>Water </a:t>
              </a:r>
            </a:p>
          </p:txBody>
        </p:sp>
      </p:grpSp>
      <p:cxnSp>
        <p:nvCxnSpPr>
          <p:cNvPr id="43" name="Straight Connector 42"/>
          <p:cNvCxnSpPr/>
          <p:nvPr userDrawn="1"/>
        </p:nvCxnSpPr>
        <p:spPr>
          <a:xfrm>
            <a:off x="609600" y="3305882"/>
            <a:ext cx="10972798" cy="0"/>
          </a:xfrm>
          <a:prstGeom prst="line">
            <a:avLst/>
          </a:prstGeom>
          <a:ln w="19050">
            <a:solidFill>
              <a:schemeClr val="bg2">
                <a:lumMod val="95000"/>
                <a:alpha val="1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userDrawn="1"/>
        </p:nvCxnSpPr>
        <p:spPr>
          <a:xfrm>
            <a:off x="609600" y="5154566"/>
            <a:ext cx="10972798" cy="0"/>
          </a:xfrm>
          <a:prstGeom prst="line">
            <a:avLst/>
          </a:prstGeom>
          <a:ln w="19050">
            <a:solidFill>
              <a:schemeClr val="bg2">
                <a:lumMod val="95000"/>
                <a:alpha val="15000"/>
              </a:schemeClr>
            </a:solidFill>
          </a:ln>
          <a:effectLst/>
        </p:spPr>
        <p:style>
          <a:lnRef idx="2">
            <a:schemeClr val="accent1"/>
          </a:lnRef>
          <a:fillRef idx="0">
            <a:schemeClr val="accent1"/>
          </a:fillRef>
          <a:effectRef idx="1">
            <a:schemeClr val="accent1"/>
          </a:effectRef>
          <a:fontRef idx="minor">
            <a:schemeClr val="tx1"/>
          </a:fontRef>
        </p:style>
      </p:cxnSp>
      <p:pic>
        <p:nvPicPr>
          <p:cNvPr id="71" name="Picture 70"/>
          <p:cNvPicPr>
            <a:picLocks noChangeAspect="1"/>
          </p:cNvPicPr>
          <p:nvPr userDrawn="1"/>
        </p:nvPicPr>
        <p:blipFill>
          <a:blip r:embed="rId2">
            <a:extLst>
              <a:ext uri="{BEBA8EAE-BF5A-486C-A8C5-ECC9F3942E4B}">
                <a14:imgProps xmlns:a14="http://schemas.microsoft.com/office/drawing/2010/main">
                  <a14:imgLayer r:embed="rId3">
                    <a14:imgEffect>
                      <a14:saturation sat="168000"/>
                    </a14:imgEffect>
                    <a14:imgEffect>
                      <a14:brightnessContrast bright="29000" contrast="-50000"/>
                    </a14:imgEffect>
                  </a14:imgLayer>
                </a14:imgProps>
              </a:ex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
        <p:nvSpPr>
          <p:cNvPr id="3" name="Footer Placeholder 2"/>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4" name="Slide Number Placeholder 3"/>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81072702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s Light">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Our Practices and Industries</a:t>
            </a:r>
          </a:p>
        </p:txBody>
      </p:sp>
      <p:sp>
        <p:nvSpPr>
          <p:cNvPr id="13"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grpSp>
        <p:nvGrpSpPr>
          <p:cNvPr id="7" name="Group 6"/>
          <p:cNvGrpSpPr/>
          <p:nvPr userDrawn="1"/>
        </p:nvGrpSpPr>
        <p:grpSpPr>
          <a:xfrm>
            <a:off x="609600" y="1742373"/>
            <a:ext cx="10516509" cy="1367726"/>
            <a:chOff x="609600" y="1742373"/>
            <a:chExt cx="11483223" cy="1367726"/>
          </a:xfrm>
        </p:grpSpPr>
        <p:sp>
          <p:nvSpPr>
            <p:cNvPr id="4" name="Rectangle 3"/>
            <p:cNvSpPr/>
            <p:nvPr userDrawn="1"/>
          </p:nvSpPr>
          <p:spPr>
            <a:xfrm>
              <a:off x="609600" y="1742373"/>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ENERGY &amp; UTILITIES</a:t>
              </a:r>
            </a:p>
          </p:txBody>
        </p:sp>
        <p:sp>
          <p:nvSpPr>
            <p:cNvPr id="6" name="TextBox 5"/>
            <p:cNvSpPr txBox="1"/>
            <p:nvPr userDrawn="1"/>
          </p:nvSpPr>
          <p:spPr>
            <a:xfrm>
              <a:off x="609601" y="2074219"/>
              <a:ext cx="11483222" cy="1035880"/>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Competition &amp; Market Manipulation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Distributed Energy Resources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Electric Transmission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Electricity Market Modeling &amp; </a:t>
              </a:r>
              <a:br>
                <a:rPr lang="en-US" sz="1300" kern="1200" dirty="0">
                  <a:solidFill>
                    <a:schemeClr val="tx1"/>
                  </a:solidFill>
                  <a:latin typeface="+mn-lt"/>
                  <a:ea typeface="+mn-ea"/>
                  <a:cs typeface="+mn-cs"/>
                </a:rPr>
              </a:br>
              <a:r>
                <a:rPr lang="en-US" sz="1300" kern="1200" dirty="0">
                  <a:solidFill>
                    <a:schemeClr val="tx1"/>
                  </a:solidFill>
                  <a:latin typeface="+mn-lt"/>
                  <a:ea typeface="+mn-ea"/>
                  <a:cs typeface="+mn-cs"/>
                </a:rPr>
                <a:t>Resource Planning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Electrification &amp; Growth Opportunities</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Energy Litigation</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Energy Storage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Environmental Policy, Planning, &amp; Compliance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Finance and Ratemaking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Gas/Electric Coordination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Market Design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Nuclear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Renewable &amp; Alternative Energy </a:t>
              </a:r>
            </a:p>
          </p:txBody>
        </p:sp>
      </p:grpSp>
      <p:grpSp>
        <p:nvGrpSpPr>
          <p:cNvPr id="10" name="Group 9"/>
          <p:cNvGrpSpPr/>
          <p:nvPr userDrawn="1"/>
        </p:nvGrpSpPr>
        <p:grpSpPr>
          <a:xfrm>
            <a:off x="609600" y="3354338"/>
            <a:ext cx="10434817" cy="1595191"/>
            <a:chOff x="609600" y="3357927"/>
            <a:chExt cx="11394022" cy="1595191"/>
          </a:xfrm>
        </p:grpSpPr>
        <p:sp>
          <p:nvSpPr>
            <p:cNvPr id="63" name="Rectangle 62"/>
            <p:cNvSpPr/>
            <p:nvPr userDrawn="1"/>
          </p:nvSpPr>
          <p:spPr>
            <a:xfrm>
              <a:off x="609600" y="3357927"/>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Litigation</a:t>
              </a:r>
            </a:p>
          </p:txBody>
        </p:sp>
        <p:sp>
          <p:nvSpPr>
            <p:cNvPr id="65" name="TextBox 64"/>
            <p:cNvSpPr txBox="1"/>
            <p:nvPr userDrawn="1"/>
          </p:nvSpPr>
          <p:spPr>
            <a:xfrm>
              <a:off x="609602" y="3679263"/>
              <a:ext cx="11394020" cy="1273855"/>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Accounting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Alternative</a:t>
              </a:r>
              <a:r>
                <a:rPr lang="en-US" sz="1300" kern="1200" baseline="0" dirty="0">
                  <a:solidFill>
                    <a:schemeClr val="tx1"/>
                  </a:solidFill>
                  <a:latin typeface="+mn-lt"/>
                  <a:ea typeface="+mn-ea"/>
                  <a:cs typeface="+mn-cs"/>
                </a:rPr>
                <a:t> Investments</a:t>
              </a:r>
              <a:endParaRPr lang="en-US" sz="1300" kern="1200" dirty="0">
                <a:solidFill>
                  <a:schemeClr val="tx1"/>
                </a:solidFill>
                <a:latin typeface="+mn-lt"/>
                <a:ea typeface="+mn-ea"/>
                <a:cs typeface="+mn-cs"/>
              </a:endParaRP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Analysis of Market Manipulation</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Antitrust/Competition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Bankruptcy &amp; Restructuring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Big Data &amp; Document Analytics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Commercial Damages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Environmental Litigation  &amp; Regulation</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Intellectual Property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International Arbitration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International Trade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Labor &amp; Employment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Mergers &amp; Acquisitions Litigation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Product Liability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Securities &amp; Finance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Tax Controversy &amp; Transfer Pricing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Valuation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White Collar Investigations &amp; Litigation</a:t>
              </a:r>
            </a:p>
          </p:txBody>
        </p:sp>
      </p:grpSp>
      <p:grpSp>
        <p:nvGrpSpPr>
          <p:cNvPr id="14" name="Group 13"/>
          <p:cNvGrpSpPr/>
          <p:nvPr userDrawn="1"/>
        </p:nvGrpSpPr>
        <p:grpSpPr>
          <a:xfrm>
            <a:off x="609600" y="5193768"/>
            <a:ext cx="10434819" cy="998010"/>
            <a:chOff x="609600" y="5130381"/>
            <a:chExt cx="11394024" cy="998010"/>
          </a:xfrm>
        </p:grpSpPr>
        <p:sp>
          <p:nvSpPr>
            <p:cNvPr id="66" name="Rectangle 65"/>
            <p:cNvSpPr/>
            <p:nvPr userDrawn="1"/>
          </p:nvSpPr>
          <p:spPr>
            <a:xfrm>
              <a:off x="609600" y="5130381"/>
              <a:ext cx="2193583" cy="338554"/>
            </a:xfrm>
            <a:prstGeom prst="rect">
              <a:avLst/>
            </a:prstGeom>
          </p:spPr>
          <p:txBody>
            <a:bodyPr wrap="square" lIns="0">
              <a:spAutoFit/>
            </a:bodyPr>
            <a:lstStyle/>
            <a:p>
              <a:pPr marL="0" marR="0" lvl="4" indent="0" algn="l" defTabSz="457200" rtl="0" eaLnBrk="1" fontAlgn="auto" latinLnBrk="0" hangingPunct="1">
                <a:lnSpc>
                  <a:spcPct val="100000"/>
                </a:lnSpc>
                <a:spcBef>
                  <a:spcPts val="1700"/>
                </a:spcBef>
                <a:spcAft>
                  <a:spcPts val="0"/>
                </a:spcAft>
                <a:buClr>
                  <a:srgbClr val="1B232B">
                    <a:lumMod val="50000"/>
                    <a:lumOff val="50000"/>
                  </a:srgbClr>
                </a:buClr>
                <a:buSzTx/>
                <a:buFont typeface="+mj-lt"/>
                <a:buNone/>
                <a:tabLst/>
                <a:defRPr/>
              </a:pPr>
              <a:r>
                <a:rPr kumimoji="0" lang="en-US" sz="1600" b="1" i="0" u="none" strike="noStrike" kern="1200" cap="all" spc="100" normalizeH="0" baseline="0" noProof="0" dirty="0">
                  <a:ln>
                    <a:noFill/>
                  </a:ln>
                  <a:solidFill>
                    <a:srgbClr val="2297AA"/>
                  </a:solidFill>
                  <a:effectLst/>
                  <a:uLnTx/>
                  <a:uFillTx/>
                  <a:latin typeface="+mn-lt"/>
                  <a:ea typeface="+mn-ea"/>
                  <a:cs typeface="+mn-cs"/>
                </a:rPr>
                <a:t>Industries</a:t>
              </a:r>
            </a:p>
          </p:txBody>
        </p:sp>
        <p:sp>
          <p:nvSpPr>
            <p:cNvPr id="67" name="TextBox 66"/>
            <p:cNvSpPr txBox="1"/>
            <p:nvPr userDrawn="1"/>
          </p:nvSpPr>
          <p:spPr>
            <a:xfrm>
              <a:off x="609602" y="5466158"/>
              <a:ext cx="11394022" cy="662233"/>
            </a:xfrm>
            <a:prstGeom prst="rect">
              <a:avLst/>
            </a:prstGeom>
            <a:noFill/>
          </p:spPr>
          <p:txBody>
            <a:bodyPr wrap="square" lIns="182880" tIns="0" numCol="3" spcCol="182880" rtlCol="0">
              <a:noAutofit/>
            </a:bodyPr>
            <a:lstStyle/>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Electric Power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Financial Institutions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Infrastructure</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Natural Gas &amp; Petroleum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Pharmaceuticals &amp; Medical Devices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Telecommunications, Internet, &amp; Media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Transportation </a:t>
              </a:r>
            </a:p>
            <a:p>
              <a:pPr marL="173038" lvl="1" indent="-171450" algn="l" defTabSz="457200" rtl="0" eaLnBrk="1" latinLnBrk="0" hangingPunct="1">
                <a:lnSpc>
                  <a:spcPct val="90000"/>
                </a:lnSpc>
                <a:spcAft>
                  <a:spcPts val="400"/>
                </a:spcAft>
                <a:buClr>
                  <a:schemeClr val="accent2"/>
                </a:buClr>
                <a:buFont typeface="Wingdings 2" panose="05020102010507070707" pitchFamily="18" charset="2"/>
                <a:buChar char=""/>
              </a:pPr>
              <a:r>
                <a:rPr lang="en-US" sz="1300" kern="1200" dirty="0">
                  <a:solidFill>
                    <a:schemeClr val="tx1"/>
                  </a:solidFill>
                  <a:latin typeface="+mn-lt"/>
                  <a:ea typeface="+mn-ea"/>
                  <a:cs typeface="+mn-cs"/>
                </a:rPr>
                <a:t>Water </a:t>
              </a:r>
            </a:p>
          </p:txBody>
        </p:sp>
      </p:grpSp>
      <p:cxnSp>
        <p:nvCxnSpPr>
          <p:cNvPr id="16" name="Straight Connector 15"/>
          <p:cNvCxnSpPr/>
          <p:nvPr userDrawn="1"/>
        </p:nvCxnSpPr>
        <p:spPr>
          <a:xfrm>
            <a:off x="609600" y="3305882"/>
            <a:ext cx="10972798" cy="0"/>
          </a:xfrm>
          <a:prstGeom prst="line">
            <a:avLst/>
          </a:prstGeom>
          <a:ln w="19050">
            <a:solidFill>
              <a:schemeClr val="bg2">
                <a:lumMod val="95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609600" y="5154566"/>
            <a:ext cx="10972798" cy="0"/>
          </a:xfrm>
          <a:prstGeom prst="line">
            <a:avLst/>
          </a:prstGeom>
          <a:ln w="19050">
            <a:solidFill>
              <a:schemeClr val="bg2">
                <a:lumMod val="95000"/>
              </a:schemeClr>
            </a:solidFill>
          </a:ln>
          <a:effectLst/>
        </p:spPr>
        <p:style>
          <a:lnRef idx="2">
            <a:schemeClr val="accent1"/>
          </a:lnRef>
          <a:fillRef idx="0">
            <a:schemeClr val="accent1"/>
          </a:fillRef>
          <a:effectRef idx="1">
            <a:schemeClr val="accent1"/>
          </a:effectRef>
          <a:fontRef idx="minor">
            <a:schemeClr val="tx1"/>
          </a:fontRef>
        </p:style>
      </p:cxnSp>
      <p:pic>
        <p:nvPicPr>
          <p:cNvPr id="238" name="Picture 2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
        <p:nvSpPr>
          <p:cNvPr id="239" name="Rectangle 238"/>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11" name="Slide Number Placeholder 10"/>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37089175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ur Offices Dark">
    <p:bg>
      <p:bgPr>
        <a:solidFill>
          <a:srgbClr val="002B54"/>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585537" y="1226909"/>
            <a:ext cx="11020927" cy="5569247"/>
          </a:xfrm>
          <a:prstGeom prst="rect">
            <a:avLst/>
          </a:prstGeom>
        </p:spPr>
      </p:pic>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609600" y="856921"/>
            <a:ext cx="10972800" cy="743280"/>
          </a:xfrm>
        </p:spPr>
        <p:txBody>
          <a:bodyPr>
            <a:spAutoFit/>
          </a:bodyPr>
          <a:lstStyle>
            <a:lvl1pPr>
              <a:lnSpc>
                <a:spcPct val="90000"/>
              </a:lnSpc>
              <a:defRPr baseline="0">
                <a:solidFill>
                  <a:schemeClr val="bg1"/>
                </a:solidFill>
              </a:defRPr>
            </a:lvl1pPr>
          </a:lstStyle>
          <a:p>
            <a:r>
              <a:rPr lang="en-US" dirty="0"/>
              <a:t>Our Offices</a:t>
            </a:r>
          </a:p>
        </p:txBody>
      </p:sp>
      <p:sp>
        <p:nvSpPr>
          <p:cNvPr id="13" name="Text Placeholder 12"/>
          <p:cNvSpPr>
            <a:spLocks noGrp="1"/>
          </p:cNvSpPr>
          <p:nvPr>
            <p:ph type="body" sz="quarter" idx="13" hasCustomPrompt="1"/>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sp>
        <p:nvSpPr>
          <p:cNvPr id="4992" name="Oval 4991"/>
          <p:cNvSpPr/>
          <p:nvPr userDrawn="1"/>
        </p:nvSpPr>
        <p:spPr>
          <a:xfrm>
            <a:off x="3472546" y="3305693"/>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3" name="Oval 4992"/>
          <p:cNvSpPr/>
          <p:nvPr userDrawn="1"/>
        </p:nvSpPr>
        <p:spPr>
          <a:xfrm>
            <a:off x="3342691" y="3482156"/>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4" name="Oval 4993"/>
          <p:cNvSpPr/>
          <p:nvPr userDrawn="1"/>
        </p:nvSpPr>
        <p:spPr>
          <a:xfrm>
            <a:off x="3370314" y="3330040"/>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5" name="Oval 4994"/>
          <p:cNvSpPr/>
          <p:nvPr userDrawn="1"/>
        </p:nvSpPr>
        <p:spPr>
          <a:xfrm>
            <a:off x="1968956" y="3508590"/>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6" name="Oval 4995"/>
          <p:cNvSpPr/>
          <p:nvPr userDrawn="1"/>
        </p:nvSpPr>
        <p:spPr>
          <a:xfrm>
            <a:off x="2921230" y="3305693"/>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7" name="Oval 4996"/>
          <p:cNvSpPr/>
          <p:nvPr userDrawn="1"/>
        </p:nvSpPr>
        <p:spPr>
          <a:xfrm>
            <a:off x="3196888" y="3174602"/>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8" name="Oval 4997"/>
          <p:cNvSpPr/>
          <p:nvPr userDrawn="1"/>
        </p:nvSpPr>
        <p:spPr>
          <a:xfrm>
            <a:off x="5642503" y="2914891"/>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9" name="Oval 4998"/>
          <p:cNvSpPr/>
          <p:nvPr userDrawn="1"/>
        </p:nvSpPr>
        <p:spPr>
          <a:xfrm>
            <a:off x="5599218" y="3091354"/>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0" name="Oval 4999"/>
          <p:cNvSpPr/>
          <p:nvPr userDrawn="1"/>
        </p:nvSpPr>
        <p:spPr>
          <a:xfrm>
            <a:off x="5560537" y="3393924"/>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1" name="Oval 5000"/>
          <p:cNvSpPr/>
          <p:nvPr userDrawn="1"/>
        </p:nvSpPr>
        <p:spPr>
          <a:xfrm>
            <a:off x="6007768" y="3305692"/>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2" name="Oval 5001"/>
          <p:cNvSpPr/>
          <p:nvPr userDrawn="1"/>
        </p:nvSpPr>
        <p:spPr>
          <a:xfrm>
            <a:off x="10320057" y="5751306"/>
            <a:ext cx="176463" cy="176463"/>
          </a:xfrm>
          <a:prstGeom prst="ellips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3" name="TextBox 5002"/>
          <p:cNvSpPr txBox="1"/>
          <p:nvPr userDrawn="1"/>
        </p:nvSpPr>
        <p:spPr>
          <a:xfrm>
            <a:off x="3649009" y="3145311"/>
            <a:ext cx="1163290" cy="307777"/>
          </a:xfrm>
          <a:prstGeom prst="rect">
            <a:avLst/>
          </a:prstGeom>
          <a:noFill/>
        </p:spPr>
        <p:txBody>
          <a:bodyPr wrap="square" rtlCol="0">
            <a:spAutoFit/>
          </a:bodyPr>
          <a:lstStyle/>
          <a:p>
            <a:r>
              <a:rPr lang="en-US" sz="1400" b="1" cap="all" baseline="0" dirty="0">
                <a:solidFill>
                  <a:schemeClr val="bg1"/>
                </a:solidFill>
              </a:rPr>
              <a:t>Boston</a:t>
            </a:r>
          </a:p>
        </p:txBody>
      </p:sp>
      <p:sp>
        <p:nvSpPr>
          <p:cNvPr id="5004" name="TextBox 5003"/>
          <p:cNvSpPr txBox="1"/>
          <p:nvPr userDrawn="1"/>
        </p:nvSpPr>
        <p:spPr>
          <a:xfrm>
            <a:off x="3563022" y="3395205"/>
            <a:ext cx="1353610" cy="307777"/>
          </a:xfrm>
          <a:prstGeom prst="rect">
            <a:avLst/>
          </a:prstGeom>
          <a:noFill/>
        </p:spPr>
        <p:txBody>
          <a:bodyPr wrap="square" rtlCol="0">
            <a:spAutoFit/>
          </a:bodyPr>
          <a:lstStyle/>
          <a:p>
            <a:r>
              <a:rPr lang="en-US" sz="1400" b="1" cap="all" baseline="0" dirty="0">
                <a:solidFill>
                  <a:schemeClr val="bg1"/>
                </a:solidFill>
              </a:rPr>
              <a:t>New York</a:t>
            </a:r>
          </a:p>
        </p:txBody>
      </p:sp>
      <p:sp>
        <p:nvSpPr>
          <p:cNvPr id="5005" name="TextBox 5004"/>
          <p:cNvSpPr txBox="1"/>
          <p:nvPr userDrawn="1"/>
        </p:nvSpPr>
        <p:spPr>
          <a:xfrm>
            <a:off x="3427577" y="3645099"/>
            <a:ext cx="1646688" cy="307777"/>
          </a:xfrm>
          <a:prstGeom prst="rect">
            <a:avLst/>
          </a:prstGeom>
          <a:noFill/>
        </p:spPr>
        <p:txBody>
          <a:bodyPr wrap="square" rtlCol="0">
            <a:spAutoFit/>
          </a:bodyPr>
          <a:lstStyle/>
          <a:p>
            <a:r>
              <a:rPr lang="en-US" sz="1400" b="1" cap="all" baseline="0" dirty="0">
                <a:solidFill>
                  <a:schemeClr val="bg1"/>
                </a:solidFill>
              </a:rPr>
              <a:t>Washington</a:t>
            </a:r>
          </a:p>
        </p:txBody>
      </p:sp>
      <p:sp>
        <p:nvSpPr>
          <p:cNvPr id="5006" name="TextBox 5005"/>
          <p:cNvSpPr txBox="1"/>
          <p:nvPr userDrawn="1"/>
        </p:nvSpPr>
        <p:spPr>
          <a:xfrm>
            <a:off x="257954" y="3617559"/>
            <a:ext cx="1822239" cy="307777"/>
          </a:xfrm>
          <a:prstGeom prst="rect">
            <a:avLst/>
          </a:prstGeom>
          <a:noFill/>
        </p:spPr>
        <p:txBody>
          <a:bodyPr wrap="square" rtlCol="0">
            <a:spAutoFit/>
          </a:bodyPr>
          <a:lstStyle/>
          <a:p>
            <a:pPr algn="r"/>
            <a:r>
              <a:rPr lang="en-US" sz="1400" b="1" cap="all" baseline="0" dirty="0">
                <a:solidFill>
                  <a:schemeClr val="bg1"/>
                </a:solidFill>
              </a:rPr>
              <a:t>San Francisco</a:t>
            </a:r>
          </a:p>
        </p:txBody>
      </p:sp>
      <p:sp>
        <p:nvSpPr>
          <p:cNvPr id="5009" name="TextBox 5008"/>
          <p:cNvSpPr txBox="1"/>
          <p:nvPr userDrawn="1"/>
        </p:nvSpPr>
        <p:spPr>
          <a:xfrm>
            <a:off x="1141107" y="3142945"/>
            <a:ext cx="1822239" cy="307777"/>
          </a:xfrm>
          <a:prstGeom prst="rect">
            <a:avLst/>
          </a:prstGeom>
          <a:noFill/>
        </p:spPr>
        <p:txBody>
          <a:bodyPr wrap="square" rtlCol="0">
            <a:spAutoFit/>
          </a:bodyPr>
          <a:lstStyle/>
          <a:p>
            <a:pPr algn="r"/>
            <a:r>
              <a:rPr lang="en-US" sz="1400" b="1" cap="all" baseline="0" dirty="0">
                <a:solidFill>
                  <a:schemeClr val="bg1"/>
                </a:solidFill>
              </a:rPr>
              <a:t>Chicago</a:t>
            </a:r>
          </a:p>
        </p:txBody>
      </p:sp>
      <p:sp>
        <p:nvSpPr>
          <p:cNvPr id="5012" name="TextBox 5011"/>
          <p:cNvSpPr txBox="1"/>
          <p:nvPr userDrawn="1"/>
        </p:nvSpPr>
        <p:spPr>
          <a:xfrm>
            <a:off x="1496066" y="2874279"/>
            <a:ext cx="1822239" cy="307777"/>
          </a:xfrm>
          <a:prstGeom prst="rect">
            <a:avLst/>
          </a:prstGeom>
          <a:noFill/>
        </p:spPr>
        <p:txBody>
          <a:bodyPr wrap="square" rtlCol="0">
            <a:spAutoFit/>
          </a:bodyPr>
          <a:lstStyle/>
          <a:p>
            <a:pPr algn="r"/>
            <a:r>
              <a:rPr lang="en-US" sz="1400" b="1" cap="all" baseline="0" dirty="0">
                <a:solidFill>
                  <a:schemeClr val="bg1"/>
                </a:solidFill>
              </a:rPr>
              <a:t>Toronto</a:t>
            </a:r>
          </a:p>
        </p:txBody>
      </p:sp>
      <p:sp>
        <p:nvSpPr>
          <p:cNvPr id="5013" name="TextBox 5012"/>
          <p:cNvSpPr txBox="1"/>
          <p:nvPr userDrawn="1"/>
        </p:nvSpPr>
        <p:spPr>
          <a:xfrm>
            <a:off x="5606297" y="3536879"/>
            <a:ext cx="1163290" cy="307777"/>
          </a:xfrm>
          <a:prstGeom prst="rect">
            <a:avLst/>
          </a:prstGeom>
          <a:noFill/>
        </p:spPr>
        <p:txBody>
          <a:bodyPr wrap="square" rtlCol="0">
            <a:spAutoFit/>
          </a:bodyPr>
          <a:lstStyle/>
          <a:p>
            <a:r>
              <a:rPr lang="en-US" sz="1400" b="1" cap="all" baseline="0" dirty="0">
                <a:solidFill>
                  <a:schemeClr val="bg1"/>
                </a:solidFill>
              </a:rPr>
              <a:t>Madrid</a:t>
            </a:r>
          </a:p>
        </p:txBody>
      </p:sp>
      <p:sp>
        <p:nvSpPr>
          <p:cNvPr id="5014" name="TextBox 5013"/>
          <p:cNvSpPr txBox="1"/>
          <p:nvPr userDrawn="1"/>
        </p:nvSpPr>
        <p:spPr>
          <a:xfrm>
            <a:off x="4715751" y="2970497"/>
            <a:ext cx="925217" cy="307777"/>
          </a:xfrm>
          <a:prstGeom prst="rect">
            <a:avLst/>
          </a:prstGeom>
          <a:noFill/>
        </p:spPr>
        <p:txBody>
          <a:bodyPr wrap="square" rtlCol="0">
            <a:spAutoFit/>
          </a:bodyPr>
          <a:lstStyle/>
          <a:p>
            <a:r>
              <a:rPr lang="en-US" sz="1400" b="1" cap="all" baseline="0" dirty="0">
                <a:solidFill>
                  <a:schemeClr val="bg1"/>
                </a:solidFill>
              </a:rPr>
              <a:t>Brussels</a:t>
            </a:r>
          </a:p>
        </p:txBody>
      </p:sp>
      <p:sp>
        <p:nvSpPr>
          <p:cNvPr id="5015" name="TextBox 5014"/>
          <p:cNvSpPr txBox="1"/>
          <p:nvPr userDrawn="1"/>
        </p:nvSpPr>
        <p:spPr>
          <a:xfrm>
            <a:off x="4864105" y="2693479"/>
            <a:ext cx="845739" cy="307777"/>
          </a:xfrm>
          <a:prstGeom prst="rect">
            <a:avLst/>
          </a:prstGeom>
          <a:noFill/>
        </p:spPr>
        <p:txBody>
          <a:bodyPr wrap="square" rtlCol="0">
            <a:spAutoFit/>
          </a:bodyPr>
          <a:lstStyle/>
          <a:p>
            <a:r>
              <a:rPr lang="en-US" sz="1400" b="1" cap="all" baseline="0" dirty="0">
                <a:solidFill>
                  <a:schemeClr val="bg1"/>
                </a:solidFill>
              </a:rPr>
              <a:t>London</a:t>
            </a:r>
          </a:p>
        </p:txBody>
      </p:sp>
      <p:sp>
        <p:nvSpPr>
          <p:cNvPr id="5016" name="TextBox 5015"/>
          <p:cNvSpPr txBox="1"/>
          <p:nvPr userDrawn="1"/>
        </p:nvSpPr>
        <p:spPr>
          <a:xfrm>
            <a:off x="6130386" y="3124385"/>
            <a:ext cx="1646688" cy="307777"/>
          </a:xfrm>
          <a:prstGeom prst="rect">
            <a:avLst/>
          </a:prstGeom>
          <a:noFill/>
        </p:spPr>
        <p:txBody>
          <a:bodyPr wrap="square" rtlCol="0">
            <a:spAutoFit/>
          </a:bodyPr>
          <a:lstStyle/>
          <a:p>
            <a:r>
              <a:rPr lang="en-US" sz="1400" b="1" cap="all" baseline="0" dirty="0">
                <a:solidFill>
                  <a:schemeClr val="bg1"/>
                </a:solidFill>
              </a:rPr>
              <a:t>Rome</a:t>
            </a:r>
          </a:p>
        </p:txBody>
      </p:sp>
      <p:sp>
        <p:nvSpPr>
          <p:cNvPr id="5017" name="TextBox 5016"/>
          <p:cNvSpPr txBox="1"/>
          <p:nvPr userDrawn="1"/>
        </p:nvSpPr>
        <p:spPr>
          <a:xfrm>
            <a:off x="10419110" y="5508569"/>
            <a:ext cx="1163290" cy="307777"/>
          </a:xfrm>
          <a:prstGeom prst="rect">
            <a:avLst/>
          </a:prstGeom>
          <a:noFill/>
        </p:spPr>
        <p:txBody>
          <a:bodyPr wrap="square" rtlCol="0">
            <a:spAutoFit/>
          </a:bodyPr>
          <a:lstStyle/>
          <a:p>
            <a:r>
              <a:rPr lang="en-US" sz="1400" b="1" cap="all" baseline="0" dirty="0">
                <a:solidFill>
                  <a:schemeClr val="bg1"/>
                </a:solidFill>
              </a:rPr>
              <a:t>Sydney</a:t>
            </a:r>
          </a:p>
        </p:txBody>
      </p:sp>
      <p:grpSp>
        <p:nvGrpSpPr>
          <p:cNvPr id="5023" name="Group 5022"/>
          <p:cNvGrpSpPr/>
          <p:nvPr userDrawn="1"/>
        </p:nvGrpSpPr>
        <p:grpSpPr>
          <a:xfrm>
            <a:off x="1527340" y="1897767"/>
            <a:ext cx="9137320" cy="461665"/>
            <a:chOff x="1417002" y="5794234"/>
            <a:chExt cx="9137320" cy="461665"/>
          </a:xfrm>
        </p:grpSpPr>
        <p:sp>
          <p:nvSpPr>
            <p:cNvPr id="5018" name="TextBox 5017"/>
            <p:cNvSpPr txBox="1"/>
            <p:nvPr userDrawn="1"/>
          </p:nvSpPr>
          <p:spPr>
            <a:xfrm>
              <a:off x="1417002" y="5794234"/>
              <a:ext cx="2498909" cy="461665"/>
            </a:xfrm>
            <a:prstGeom prst="rect">
              <a:avLst/>
            </a:prstGeom>
            <a:noFill/>
          </p:spPr>
          <p:txBody>
            <a:bodyPr wrap="square" rtlCol="0">
              <a:spAutoFit/>
            </a:bodyPr>
            <a:lstStyle/>
            <a:p>
              <a:pPr algn="ctr"/>
              <a:r>
                <a:rPr lang="en-US" sz="2400" b="1" cap="all" baseline="0" dirty="0">
                  <a:solidFill>
                    <a:schemeClr val="bg1"/>
                  </a:solidFill>
                </a:rPr>
                <a:t>North America</a:t>
              </a:r>
            </a:p>
          </p:txBody>
        </p:sp>
        <p:sp>
          <p:nvSpPr>
            <p:cNvPr id="5021" name="TextBox 5020"/>
            <p:cNvSpPr txBox="1"/>
            <p:nvPr userDrawn="1"/>
          </p:nvSpPr>
          <p:spPr>
            <a:xfrm>
              <a:off x="5530630" y="5794234"/>
              <a:ext cx="1382324" cy="461665"/>
            </a:xfrm>
            <a:prstGeom prst="rect">
              <a:avLst/>
            </a:prstGeom>
            <a:noFill/>
          </p:spPr>
          <p:txBody>
            <a:bodyPr wrap="square" rtlCol="0">
              <a:spAutoFit/>
            </a:bodyPr>
            <a:lstStyle/>
            <a:p>
              <a:pPr algn="ctr"/>
              <a:r>
                <a:rPr lang="en-US" sz="2400" b="1" cap="all" baseline="0" dirty="0">
                  <a:solidFill>
                    <a:schemeClr val="bg1"/>
                  </a:solidFill>
                </a:rPr>
                <a:t>Europe</a:t>
              </a:r>
            </a:p>
          </p:txBody>
        </p:sp>
        <p:sp>
          <p:nvSpPr>
            <p:cNvPr id="5022" name="TextBox 5021"/>
            <p:cNvSpPr txBox="1"/>
            <p:nvPr userDrawn="1"/>
          </p:nvSpPr>
          <p:spPr>
            <a:xfrm>
              <a:off x="8527672" y="5794234"/>
              <a:ext cx="2026650" cy="461665"/>
            </a:xfrm>
            <a:prstGeom prst="rect">
              <a:avLst/>
            </a:prstGeom>
            <a:noFill/>
          </p:spPr>
          <p:txBody>
            <a:bodyPr wrap="square" rtlCol="0">
              <a:spAutoFit/>
            </a:bodyPr>
            <a:lstStyle/>
            <a:p>
              <a:pPr algn="ctr"/>
              <a:r>
                <a:rPr lang="en-US" sz="2400" b="1" cap="all" baseline="0" dirty="0">
                  <a:solidFill>
                    <a:schemeClr val="bg1"/>
                  </a:solidFill>
                </a:rPr>
                <a:t>Asia-Pacific</a:t>
              </a:r>
            </a:p>
          </p:txBody>
        </p:sp>
      </p:grpSp>
      <p:sp>
        <p:nvSpPr>
          <p:cNvPr id="3" name="Footer Placeholder 2"/>
          <p:cNvSpPr>
            <a:spLocks noGrp="1"/>
          </p:cNvSpPr>
          <p:nvPr>
            <p:ph type="ftr" sz="quarter" idx="14"/>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4" name="Slide Number Placeholder 3"/>
          <p:cNvSpPr>
            <a:spLocks noGrp="1"/>
          </p:cNvSpPr>
          <p:nvPr>
            <p:ph type="sldNum" sz="quarter" idx="15"/>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97210886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15100" y="3573"/>
            <a:ext cx="5676900" cy="3193256"/>
          </a:xfrm>
          <a:prstGeom prst="rect">
            <a:avLst/>
          </a:prstGeom>
        </p:spPr>
      </p:pic>
      <p:sp>
        <p:nvSpPr>
          <p:cNvPr id="17" name="Rectangle 16"/>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3"/>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6"/>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42099327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2"/>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3"/>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7451884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15100" y="3573"/>
            <a:ext cx="5676900" cy="3193256"/>
          </a:xfrm>
          <a:prstGeom prst="rect">
            <a:avLst/>
          </a:prstGeom>
        </p:spPr>
      </p:pic>
      <p:sp>
        <p:nvSpPr>
          <p:cNvPr id="17" name="Rectangle 16"/>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3"/>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6"/>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60644142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Divider Slid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135248"/>
            <a:ext cx="109728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600200"/>
            <a:ext cx="10972800" cy="923330"/>
          </a:xfrm>
        </p:spPr>
        <p:txBody>
          <a:bodyPr anchor="t">
            <a:spAutoFit/>
          </a:bodyPr>
          <a:lstStyle>
            <a:lvl1pPr>
              <a:lnSpc>
                <a:spcPct val="90000"/>
              </a:lnSpc>
              <a:defRPr sz="5000">
                <a:solidFill>
                  <a:schemeClr val="bg1"/>
                </a:solidFill>
              </a:defRPr>
            </a:lvl1pPr>
          </a:lstStyle>
          <a:p>
            <a:r>
              <a:rPr lang="en-US"/>
              <a:t>Click to edit Master title style</a:t>
            </a:r>
            <a:endParaRPr lang="en-US" dirty="0"/>
          </a:p>
        </p:txBody>
      </p:sp>
      <p:sp>
        <p:nvSpPr>
          <p:cNvPr id="8" name="Footer Placeholder 7"/>
          <p:cNvSpPr>
            <a:spLocks noGrp="1"/>
          </p:cNvSpPr>
          <p:nvPr>
            <p:ph type="ftr" sz="quarter" idx="10"/>
          </p:nvPr>
        </p:nvSpPr>
        <p:spPr>
          <a:xfrm>
            <a:off x="609600" y="6280229"/>
            <a:ext cx="9388509"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a:p>
            <a:endParaRPr lang="en-US" dirty="0"/>
          </a:p>
        </p:txBody>
      </p:sp>
      <p:sp>
        <p:nvSpPr>
          <p:cNvPr id="9" name="Slide Number Placeholder 8"/>
          <p:cNvSpPr>
            <a:spLocks noGrp="1"/>
          </p:cNvSpPr>
          <p:nvPr>
            <p:ph type="sldNum" sz="quarter" idx="11"/>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368649429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2"/>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3"/>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408921744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15100" y="3573"/>
            <a:ext cx="5676900" cy="3193256"/>
          </a:xfrm>
          <a:prstGeom prst="rect">
            <a:avLst/>
          </a:prstGeom>
        </p:spPr>
      </p:pic>
      <p:sp>
        <p:nvSpPr>
          <p:cNvPr id="17" name="Rectangle 16"/>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3"/>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6"/>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3685700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609600" y="856921"/>
            <a:ext cx="10972800" cy="743280"/>
          </a:xfrm>
        </p:spPr>
        <p:txBody>
          <a:bodyPr>
            <a:spAutoFit/>
          </a:bodyPr>
          <a:lstStyle>
            <a:lvl1pPr>
              <a:lnSpc>
                <a:spcPct val="90000"/>
              </a:lnSpc>
              <a:defRPr/>
            </a:lvl1pPr>
          </a:lstStyle>
          <a:p>
            <a:r>
              <a:rPr lang="en-US" dirty="0"/>
              <a:t>About Brattle</a:t>
            </a:r>
          </a:p>
        </p:txBody>
      </p:sp>
      <p:sp>
        <p:nvSpPr>
          <p:cNvPr id="24" name="Text Placeholder 12"/>
          <p:cNvSpPr>
            <a:spLocks noGrp="1"/>
          </p:cNvSpPr>
          <p:nvPr>
            <p:ph type="body" sz="quarter" idx="13"/>
          </p:nvPr>
        </p:nvSpPr>
        <p:spPr>
          <a:xfrm>
            <a:off x="609600" y="241368"/>
            <a:ext cx="10972800" cy="615553"/>
          </a:xfrm>
        </p:spPr>
        <p:txBody>
          <a:bodyPr wrap="square" anchor="b" anchorCtr="0">
            <a:spAutoFit/>
          </a:bodyPr>
          <a:lstStyle>
            <a:lvl1pPr>
              <a:defRPr sz="1600" b="1" i="0" cap="all" spc="100" baseline="0">
                <a:solidFill>
                  <a:schemeClr val="accent2"/>
                </a:solidFill>
                <a:latin typeface="Calibri" panose="020F0502020204030204" pitchFamily="34" charset="0"/>
              </a:defRPr>
            </a:lvl1pPr>
          </a:lstStyle>
          <a:p>
            <a:pPr lvl="0"/>
            <a:endParaRPr lang="en-US" dirty="0"/>
          </a:p>
        </p:txBody>
      </p:sp>
      <p:cxnSp>
        <p:nvCxnSpPr>
          <p:cNvPr id="25" name="Straight Connector 2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userDrawn="1">
            <p:extLst>
              <p:ext uri="{D42A27DB-BD31-4B8C-83A1-F6EECF244321}">
                <p14:modId xmlns:p14="http://schemas.microsoft.com/office/powerpoint/2010/main" val="1661695933"/>
              </p:ext>
            </p:extLst>
          </p:nvPr>
        </p:nvGraphicFramePr>
        <p:xfrm>
          <a:off x="601091" y="1709158"/>
          <a:ext cx="3192867" cy="2614267"/>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50461">
                <a:tc>
                  <a:txBody>
                    <a:bodyPr/>
                    <a:lstStyle/>
                    <a:p>
                      <a:pPr algn="ctr"/>
                      <a:r>
                        <a:rPr lang="en-US" dirty="0" smtClean="0">
                          <a:solidFill>
                            <a:schemeClr val="tx1">
                              <a:lumMod val="75000"/>
                              <a:lumOff val="25000"/>
                            </a:schemeClr>
                          </a:solidFill>
                        </a:rPr>
                        <a:t>CAISO</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48507">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Mark</a:t>
                      </a:r>
                      <a:r>
                        <a:rPr lang="en-US" b="1" baseline="0" dirty="0" smtClean="0">
                          <a:solidFill>
                            <a:schemeClr val="tx1">
                              <a:lumMod val="75000"/>
                              <a:lumOff val="25000"/>
                            </a:schemeClr>
                          </a:solidFill>
                        </a:rPr>
                        <a:t> </a:t>
                      </a:r>
                      <a:r>
                        <a:rPr lang="en-US" b="1" baseline="0" dirty="0" err="1" smtClean="0">
                          <a:solidFill>
                            <a:schemeClr val="tx1">
                              <a:lumMod val="75000"/>
                              <a:lumOff val="25000"/>
                            </a:schemeClr>
                          </a:solidFill>
                        </a:rPr>
                        <a:t>Rothleder</a:t>
                      </a:r>
                      <a:endParaRPr lang="en-US" b="1" dirty="0" smtClean="0">
                        <a:solidFill>
                          <a:schemeClr val="tx1">
                            <a:lumMod val="75000"/>
                            <a:lumOff val="25000"/>
                          </a:schemeClr>
                        </a:solidFill>
                      </a:endParaRPr>
                    </a:p>
                    <a:p>
                      <a:pPr algn="ctr">
                        <a:lnSpc>
                          <a:spcPct val="150000"/>
                        </a:lnSpc>
                      </a:pPr>
                      <a:r>
                        <a:rPr lang="en-US" dirty="0" smtClean="0">
                          <a:solidFill>
                            <a:schemeClr val="tx1">
                              <a:lumMod val="75000"/>
                              <a:lumOff val="25000"/>
                            </a:schemeClr>
                          </a:solidFill>
                        </a:rPr>
                        <a:t>Vice</a:t>
                      </a:r>
                      <a:r>
                        <a:rPr lang="en-US" baseline="0" dirty="0" smtClean="0">
                          <a:solidFill>
                            <a:schemeClr val="tx1">
                              <a:lumMod val="75000"/>
                              <a:lumOff val="25000"/>
                            </a:schemeClr>
                          </a:solidFill>
                        </a:rPr>
                        <a:t> President, Market Policy and Performance</a:t>
                      </a:r>
                    </a:p>
                    <a:p>
                      <a:pPr algn="ctr">
                        <a:lnSpc>
                          <a:spcPct val="150000"/>
                        </a:lnSpc>
                      </a:pPr>
                      <a:r>
                        <a:rPr lang="en-US" baseline="0" dirty="0" smtClean="0">
                          <a:solidFill>
                            <a:schemeClr val="tx1">
                              <a:lumMod val="75000"/>
                              <a:lumOff val="25000"/>
                            </a:schemeClr>
                          </a:solidFill>
                          <a:hlinkClick r:id="rId2"/>
                        </a:rPr>
                        <a:t>Mrothleder@caiso.com</a:t>
                      </a:r>
                      <a:endParaRPr lang="en-US" baseline="0" dirty="0" smtClean="0">
                        <a:solidFill>
                          <a:schemeClr val="tx1">
                            <a:lumMod val="75000"/>
                            <a:lumOff val="25000"/>
                          </a:schemeClr>
                        </a:solidFill>
                      </a:endParaRPr>
                    </a:p>
                    <a:p>
                      <a:pPr algn="ctr">
                        <a:lnSpc>
                          <a:spcPct val="150000"/>
                        </a:lnSpc>
                      </a:pPr>
                      <a:r>
                        <a:rPr lang="en-US" baseline="0" dirty="0" smtClean="0">
                          <a:solidFill>
                            <a:schemeClr val="tx1">
                              <a:lumMod val="75000"/>
                              <a:lumOff val="25000"/>
                            </a:schemeClr>
                          </a:solidFill>
                        </a:rPr>
                        <a:t>(916) 608-5883</a:t>
                      </a: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graphicFrame>
        <p:nvGraphicFramePr>
          <p:cNvPr id="27" name="Table 26"/>
          <p:cNvGraphicFramePr>
            <a:graphicFrameLocks noGrp="1"/>
          </p:cNvGraphicFramePr>
          <p:nvPr userDrawn="1">
            <p:extLst>
              <p:ext uri="{D42A27DB-BD31-4B8C-83A1-F6EECF244321}">
                <p14:modId xmlns:p14="http://schemas.microsoft.com/office/powerpoint/2010/main" val="3071852413"/>
              </p:ext>
            </p:extLst>
          </p:nvPr>
        </p:nvGraphicFramePr>
        <p:xfrm>
          <a:off x="4499566" y="1695872"/>
          <a:ext cx="3184358" cy="4456353"/>
        </p:xfrm>
        <a:graphic>
          <a:graphicData uri="http://schemas.openxmlformats.org/drawingml/2006/table">
            <a:tbl>
              <a:tblPr firstRow="1" bandRow="1">
                <a:tableStyleId>{3B4B98B0-60AC-42C2-AFA5-B58CD77FA1E5}</a:tableStyleId>
              </a:tblPr>
              <a:tblGrid>
                <a:gridCol w="3184358">
                  <a:extLst>
                    <a:ext uri="{9D8B030D-6E8A-4147-A177-3AD203B41FA5}">
                      <a16:colId xmlns:a16="http://schemas.microsoft.com/office/drawing/2014/main" val="3189706127"/>
                    </a:ext>
                  </a:extLst>
                </a:gridCol>
              </a:tblGrid>
              <a:tr h="301980">
                <a:tc>
                  <a:txBody>
                    <a:bodyPr/>
                    <a:lstStyle/>
                    <a:p>
                      <a:pPr algn="ctr"/>
                      <a:r>
                        <a:rPr lang="en-US" dirty="0" smtClean="0">
                          <a:solidFill>
                            <a:schemeClr val="tx1">
                              <a:lumMod val="75000"/>
                              <a:lumOff val="25000"/>
                            </a:schemeClr>
                          </a:solidFill>
                        </a:rPr>
                        <a:t>MISO</a:t>
                      </a:r>
                      <a:endParaRPr lang="en-US" dirty="0">
                        <a:solidFill>
                          <a:schemeClr val="tx1">
                            <a:lumMod val="75000"/>
                            <a:lumOff val="25000"/>
                          </a:schemeClr>
                        </a:solidFill>
                      </a:endParaRPr>
                    </a:p>
                  </a:txBody>
                  <a:tcPr anchor="ctr">
                    <a:lnB w="12700" cap="flat" cmpd="sng" algn="ctr">
                      <a:solidFill>
                        <a:schemeClr val="tx2"/>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875753020"/>
                  </a:ext>
                </a:extLst>
              </a:tr>
              <a:tr h="2261793">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Scott</a:t>
                      </a:r>
                      <a:r>
                        <a:rPr lang="en-US" b="1" baseline="0" dirty="0" smtClean="0">
                          <a:solidFill>
                            <a:schemeClr val="tx1">
                              <a:lumMod val="75000"/>
                              <a:lumOff val="25000"/>
                            </a:schemeClr>
                          </a:solidFill>
                        </a:rPr>
                        <a:t> Wright</a:t>
                      </a:r>
                    </a:p>
                    <a:p>
                      <a:pPr algn="ctr">
                        <a:lnSpc>
                          <a:spcPct val="150000"/>
                        </a:lnSpc>
                      </a:pPr>
                      <a:r>
                        <a:rPr lang="en-US" dirty="0" smtClean="0">
                          <a:solidFill>
                            <a:schemeClr val="tx1">
                              <a:lumMod val="75000"/>
                              <a:lumOff val="25000"/>
                            </a:schemeClr>
                          </a:solidFill>
                        </a:rPr>
                        <a:t>Executive Director,</a:t>
                      </a:r>
                      <a:r>
                        <a:rPr lang="en-US" baseline="0" dirty="0" smtClean="0">
                          <a:solidFill>
                            <a:schemeClr val="tx1">
                              <a:lumMod val="75000"/>
                              <a:lumOff val="25000"/>
                            </a:schemeClr>
                          </a:solidFill>
                        </a:rPr>
                        <a:t> Market Strategy and Design</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3"/>
                        </a:rPr>
                        <a:t>swright@misoenergy.org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460-0465 </a:t>
                      </a: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891370127"/>
                  </a:ext>
                </a:extLst>
              </a:tr>
              <a:tr h="679378">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baseline="0" dirty="0" smtClean="0">
                          <a:solidFill>
                            <a:schemeClr val="tx1">
                              <a:lumMod val="75000"/>
                              <a:lumOff val="25000"/>
                            </a:schemeClr>
                          </a:solidFill>
                        </a:rPr>
                        <a:t>Richard </a:t>
                      </a:r>
                      <a:r>
                        <a:rPr lang="en-US" b="1" baseline="0" dirty="0" err="1" smtClean="0">
                          <a:solidFill>
                            <a:schemeClr val="tx1">
                              <a:lumMod val="75000"/>
                              <a:lumOff val="25000"/>
                            </a:schemeClr>
                          </a:solidFill>
                        </a:rPr>
                        <a:t>Doying</a:t>
                      </a:r>
                      <a:endParaRPr lang="en-US" b="1"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Executive Vice President, COO</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4"/>
                        </a:rPr>
                        <a:t>rdoying@misoenergy.org</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(317) 249-520</a:t>
                      </a:r>
                      <a:endParaRPr lang="en-US" dirty="0" smtClean="0">
                        <a:solidFill>
                          <a:schemeClr val="tx1">
                            <a:lumMod val="75000"/>
                            <a:lumOff val="25000"/>
                          </a:schemeClr>
                        </a:solidFill>
                      </a:endParaRPr>
                    </a:p>
                  </a:txBody>
                  <a:tcPr marT="91440" marB="91440">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09255030"/>
                  </a:ext>
                </a:extLst>
              </a:tr>
            </a:tbl>
          </a:graphicData>
        </a:graphic>
      </p:graphicFrame>
      <p:graphicFrame>
        <p:nvGraphicFramePr>
          <p:cNvPr id="32" name="Table 31"/>
          <p:cNvGraphicFramePr>
            <a:graphicFrameLocks noGrp="1"/>
          </p:cNvGraphicFramePr>
          <p:nvPr userDrawn="1">
            <p:extLst>
              <p:ext uri="{D42A27DB-BD31-4B8C-83A1-F6EECF244321}">
                <p14:modId xmlns:p14="http://schemas.microsoft.com/office/powerpoint/2010/main" val="951854529"/>
              </p:ext>
            </p:extLst>
          </p:nvPr>
        </p:nvGraphicFramePr>
        <p:xfrm>
          <a:off x="8401676" y="1691403"/>
          <a:ext cx="3192867" cy="2632022"/>
        </p:xfrm>
        <a:graphic>
          <a:graphicData uri="http://schemas.openxmlformats.org/drawingml/2006/table">
            <a:tbl>
              <a:tblPr firstRow="1" bandRow="1">
                <a:tableStyleId>{3B4B98B0-60AC-42C2-AFA5-B58CD77FA1E5}</a:tableStyleId>
              </a:tblPr>
              <a:tblGrid>
                <a:gridCol w="3192867">
                  <a:extLst>
                    <a:ext uri="{9D8B030D-6E8A-4147-A177-3AD203B41FA5}">
                      <a16:colId xmlns:a16="http://schemas.microsoft.com/office/drawing/2014/main" val="3189706127"/>
                    </a:ext>
                  </a:extLst>
                </a:gridCol>
              </a:tblGrid>
              <a:tr h="318853">
                <a:tc>
                  <a:txBody>
                    <a:bodyPr/>
                    <a:lstStyle/>
                    <a:p>
                      <a:pPr algn="ctr"/>
                      <a:r>
                        <a:rPr lang="en-US" dirty="0" smtClean="0">
                          <a:solidFill>
                            <a:schemeClr val="tx1">
                              <a:lumMod val="75000"/>
                              <a:lumOff val="25000"/>
                            </a:schemeClr>
                          </a:solidFill>
                        </a:rPr>
                        <a:t>ERCOT</a:t>
                      </a:r>
                      <a:endParaRPr lang="en-US" dirty="0">
                        <a:solidFill>
                          <a:schemeClr val="tx1">
                            <a:lumMod val="75000"/>
                            <a:lumOff val="25000"/>
                          </a:schemeClr>
                        </a:solidFill>
                      </a:endParaRPr>
                    </a:p>
                  </a:txBody>
                  <a:tcPr anchor="ctr">
                    <a:solidFill>
                      <a:schemeClr val="tx1">
                        <a:lumMod val="10000"/>
                        <a:lumOff val="90000"/>
                      </a:schemeClr>
                    </a:solidFill>
                  </a:tcPr>
                </a:tc>
                <a:extLst>
                  <a:ext uri="{0D108BD9-81ED-4DB2-BD59-A6C34878D82A}">
                    <a16:rowId xmlns:a16="http://schemas.microsoft.com/office/drawing/2014/main" val="3875753020"/>
                  </a:ext>
                </a:extLst>
              </a:tr>
              <a:tr h="2266262">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b="1" dirty="0" smtClean="0">
                          <a:solidFill>
                            <a:schemeClr val="tx1">
                              <a:lumMod val="75000"/>
                              <a:lumOff val="25000"/>
                            </a:schemeClr>
                          </a:solidFill>
                        </a:rPr>
                        <a:t>Warren</a:t>
                      </a:r>
                      <a:r>
                        <a:rPr lang="en-US" b="1" baseline="0" dirty="0" smtClean="0">
                          <a:solidFill>
                            <a:schemeClr val="tx1">
                              <a:lumMod val="75000"/>
                              <a:lumOff val="25000"/>
                            </a:schemeClr>
                          </a:solidFill>
                        </a:rPr>
                        <a:t> Lasher</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Director, System Planning</a:t>
                      </a: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hlinkClick r:id="rId5"/>
                        </a:rPr>
                        <a:t>wlasher@ercot.com</a:t>
                      </a:r>
                      <a:endParaRPr lang="en-US" baseline="0" dirty="0" smtClean="0">
                        <a:solidFill>
                          <a:schemeClr val="tx1">
                            <a:lumMod val="75000"/>
                            <a:lumOff val="25000"/>
                          </a:schemeClr>
                        </a:solidFill>
                      </a:endParaRPr>
                    </a:p>
                    <a:p>
                      <a:pPr marL="0" marR="0" lvl="0" indent="0" algn="ctr" defTabSz="457200" rtl="0" eaLnBrk="1" fontAlgn="auto" latinLnBrk="0" hangingPunct="1">
                        <a:lnSpc>
                          <a:spcPct val="150000"/>
                        </a:lnSpc>
                        <a:spcBef>
                          <a:spcPts val="0"/>
                        </a:spcBef>
                        <a:spcAft>
                          <a:spcPts val="0"/>
                        </a:spcAft>
                        <a:buClrTx/>
                        <a:buSzTx/>
                        <a:buFontTx/>
                        <a:buNone/>
                        <a:tabLst/>
                        <a:defRPr/>
                      </a:pPr>
                      <a:r>
                        <a:rPr lang="en-US" baseline="0" dirty="0" smtClean="0">
                          <a:solidFill>
                            <a:schemeClr val="tx1">
                              <a:lumMod val="75000"/>
                              <a:lumOff val="25000"/>
                            </a:schemeClr>
                          </a:solidFill>
                        </a:rPr>
                        <a:t>(512) 248-6379</a:t>
                      </a:r>
                      <a:endParaRPr lang="en-US" dirty="0" smtClean="0">
                        <a:solidFill>
                          <a:schemeClr val="tx1">
                            <a:lumMod val="75000"/>
                            <a:lumOff val="25000"/>
                          </a:schemeClr>
                        </a:solidFill>
                      </a:endParaRPr>
                    </a:p>
                    <a:p>
                      <a:pPr algn="ctr">
                        <a:lnSpc>
                          <a:spcPct val="150000"/>
                        </a:lnSpc>
                      </a:pPr>
                      <a:endParaRPr lang="en-US" dirty="0">
                        <a:solidFill>
                          <a:schemeClr val="tx1">
                            <a:lumMod val="75000"/>
                            <a:lumOff val="25000"/>
                          </a:schemeClr>
                        </a:solidFill>
                      </a:endParaRPr>
                    </a:p>
                  </a:txBody>
                  <a:tcPr marT="91440" marB="91440">
                    <a:noFill/>
                  </a:tcPr>
                </a:tc>
                <a:extLst>
                  <a:ext uri="{0D108BD9-81ED-4DB2-BD59-A6C34878D82A}">
                    <a16:rowId xmlns:a16="http://schemas.microsoft.com/office/drawing/2014/main" val="891370127"/>
                  </a:ext>
                </a:extLst>
              </a:tr>
            </a:tbl>
          </a:graphicData>
        </a:graphic>
      </p:graphicFrame>
      <p:sp>
        <p:nvSpPr>
          <p:cNvPr id="2" name="Footer Placeholder 1"/>
          <p:cNvSpPr>
            <a:spLocks noGrp="1"/>
          </p:cNvSpPr>
          <p:nvPr>
            <p:ph type="ftr" sz="quarter" idx="14"/>
          </p:nvPr>
        </p:nvSpPr>
        <p:spPr>
          <a:xfrm>
            <a:off x="609600" y="6280229"/>
            <a:ext cx="9388510" cy="338554"/>
          </a:xfrm>
          <a:prstGeom prst="rect">
            <a:avLst/>
          </a:prstGeom>
        </p:spPr>
        <p:txBody>
          <a:bodyPr/>
          <a:lstStyle/>
          <a:p>
            <a:r>
              <a:rPr lang="en-US"/>
              <a:t>Privileged and Confidential. Prepared at the Request of Counsel.</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8280462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40057" y="419433"/>
            <a:ext cx="7711337" cy="1694540"/>
          </a:xfrm>
          <a:prstGeom prst="rect">
            <a:avLst/>
          </a:prstGeom>
        </p:spPr>
        <p:txBody>
          <a:bodyPr anchor="b" anchorCtr="0">
            <a:normAutofit/>
          </a:bodyPr>
          <a:lstStyle>
            <a:lvl1pPr algn="l">
              <a:defRPr sz="3000" b="0" i="0">
                <a:solidFill>
                  <a:srgbClr val="0C3E70"/>
                </a:solidFill>
                <a:latin typeface="Century Gothic"/>
                <a:cs typeface="Century Gothic"/>
              </a:defRPr>
            </a:lvl1pPr>
          </a:lstStyle>
          <a:p>
            <a:r>
              <a:rPr lang="en-US" dirty="0" smtClean="0"/>
              <a:t>Slide Headline Goes Here</a:t>
            </a:r>
            <a:endParaRPr lang="en-US" dirty="0"/>
          </a:p>
        </p:txBody>
      </p:sp>
      <p:sp>
        <p:nvSpPr>
          <p:cNvPr id="8" name="Text Placeholder 7"/>
          <p:cNvSpPr>
            <a:spLocks noGrp="1"/>
          </p:cNvSpPr>
          <p:nvPr>
            <p:ph type="body" sz="quarter" idx="13" hasCustomPrompt="1"/>
          </p:nvPr>
        </p:nvSpPr>
        <p:spPr>
          <a:xfrm>
            <a:off x="940056" y="2297546"/>
            <a:ext cx="5176515" cy="593117"/>
          </a:xfrm>
          <a:prstGeom prst="rect">
            <a:avLst/>
          </a:prstGeom>
        </p:spPr>
        <p:txBody>
          <a:bodyPr anchor="ctr"/>
          <a:lstStyle>
            <a:lvl1pPr marL="0" indent="0">
              <a:buSzPct val="100000"/>
              <a:buFontTx/>
              <a:buNone/>
              <a:defRPr sz="2200" b="0" cap="all" baseline="0">
                <a:solidFill>
                  <a:srgbClr val="0C3E70"/>
                </a:solidFill>
              </a:defRPr>
            </a:lvl1pPr>
            <a:lvl2pPr marL="742950" indent="-285750">
              <a:buSzPct val="100000"/>
              <a:buFontTx/>
              <a:buBlip>
                <a:blip r:embed="rId2"/>
              </a:buBlip>
              <a:defRPr sz="1800" b="1">
                <a:solidFill>
                  <a:schemeClr val="accent3"/>
                </a:solidFill>
              </a:defRPr>
            </a:lvl2pPr>
            <a:lvl3pPr marL="1143000" indent="-228600">
              <a:buSzPct val="100000"/>
              <a:buFontTx/>
              <a:buBlip>
                <a:blip r:embed="rId3"/>
              </a:buBlip>
              <a:defRPr sz="1600">
                <a:solidFill>
                  <a:schemeClr val="accent3"/>
                </a:solidFill>
              </a:defRPr>
            </a:lvl3pPr>
            <a:lvl4pPr>
              <a:defRPr>
                <a:solidFill>
                  <a:schemeClr val="accent3"/>
                </a:solidFill>
              </a:defRPr>
            </a:lvl4pPr>
            <a:lvl5pPr>
              <a:defRPr>
                <a:solidFill>
                  <a:schemeClr val="accent3"/>
                </a:solidFill>
              </a:defRPr>
            </a:lvl5pPr>
          </a:lstStyle>
          <a:p>
            <a:pPr lvl="0"/>
            <a:r>
              <a:rPr lang="en-US" dirty="0" smtClean="0"/>
              <a:t>SUBHEAD GOES HERE</a:t>
            </a:r>
          </a:p>
        </p:txBody>
      </p:sp>
      <p:sp>
        <p:nvSpPr>
          <p:cNvPr id="16" name="Content Placeholder 15"/>
          <p:cNvSpPr>
            <a:spLocks noGrp="1"/>
          </p:cNvSpPr>
          <p:nvPr>
            <p:ph sz="quarter" idx="15" hasCustomPrompt="1"/>
          </p:nvPr>
        </p:nvSpPr>
        <p:spPr>
          <a:xfrm>
            <a:off x="939801" y="3113987"/>
            <a:ext cx="5177367" cy="1884242"/>
          </a:xfrm>
          <a:prstGeom prst="rect">
            <a:avLst/>
          </a:prstGeom>
        </p:spPr>
        <p:txBody>
          <a:bodyPr vert="horz"/>
          <a:lstStyle>
            <a:lvl1pPr marL="0" indent="0">
              <a:spcBef>
                <a:spcPts val="600"/>
              </a:spcBef>
              <a:buNone/>
              <a:defRPr sz="1200" b="1" cap="all" baseline="0">
                <a:solidFill>
                  <a:srgbClr val="7FB9C2"/>
                </a:solidFill>
              </a:defRPr>
            </a:lvl1pPr>
            <a:lvl2pPr marL="0" indent="0">
              <a:lnSpc>
                <a:spcPct val="70000"/>
              </a:lnSpc>
              <a:spcBef>
                <a:spcPts val="600"/>
              </a:spcBef>
              <a:buNone/>
              <a:defRPr sz="1800" baseline="0">
                <a:solidFill>
                  <a:srgbClr val="0C3E70"/>
                </a:solidFill>
              </a:defRPr>
            </a:lvl2pPr>
            <a:lvl3pPr marL="0" indent="0">
              <a:spcBef>
                <a:spcPts val="600"/>
              </a:spcBef>
              <a:buNone/>
              <a:defRPr sz="1200" baseline="0">
                <a:solidFill>
                  <a:srgbClr val="0C3E70"/>
                </a:solidFill>
              </a:defRPr>
            </a:lvl3pPr>
            <a:lvl4pPr marL="1371600" indent="0">
              <a:buNone/>
              <a:defRPr sz="1200">
                <a:solidFill>
                  <a:srgbClr val="FFFFFF"/>
                </a:solidFill>
              </a:defRPr>
            </a:lvl4pPr>
            <a:lvl5pPr marL="1828800" indent="0">
              <a:buNone/>
              <a:defRPr sz="1200">
                <a:solidFill>
                  <a:srgbClr val="FFFFFF"/>
                </a:solidFill>
              </a:defRPr>
            </a:lvl5pPr>
          </a:lstStyle>
          <a:p>
            <a:pPr lvl="0"/>
            <a:r>
              <a:rPr lang="en-US" dirty="0" smtClean="0"/>
              <a:t>PRESENTED TO</a:t>
            </a:r>
          </a:p>
          <a:p>
            <a:pPr lvl="1"/>
            <a:r>
              <a:rPr lang="en-US" dirty="0" smtClean="0"/>
              <a:t>Company Name Here</a:t>
            </a:r>
          </a:p>
          <a:p>
            <a:pPr lvl="0"/>
            <a:endParaRPr lang="en-US" dirty="0" smtClean="0"/>
          </a:p>
          <a:p>
            <a:pPr lvl="0"/>
            <a:r>
              <a:rPr lang="en-US" dirty="0" smtClean="0"/>
              <a:t>PRESENTED BY</a:t>
            </a:r>
          </a:p>
          <a:p>
            <a:pPr lvl="1"/>
            <a:r>
              <a:rPr lang="en-US" dirty="0" smtClean="0"/>
              <a:t>Name of Author</a:t>
            </a:r>
          </a:p>
          <a:p>
            <a:pPr lvl="1"/>
            <a:endParaRPr lang="en-US" dirty="0" smtClean="0"/>
          </a:p>
          <a:p>
            <a:pPr lvl="2"/>
            <a:r>
              <a:rPr lang="en-US" dirty="0" smtClean="0"/>
              <a:t>Date Goes Here</a:t>
            </a:r>
          </a:p>
          <a:p>
            <a:pPr lvl="1"/>
            <a:endParaRPr lang="en-US" dirty="0" smtClean="0"/>
          </a:p>
          <a:p>
            <a:pPr lvl="0"/>
            <a:endParaRPr lang="en-US" dirty="0"/>
          </a:p>
        </p:txBody>
      </p:sp>
    </p:spTree>
    <p:extLst>
      <p:ext uri="{BB962C8B-B14F-4D97-AF65-F5344CB8AC3E}">
        <p14:creationId xmlns:p14="http://schemas.microsoft.com/office/powerpoint/2010/main" val="25418981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Placeholder 2"/>
          <p:cNvSpPr>
            <a:spLocks noGrp="1"/>
          </p:cNvSpPr>
          <p:nvPr>
            <p:ph type="title" hasCustomPrompt="1"/>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Type “Agenda”</a:t>
            </a:r>
            <a:endParaRPr lang="en-US" dirty="0"/>
          </a:p>
        </p:txBody>
      </p:sp>
      <p:sp>
        <p:nvSpPr>
          <p:cNvPr id="4" name="Text Placeholder 4"/>
          <p:cNvSpPr>
            <a:spLocks noGrp="1"/>
          </p:cNvSpPr>
          <p:nvPr>
            <p:ph type="body" sz="quarter" idx="14"/>
          </p:nvPr>
        </p:nvSpPr>
        <p:spPr>
          <a:xfrm>
            <a:off x="987748" y="1485900"/>
            <a:ext cx="10066333" cy="470369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accent5"/>
                </a:solidFill>
                <a:latin typeface="Century Gothic" panose="020B0502020202020204" pitchFamily="34" charset="0"/>
                <a:ea typeface="+mn-ea"/>
                <a:cs typeface="+mn-cs"/>
              </a:defRPr>
            </a:lvl1pPr>
            <a:lvl2pPr marL="457200" indent="-223838">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defTabSz="457200">
              <a:spcBef>
                <a:spcPts val="600"/>
              </a:spcBef>
              <a:buClr>
                <a:srgbClr val="71ADB6"/>
              </a:buClr>
              <a:buSzPct val="80000"/>
              <a:buFont typeface="Wingdings" pitchFamily="2" charset="2"/>
              <a:buChar char="§"/>
              <a:tabLst/>
              <a:defRPr sz="1800" baseline="0">
                <a:solidFill>
                  <a:srgbClr val="000000"/>
                </a:solidFill>
              </a:defRPr>
            </a:lvl4pPr>
            <a:lvl5pPr marL="1085850" indent="-171450">
              <a:buClr>
                <a:srgbClr val="71ADB6"/>
              </a:buClr>
              <a:buFont typeface="Calibri" panose="020F0502020204030204" pitchFamily="34" charset="0"/>
              <a:buChar char="₊"/>
              <a:defRPr lang="en-US" sz="1800" kern="1200" baseline="0" dirty="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3511016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ain Text Slide">
    <p:spTree>
      <p:nvGrpSpPr>
        <p:cNvPr id="1" name=""/>
        <p:cNvGrpSpPr/>
        <p:nvPr/>
      </p:nvGrpSpPr>
      <p:grpSpPr>
        <a:xfrm>
          <a:off x="0" y="0"/>
          <a:ext cx="0" cy="0"/>
          <a:chOff x="0" y="0"/>
          <a:chExt cx="0" cy="0"/>
        </a:xfrm>
      </p:grpSpPr>
      <p:sp>
        <p:nvSpPr>
          <p:cNvPr id="6" name="Title Placeholder 2"/>
          <p:cNvSpPr>
            <a:spLocks noGrp="1"/>
          </p:cNvSpPr>
          <p:nvPr>
            <p:ph type="title"/>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Click to edit Master title style</a:t>
            </a:r>
            <a:endParaRPr lang="en-US" dirty="0"/>
          </a:p>
        </p:txBody>
      </p:sp>
      <p:sp>
        <p:nvSpPr>
          <p:cNvPr id="9" name="Text Placeholder 4"/>
          <p:cNvSpPr>
            <a:spLocks noGrp="1"/>
          </p:cNvSpPr>
          <p:nvPr>
            <p:ph type="body" sz="quarter" idx="14"/>
          </p:nvPr>
        </p:nvSpPr>
        <p:spPr>
          <a:xfrm>
            <a:off x="987748" y="1485900"/>
            <a:ext cx="10066333" cy="4703690"/>
          </a:xfrm>
          <a:prstGeom prst="rect">
            <a:avLst/>
          </a:prstGeom>
        </p:spPr>
        <p:txBody>
          <a:bodyPr lIns="0">
            <a:noAutofit/>
          </a:bodyPr>
          <a:lstStyle>
            <a:lvl1pPr>
              <a:defRPr lang="en-US" sz="2400" b="0" dirty="0" smtClean="0">
                <a:latin typeface="+mn-lt"/>
                <a:cs typeface="+mn-cs"/>
              </a:defRPr>
            </a:lvl1pPr>
            <a:lvl2pPr>
              <a:defRPr lang="en-US" sz="2200" b="0" dirty="0" smtClean="0"/>
            </a:lvl2pPr>
            <a:lvl3pPr>
              <a:defRPr lang="en-US" sz="2000" dirty="0" smtClean="0"/>
            </a:lvl3pPr>
            <a:lvl4pPr>
              <a:defRPr lang="en-US" sz="1800" baseline="0" dirty="0" smtClean="0"/>
            </a:lvl4pPr>
            <a:lvl5pPr>
              <a:defRPr lang="en-US" sz="1800" baseline="0" dirty="0" smtClean="0"/>
            </a:lvl5pPr>
          </a:lstStyle>
          <a:p>
            <a:pPr marL="117475" lvl="0" indent="-117475">
              <a:spcBef>
                <a:spcPts val="600"/>
              </a:spcBef>
              <a:buClr>
                <a:schemeClr val="bg1"/>
              </a:buClr>
              <a:buSzPct val="100000"/>
              <a:buFont typeface="Calibri" pitchFamily="34" charset="0"/>
              <a:buChar char=" "/>
            </a:pPr>
            <a:r>
              <a:rPr lang="en-US" dirty="0" smtClean="0"/>
              <a:t>Click to edit Master text styles</a:t>
            </a:r>
          </a:p>
          <a:p>
            <a:pPr marL="457200" lvl="1" indent="-223838">
              <a:spcBef>
                <a:spcPts val="600"/>
              </a:spcBef>
              <a:buClr>
                <a:srgbClr val="71ADB6"/>
              </a:buClr>
              <a:buFont typeface="Calibri" panose="020F0502020204030204" pitchFamily="34" charset="0"/>
            </a:pPr>
            <a:r>
              <a:rPr lang="en-US" dirty="0" smtClean="0"/>
              <a:t>Second level</a:t>
            </a:r>
          </a:p>
          <a:p>
            <a:pPr marL="690563" lvl="2" indent="-233363">
              <a:spcBef>
                <a:spcPts val="600"/>
              </a:spcBef>
              <a:buClr>
                <a:srgbClr val="71ADB6"/>
              </a:buClr>
              <a:buFont typeface="Calibri" pitchFamily="34" charset="0"/>
              <a:buChar char="•"/>
            </a:pPr>
            <a:r>
              <a:rPr lang="en-US" dirty="0" smtClean="0"/>
              <a:t>Third level</a:t>
            </a:r>
          </a:p>
          <a:p>
            <a:pPr marL="919163" lvl="3" indent="-228600">
              <a:spcBef>
                <a:spcPts val="600"/>
              </a:spcBef>
              <a:buClr>
                <a:srgbClr val="71ADB6"/>
              </a:buClr>
              <a:buSzPct val="80000"/>
              <a:buFont typeface="Wingdings" pitchFamily="2" charset="2"/>
              <a:buChar char="§"/>
              <a:tabLst/>
            </a:pPr>
            <a:r>
              <a:rPr lang="en-US" dirty="0" smtClean="0"/>
              <a:t>Fourth level</a:t>
            </a:r>
          </a:p>
          <a:p>
            <a:pPr marL="1085850" lvl="4" indent="-171450">
              <a:buClr>
                <a:srgbClr val="71ADB6"/>
              </a:buClr>
              <a:buFont typeface="Calibri" panose="020F0502020204030204" pitchFamily="34" charset="0"/>
              <a:buChar char="−"/>
            </a:pPr>
            <a:r>
              <a:rPr lang="en-US" dirty="0" smtClean="0"/>
              <a:t>Fifth Level</a:t>
            </a:r>
          </a:p>
        </p:txBody>
      </p:sp>
    </p:spTree>
    <p:extLst>
      <p:ext uri="{BB962C8B-B14F-4D97-AF65-F5344CB8AC3E}">
        <p14:creationId xmlns:p14="http://schemas.microsoft.com/office/powerpoint/2010/main" val="1258150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amp; Sub-Header">
    <p:spTree>
      <p:nvGrpSpPr>
        <p:cNvPr id="1" name=""/>
        <p:cNvGrpSpPr/>
        <p:nvPr/>
      </p:nvGrpSpPr>
      <p:grpSpPr>
        <a:xfrm>
          <a:off x="0" y="0"/>
          <a:ext cx="0" cy="0"/>
          <a:chOff x="0" y="0"/>
          <a:chExt cx="0" cy="0"/>
        </a:xfrm>
      </p:grpSpPr>
      <p:sp>
        <p:nvSpPr>
          <p:cNvPr id="6" name="Text Placeholder 4"/>
          <p:cNvSpPr>
            <a:spLocks noGrp="1"/>
          </p:cNvSpPr>
          <p:nvPr>
            <p:ph type="body" sz="quarter" idx="14"/>
          </p:nvPr>
        </p:nvSpPr>
        <p:spPr>
          <a:xfrm>
            <a:off x="987748" y="2697480"/>
            <a:ext cx="10204704" cy="3385430"/>
          </a:xfrm>
          <a:prstGeom prst="rect">
            <a:avLst/>
          </a:prstGeom>
        </p:spPr>
        <p:txBody>
          <a:bodyPr lIns="0">
            <a:noAutofit/>
          </a:bodyPr>
          <a:lstStyle>
            <a:lvl1pPr>
              <a:defRPr lang="en-US" sz="2400" b="0" dirty="0" smtClean="0">
                <a:latin typeface="+mn-lt"/>
                <a:cs typeface="+mn-cs"/>
              </a:defRPr>
            </a:lvl1pPr>
            <a:lvl2pPr>
              <a:defRPr lang="en-US" sz="2200" b="0" dirty="0" smtClean="0"/>
            </a:lvl2pPr>
            <a:lvl3pPr>
              <a:defRPr lang="en-US" sz="2000" dirty="0" smtClean="0"/>
            </a:lvl3pPr>
            <a:lvl4pPr>
              <a:defRPr lang="en-US" sz="1800" baseline="0" dirty="0" smtClean="0"/>
            </a:lvl4pPr>
            <a:lvl5pPr marL="1085850" marR="0" indent="-171450" algn="l" defTabSz="457200" rtl="0" eaLnBrk="1" fontAlgn="auto" latinLnBrk="0" hangingPunct="1">
              <a:lnSpc>
                <a:spcPct val="100000"/>
              </a:lnSpc>
              <a:spcBef>
                <a:spcPct val="20000"/>
              </a:spcBef>
              <a:spcAft>
                <a:spcPts val="0"/>
              </a:spcAft>
              <a:buClr>
                <a:srgbClr val="71ADB6"/>
              </a:buClr>
              <a:buSzTx/>
              <a:buFont typeface="Calibri" panose="020F0502020204030204" pitchFamily="34" charset="0"/>
              <a:buChar char="−"/>
              <a:tabLst/>
              <a:defRPr lang="en-US" sz="1600" kern="1200" baseline="0" noProof="0" dirty="0" smtClean="0">
                <a:solidFill>
                  <a:srgbClr val="000000"/>
                </a:solidFill>
                <a:latin typeface="+mn-lt"/>
                <a:ea typeface="+mn-ea"/>
                <a:cs typeface="+mn-cs"/>
              </a:defRPr>
            </a:lvl5pPr>
          </a:lstStyle>
          <a:p>
            <a:pPr marL="117475" lvl="0" indent="-117475">
              <a:spcBef>
                <a:spcPts val="600"/>
              </a:spcBef>
              <a:buClr>
                <a:schemeClr val="bg1"/>
              </a:buClr>
              <a:buSzPct val="100000"/>
              <a:buFont typeface="Calibri" pitchFamily="34" charset="0"/>
              <a:buChar char=" "/>
            </a:pPr>
            <a:r>
              <a:rPr lang="en-US" dirty="0" smtClean="0"/>
              <a:t>Click to edit Master text styles</a:t>
            </a:r>
          </a:p>
          <a:p>
            <a:pPr marL="457200" lvl="1" indent="-223838">
              <a:spcBef>
                <a:spcPts val="600"/>
              </a:spcBef>
              <a:buClr>
                <a:srgbClr val="71ADB6"/>
              </a:buClr>
              <a:buFont typeface="Calibri" panose="020F0502020204030204" pitchFamily="34" charset="0"/>
            </a:pPr>
            <a:r>
              <a:rPr lang="en-US" dirty="0" smtClean="0"/>
              <a:t>Second level</a:t>
            </a:r>
          </a:p>
          <a:p>
            <a:pPr marL="690563" lvl="2" indent="-233363">
              <a:spcBef>
                <a:spcPts val="600"/>
              </a:spcBef>
              <a:buClr>
                <a:srgbClr val="71ADB6"/>
              </a:buClr>
              <a:buFont typeface="Calibri" pitchFamily="34" charset="0"/>
              <a:buChar char="•"/>
            </a:pPr>
            <a:r>
              <a:rPr lang="en-US" dirty="0" smtClean="0"/>
              <a:t>Third level</a:t>
            </a:r>
          </a:p>
          <a:p>
            <a:pPr marL="919163" lvl="3" indent="-228600">
              <a:spcBef>
                <a:spcPts val="600"/>
              </a:spcBef>
              <a:buClr>
                <a:srgbClr val="71ADB6"/>
              </a:buClr>
              <a:buSzPct val="80000"/>
              <a:buFont typeface="Wingdings" pitchFamily="2" charset="2"/>
              <a:buChar char="§"/>
              <a:tabLst/>
            </a:pPr>
            <a:r>
              <a:rPr lang="en-US" dirty="0" smtClean="0"/>
              <a:t>Fourth level</a:t>
            </a:r>
          </a:p>
          <a:p>
            <a:pPr marL="1085850" marR="0" lvl="4" indent="-171450" algn="l" defTabSz="457200" rtl="0" eaLnBrk="1" fontAlgn="auto" latinLnBrk="0" hangingPunct="1">
              <a:lnSpc>
                <a:spcPct val="100000"/>
              </a:lnSpc>
              <a:spcBef>
                <a:spcPct val="20000"/>
              </a:spcBef>
              <a:spcAft>
                <a:spcPts val="0"/>
              </a:spcAft>
              <a:buClr>
                <a:srgbClr val="71ADB6"/>
              </a:buClr>
              <a:buSzTx/>
              <a:buFont typeface="Calibri" panose="020F050202020403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mn-lt"/>
                <a:ea typeface="+mn-ea"/>
                <a:cs typeface="+mn-cs"/>
              </a:rPr>
              <a:t>Fifth Level</a:t>
            </a:r>
          </a:p>
          <a:p>
            <a:pPr marL="919163" lvl="3" indent="-228600">
              <a:spcBef>
                <a:spcPts val="600"/>
              </a:spcBef>
              <a:buClr>
                <a:srgbClr val="71ADB6"/>
              </a:buClr>
              <a:buSzPct val="80000"/>
              <a:buFont typeface="Wingdings" pitchFamily="2" charset="2"/>
              <a:buChar char="§"/>
              <a:tabLst/>
            </a:pPr>
            <a:endParaRPr lang="en-US" dirty="0" smtClean="0"/>
          </a:p>
          <a:p>
            <a:pPr marL="919163" lvl="4" indent="-228600">
              <a:spcBef>
                <a:spcPts val="600"/>
              </a:spcBef>
              <a:buClr>
                <a:srgbClr val="71ADB6"/>
              </a:buClr>
              <a:buSzPct val="80000"/>
              <a:buFont typeface="Wingdings" pitchFamily="2" charset="2"/>
              <a:buChar char="§"/>
              <a:tabLst/>
            </a:pPr>
            <a:endParaRPr lang="en-US" dirty="0" smtClean="0"/>
          </a:p>
        </p:txBody>
      </p:sp>
      <p:sp>
        <p:nvSpPr>
          <p:cNvPr id="4" name="Title 3"/>
          <p:cNvSpPr>
            <a:spLocks noGrp="1"/>
          </p:cNvSpPr>
          <p:nvPr>
            <p:ph type="title" hasCustomPrompt="1"/>
          </p:nvPr>
        </p:nvSpPr>
        <p:spPr>
          <a:xfrm>
            <a:off x="985520" y="152718"/>
            <a:ext cx="9131808" cy="941832"/>
          </a:xfrm>
          <a:prstGeom prst="rect">
            <a:avLst/>
          </a:prstGeom>
        </p:spPr>
        <p:txBody>
          <a:bodyPr/>
          <a:lstStyle>
            <a:lvl1pPr>
              <a:defRPr>
                <a:solidFill>
                  <a:srgbClr val="0C3E7A"/>
                </a:solidFill>
              </a:defRPr>
            </a:lvl1pPr>
          </a:lstStyle>
          <a:p>
            <a:r>
              <a:rPr lang="en-US" dirty="0" smtClean="0"/>
              <a:t>Type “HEADING” (22pt)</a:t>
            </a:r>
            <a:br>
              <a:rPr lang="en-US" dirty="0" smtClean="0"/>
            </a:br>
            <a:r>
              <a:rPr lang="en-US" dirty="0" smtClean="0"/>
              <a:t>Type “Sub-Heading”</a:t>
            </a:r>
            <a:endParaRPr lang="en-US" dirty="0"/>
          </a:p>
        </p:txBody>
      </p:sp>
      <p:sp>
        <p:nvSpPr>
          <p:cNvPr id="10" name="Text Placeholder 9"/>
          <p:cNvSpPr>
            <a:spLocks noGrp="1"/>
          </p:cNvSpPr>
          <p:nvPr>
            <p:ph type="body" sz="quarter" idx="15" hasCustomPrompt="1"/>
          </p:nvPr>
        </p:nvSpPr>
        <p:spPr>
          <a:xfrm>
            <a:off x="988485" y="1393826"/>
            <a:ext cx="10204449" cy="1029335"/>
          </a:xfrm>
          <a:prstGeom prst="rect">
            <a:avLst/>
          </a:prstGeom>
        </p:spPr>
        <p:txBody>
          <a:bodyPr/>
          <a:lstStyle>
            <a:lvl1pPr>
              <a:spcBef>
                <a:spcPts val="0"/>
              </a:spcBef>
              <a:defRPr sz="2400" baseline="0">
                <a:solidFill>
                  <a:srgbClr val="0C3E7A"/>
                </a:solidFill>
                <a:latin typeface="Calibri" panose="020F0502020204030204" pitchFamily="34" charset="0"/>
              </a:defRPr>
            </a:lvl1pPr>
          </a:lstStyle>
          <a:p>
            <a:pPr lvl="0"/>
            <a:r>
              <a:rPr lang="en-US" dirty="0" smtClean="0"/>
              <a:t>Call out text here</a:t>
            </a:r>
          </a:p>
          <a:p>
            <a:pPr lvl="0"/>
            <a:endParaRPr lang="en-US" dirty="0" smtClean="0"/>
          </a:p>
        </p:txBody>
      </p:sp>
    </p:spTree>
    <p:extLst>
      <p:ext uri="{BB962C8B-B14F-4D97-AF65-F5344CB8AC3E}">
        <p14:creationId xmlns:p14="http://schemas.microsoft.com/office/powerpoint/2010/main" val="211748559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2397126" y="2417764"/>
            <a:ext cx="7397751" cy="2022475"/>
          </a:xfrm>
          <a:prstGeom prst="rect">
            <a:avLst/>
          </a:prstGeom>
        </p:spPr>
        <p:txBody>
          <a:bodyPr/>
          <a:lstStyle>
            <a:lvl1pPr algn="ctr">
              <a:defRPr sz="3200">
                <a:solidFill>
                  <a:srgbClr val="0C3E7A"/>
                </a:solidFill>
              </a:defRPr>
            </a:lvl1pPr>
          </a:lstStyle>
          <a:p>
            <a:pPr lvl="0"/>
            <a:r>
              <a:rPr lang="en-US" dirty="0" smtClean="0"/>
              <a:t>Click to edit Master text styles</a:t>
            </a:r>
          </a:p>
        </p:txBody>
      </p:sp>
    </p:spTree>
    <p:extLst>
      <p:ext uri="{BB962C8B-B14F-4D97-AF65-F5344CB8AC3E}">
        <p14:creationId xmlns:p14="http://schemas.microsoft.com/office/powerpoint/2010/main" val="1593124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Chart">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6680201" y="1504950"/>
            <a:ext cx="4889500" cy="4457700"/>
          </a:xfrm>
          <a:prstGeom prst="rect">
            <a:avLst/>
          </a:prstGeom>
        </p:spPr>
        <p:txBody>
          <a:bodyPr/>
          <a:lstStyle/>
          <a:p>
            <a:endParaRPr lang="en-US"/>
          </a:p>
        </p:txBody>
      </p:sp>
      <p:sp>
        <p:nvSpPr>
          <p:cNvPr id="5" name="Text Placeholder 4"/>
          <p:cNvSpPr>
            <a:spLocks noGrp="1"/>
          </p:cNvSpPr>
          <p:nvPr>
            <p:ph type="body" sz="quarter" idx="11"/>
          </p:nvPr>
        </p:nvSpPr>
        <p:spPr>
          <a:xfrm>
            <a:off x="482601" y="1504951"/>
            <a:ext cx="5854700" cy="4457700"/>
          </a:xfrm>
          <a:prstGeom prst="rect">
            <a:avLst/>
          </a:prstGeom>
        </p:spPr>
        <p:txBody>
          <a:bodyPr lIns="0">
            <a:noAutofit/>
          </a:bodyPr>
          <a:lstStyle>
            <a:lvl1pPr>
              <a:defRPr lang="en-US" sz="2400" b="0" dirty="0" smtClean="0">
                <a:latin typeface="+mn-lt"/>
                <a:cs typeface="+mn-cs"/>
              </a:defRPr>
            </a:lvl1pPr>
            <a:lvl2pPr>
              <a:defRPr lang="en-US" sz="2200" b="0" dirty="0" smtClean="0"/>
            </a:lvl2pPr>
            <a:lvl3pPr>
              <a:defRPr lang="en-US" sz="2000" dirty="0" smtClean="0"/>
            </a:lvl3pPr>
            <a:lvl4pPr>
              <a:defRPr lang="en-US" sz="1800" baseline="0" dirty="0" smtClean="0"/>
            </a:lvl4pPr>
            <a:lvl5pPr>
              <a:defRPr kumimoji="0" lang="en-US" sz="1800" b="0" i="0" u="none" strike="noStrike" cap="none" spc="0" normalizeH="0" baseline="0" dirty="0">
                <a:ln>
                  <a:noFill/>
                </a:ln>
                <a:effectLst/>
                <a:uLnTx/>
                <a:uFillTx/>
              </a:defRPr>
            </a:lvl5pPr>
          </a:lstStyle>
          <a:p>
            <a:pPr marL="117475" lvl="0" indent="-117475">
              <a:spcBef>
                <a:spcPts val="600"/>
              </a:spcBef>
              <a:buClr>
                <a:schemeClr val="bg1"/>
              </a:buClr>
              <a:buSzPct val="100000"/>
              <a:buFont typeface="Calibri" pitchFamily="34" charset="0"/>
              <a:buChar char=" "/>
            </a:pPr>
            <a:r>
              <a:rPr lang="en-US" dirty="0" smtClean="0"/>
              <a:t>Click to edit Master text styles</a:t>
            </a:r>
          </a:p>
          <a:p>
            <a:pPr marL="457200" lvl="1" indent="-223838">
              <a:spcBef>
                <a:spcPts val="600"/>
              </a:spcBef>
              <a:buClr>
                <a:srgbClr val="71ADB6"/>
              </a:buClr>
              <a:buFont typeface="Calibri" panose="020F0502020204030204" pitchFamily="34" charset="0"/>
            </a:pPr>
            <a:r>
              <a:rPr lang="en-US" dirty="0" smtClean="0"/>
              <a:t>Second level</a:t>
            </a:r>
          </a:p>
          <a:p>
            <a:pPr marL="690563" lvl="2" indent="-233363">
              <a:spcBef>
                <a:spcPts val="600"/>
              </a:spcBef>
              <a:buClr>
                <a:srgbClr val="71ADB6"/>
              </a:buClr>
              <a:buFont typeface="Calibri" pitchFamily="34" charset="0"/>
              <a:buChar char="•"/>
            </a:pPr>
            <a:r>
              <a:rPr lang="en-US" dirty="0" smtClean="0"/>
              <a:t>Third level</a:t>
            </a:r>
          </a:p>
          <a:p>
            <a:pPr marL="919163" lvl="3" indent="-228600">
              <a:spcBef>
                <a:spcPts val="600"/>
              </a:spcBef>
              <a:buClr>
                <a:srgbClr val="71ADB6"/>
              </a:buClr>
              <a:buSzPct val="80000"/>
              <a:buFont typeface="Wingdings" pitchFamily="2" charset="2"/>
              <a:buChar char="§"/>
              <a:tabLst/>
            </a:pPr>
            <a:r>
              <a:rPr lang="en-US" dirty="0" smtClean="0"/>
              <a:t>Fourth level</a:t>
            </a:r>
          </a:p>
          <a:p>
            <a:pPr marL="1085850" marR="0" lvl="4" indent="-171450" fontAlgn="auto">
              <a:lnSpc>
                <a:spcPct val="100000"/>
              </a:lnSpc>
              <a:spcAft>
                <a:spcPts val="0"/>
              </a:spcAft>
              <a:buClr>
                <a:srgbClr val="71ADB6"/>
              </a:buClr>
              <a:buSzTx/>
              <a:buFont typeface="Calibri" panose="020F0502020204030204" pitchFamily="34" charset="0"/>
              <a:buChar char="−"/>
              <a:tabLst/>
            </a:pPr>
            <a:r>
              <a:rPr lang="en-US" dirty="0" smtClean="0"/>
              <a:t>Fifth level</a:t>
            </a:r>
            <a:endParaRPr lang="en-US" dirty="0"/>
          </a:p>
        </p:txBody>
      </p:sp>
      <p:sp>
        <p:nvSpPr>
          <p:cNvPr id="8" name="Title Placeholder 2"/>
          <p:cNvSpPr>
            <a:spLocks noGrp="1"/>
          </p:cNvSpPr>
          <p:nvPr>
            <p:ph type="title"/>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5739517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esented By">
    <p:spTree>
      <p:nvGrpSpPr>
        <p:cNvPr id="1" name=""/>
        <p:cNvGrpSpPr/>
        <p:nvPr/>
      </p:nvGrpSpPr>
      <p:grpSpPr>
        <a:xfrm>
          <a:off x="0" y="0"/>
          <a:ext cx="0" cy="0"/>
          <a:chOff x="0" y="0"/>
          <a:chExt cx="0" cy="0"/>
        </a:xfrm>
      </p:grpSpPr>
      <p:sp>
        <p:nvSpPr>
          <p:cNvPr id="18" name="Text Placeholder 17"/>
          <p:cNvSpPr>
            <a:spLocks noGrp="1"/>
          </p:cNvSpPr>
          <p:nvPr>
            <p:ph type="body" sz="quarter" idx="15" hasCustomPrompt="1"/>
          </p:nvPr>
        </p:nvSpPr>
        <p:spPr>
          <a:xfrm>
            <a:off x="959364" y="2936577"/>
            <a:ext cx="3233240" cy="1036070"/>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19" name="Text Placeholder 17"/>
          <p:cNvSpPr>
            <a:spLocks noGrp="1"/>
          </p:cNvSpPr>
          <p:nvPr>
            <p:ph type="body" sz="quarter" idx="16" hasCustomPrompt="1"/>
          </p:nvPr>
        </p:nvSpPr>
        <p:spPr>
          <a:xfrm>
            <a:off x="4507647" y="2936577"/>
            <a:ext cx="3233240" cy="1036071"/>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20" name="Text Placeholder 17"/>
          <p:cNvSpPr>
            <a:spLocks noGrp="1"/>
          </p:cNvSpPr>
          <p:nvPr>
            <p:ph type="body" sz="quarter" idx="17" hasCustomPrompt="1"/>
          </p:nvPr>
        </p:nvSpPr>
        <p:spPr>
          <a:xfrm>
            <a:off x="7935575" y="2936577"/>
            <a:ext cx="3233240" cy="1036071"/>
          </a:xfrm>
          <a:prstGeom prst="rect">
            <a:avLst/>
          </a:prstGeom>
        </p:spPr>
        <p:txBody>
          <a:bodyPr>
            <a:noAutofit/>
          </a:bodyPr>
          <a:lstStyle>
            <a:lvl1pPr algn="ctr">
              <a:defRPr sz="1600" b="1">
                <a:solidFill>
                  <a:srgbClr val="73ADB4"/>
                </a:solidFill>
              </a:defRPr>
            </a:lvl1pPr>
            <a:lvl2pPr marL="1588" indent="0" algn="ctr">
              <a:lnSpc>
                <a:spcPct val="80000"/>
              </a:lnSpc>
              <a:spcBef>
                <a:spcPts val="200"/>
              </a:spcBef>
              <a:buNone/>
              <a:defRPr sz="1400">
                <a:solidFill>
                  <a:schemeClr val="tx1"/>
                </a:solidFill>
              </a:defRPr>
            </a:lvl2pPr>
          </a:lstStyle>
          <a:p>
            <a:pPr lvl="0"/>
            <a:r>
              <a:rPr lang="en-US" dirty="0" smtClean="0"/>
              <a:t>Name Here</a:t>
            </a:r>
          </a:p>
          <a:p>
            <a:pPr lvl="1"/>
            <a:r>
              <a:rPr lang="en-US" dirty="0" smtClean="0"/>
              <a:t>Title, Location</a:t>
            </a:r>
          </a:p>
          <a:p>
            <a:pPr lvl="1"/>
            <a:endParaRPr lang="en-US" dirty="0" smtClean="0"/>
          </a:p>
          <a:p>
            <a:pPr lvl="1"/>
            <a:r>
              <a:rPr lang="en-US" dirty="0" smtClean="0"/>
              <a:t>Phone</a:t>
            </a:r>
          </a:p>
          <a:p>
            <a:pPr lvl="1"/>
            <a:r>
              <a:rPr lang="en-US" dirty="0" smtClean="0"/>
              <a:t>Email </a:t>
            </a:r>
          </a:p>
        </p:txBody>
      </p:sp>
      <p:sp>
        <p:nvSpPr>
          <p:cNvPr id="25" name="Text Placeholder 24"/>
          <p:cNvSpPr>
            <a:spLocks noGrp="1"/>
          </p:cNvSpPr>
          <p:nvPr>
            <p:ph type="body" sz="quarter" idx="18"/>
          </p:nvPr>
        </p:nvSpPr>
        <p:spPr>
          <a:xfrm>
            <a:off x="958851" y="4401449"/>
            <a:ext cx="3234267"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6" name="Text Placeholder 24"/>
          <p:cNvSpPr>
            <a:spLocks noGrp="1"/>
          </p:cNvSpPr>
          <p:nvPr>
            <p:ph type="body" sz="quarter" idx="19"/>
          </p:nvPr>
        </p:nvSpPr>
        <p:spPr>
          <a:xfrm>
            <a:off x="4507133" y="4401449"/>
            <a:ext cx="3234267"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7" name="Text Placeholder 24"/>
          <p:cNvSpPr>
            <a:spLocks noGrp="1"/>
          </p:cNvSpPr>
          <p:nvPr>
            <p:ph type="body" sz="quarter" idx="20"/>
          </p:nvPr>
        </p:nvSpPr>
        <p:spPr>
          <a:xfrm>
            <a:off x="7935061" y="4401449"/>
            <a:ext cx="3234267" cy="1479480"/>
          </a:xfrm>
          <a:prstGeom prst="rect">
            <a:avLst/>
          </a:prstGeom>
        </p:spPr>
        <p:txBody>
          <a:bodyPr>
            <a:noAutofit/>
          </a:bodyPr>
          <a:lstStyle>
            <a:lvl1pPr algn="just">
              <a:defRPr sz="1300">
                <a:solidFill>
                  <a:srgbClr val="000000"/>
                </a:solidFill>
                <a:latin typeface="Calibri"/>
                <a:cs typeface="Calibri"/>
              </a:defRPr>
            </a:lvl1pPr>
          </a:lstStyle>
          <a:p>
            <a:pPr lvl="0"/>
            <a:r>
              <a:rPr lang="en-US" dirty="0" smtClean="0"/>
              <a:t>Click to edit Master text styles</a:t>
            </a:r>
          </a:p>
        </p:txBody>
      </p:sp>
      <p:sp>
        <p:nvSpPr>
          <p:cNvPr id="28" name="Title Placeholder 2"/>
          <p:cNvSpPr>
            <a:spLocks noGrp="1"/>
          </p:cNvSpPr>
          <p:nvPr>
            <p:ph type="title" hasCustomPrompt="1"/>
          </p:nvPr>
        </p:nvSpPr>
        <p:spPr>
          <a:xfrm>
            <a:off x="987747" y="15962"/>
            <a:ext cx="9097476" cy="1143000"/>
          </a:xfrm>
          <a:prstGeom prst="rect">
            <a:avLst/>
          </a:prstGeom>
        </p:spPr>
        <p:txBody>
          <a:bodyPr vert="horz" lIns="91440" tIns="45720" rIns="91440" bIns="45720" rtlCol="0" anchor="ctr">
            <a:normAutofit/>
          </a:bodyPr>
          <a:lstStyle>
            <a:lvl1pPr>
              <a:defRPr>
                <a:solidFill>
                  <a:srgbClr val="0C3E7A"/>
                </a:solidFill>
              </a:defRPr>
            </a:lvl1pPr>
          </a:lstStyle>
          <a:p>
            <a:r>
              <a:rPr lang="en-US" dirty="0" smtClean="0"/>
              <a:t>Presented By</a:t>
            </a:r>
            <a:endParaRPr lang="en-US" dirty="0"/>
          </a:p>
        </p:txBody>
      </p:sp>
      <p:sp>
        <p:nvSpPr>
          <p:cNvPr id="9" name="Text Placeholder 8"/>
          <p:cNvSpPr>
            <a:spLocks noGrp="1"/>
          </p:cNvSpPr>
          <p:nvPr>
            <p:ph type="body" sz="quarter" idx="21" hasCustomPrompt="1"/>
          </p:nvPr>
        </p:nvSpPr>
        <p:spPr>
          <a:xfrm>
            <a:off x="973668" y="1630363"/>
            <a:ext cx="3084576" cy="976312"/>
          </a:xfrm>
          <a:prstGeom prst="rect">
            <a:avLst/>
          </a:prstGeom>
        </p:spPr>
        <p:txBody>
          <a:bodyPr/>
          <a:lstStyle>
            <a:lvl1pPr algn="ctr">
              <a:defRPr baseline="0"/>
            </a:lvl1pPr>
          </a:lstStyle>
          <a:p>
            <a:pPr lvl="0"/>
            <a:r>
              <a:rPr lang="en-US" dirty="0" smtClean="0"/>
              <a:t>Insert Photo</a:t>
            </a:r>
            <a:endParaRPr lang="en-US" dirty="0"/>
          </a:p>
        </p:txBody>
      </p:sp>
      <p:sp>
        <p:nvSpPr>
          <p:cNvPr id="11" name="Text Placeholder 10"/>
          <p:cNvSpPr>
            <a:spLocks noGrp="1"/>
          </p:cNvSpPr>
          <p:nvPr>
            <p:ph type="body" sz="quarter" idx="22" hasCustomPrompt="1"/>
          </p:nvPr>
        </p:nvSpPr>
        <p:spPr>
          <a:xfrm>
            <a:off x="4498667" y="1630363"/>
            <a:ext cx="3084576" cy="978408"/>
          </a:xfrm>
          <a:prstGeom prst="rect">
            <a:avLst/>
          </a:prstGeom>
        </p:spPr>
        <p:txBody>
          <a:bodyPr/>
          <a:lstStyle>
            <a:lvl1pPr algn="ctr">
              <a:defRPr/>
            </a:lvl1pPr>
          </a:lstStyle>
          <a:p>
            <a:pPr lvl="0"/>
            <a:r>
              <a:rPr lang="en-US" dirty="0" smtClean="0"/>
              <a:t>Insert Photo</a:t>
            </a:r>
            <a:endParaRPr lang="en-US" dirty="0"/>
          </a:p>
        </p:txBody>
      </p:sp>
      <p:sp>
        <p:nvSpPr>
          <p:cNvPr id="13" name="Text Placeholder 12"/>
          <p:cNvSpPr>
            <a:spLocks noGrp="1"/>
          </p:cNvSpPr>
          <p:nvPr>
            <p:ph type="body" sz="quarter" idx="23" hasCustomPrompt="1"/>
          </p:nvPr>
        </p:nvSpPr>
        <p:spPr>
          <a:xfrm>
            <a:off x="8012320" y="1630363"/>
            <a:ext cx="3079749" cy="978408"/>
          </a:xfrm>
          <a:prstGeom prst="rect">
            <a:avLst/>
          </a:prstGeom>
        </p:spPr>
        <p:txBody>
          <a:bodyPr/>
          <a:lstStyle>
            <a:lvl1pPr algn="ctr">
              <a:defRPr/>
            </a:lvl1pPr>
          </a:lstStyle>
          <a:p>
            <a:pPr lvl="0"/>
            <a:r>
              <a:rPr lang="en-US" dirty="0" smtClean="0"/>
              <a:t>Insert Photo</a:t>
            </a:r>
            <a:endParaRPr lang="en-US" dirty="0"/>
          </a:p>
        </p:txBody>
      </p:sp>
    </p:spTree>
    <p:extLst>
      <p:ext uri="{BB962C8B-B14F-4D97-AF65-F5344CB8AC3E}">
        <p14:creationId xmlns:p14="http://schemas.microsoft.com/office/powerpoint/2010/main" val="212033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10972800" cy="923330"/>
          </a:xfrm>
        </p:spPr>
        <p:txBody>
          <a:bodyPr wrap="square" anchor="t">
            <a:spAutoFit/>
          </a:bodyPr>
          <a:lstStyle>
            <a:lvl1pPr>
              <a:lnSpc>
                <a:spcPct val="90000"/>
              </a:lnSpc>
              <a:defRPr sz="5000"/>
            </a:lvl1pPr>
          </a:lstStyle>
          <a:p>
            <a:r>
              <a:rPr lang="en-US" dirty="0"/>
              <a:t>Click to edit Master title style</a:t>
            </a:r>
          </a:p>
        </p:txBody>
      </p:sp>
      <p:cxnSp>
        <p:nvCxnSpPr>
          <p:cNvPr id="6" name="Straight Connector 5"/>
          <p:cNvCxnSpPr/>
          <p:nvPr userDrawn="1"/>
        </p:nvCxnSpPr>
        <p:spPr>
          <a:xfrm>
            <a:off x="601335" y="1135248"/>
            <a:ext cx="10972800" cy="0"/>
          </a:xfrm>
          <a:prstGeom prst="line">
            <a:avLst/>
          </a:prstGeom>
          <a:ln w="25400">
            <a:solidFill>
              <a:srgbClr val="108BAC"/>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0"/>
          </p:nvPr>
        </p:nvSpPr>
        <p:spPr>
          <a:xfrm>
            <a:off x="609600" y="6280229"/>
            <a:ext cx="9388510" cy="338554"/>
          </a:xfrm>
          <a:prstGeom prst="rect">
            <a:avLst/>
          </a:prstGeom>
        </p:spPr>
        <p:txBody>
          <a:bodyPr/>
          <a:lstStyle/>
          <a:p>
            <a:r>
              <a:rPr lang="en-US" dirty="0" smtClean="0"/>
              <a:t>Confidential Material. Not for Citation or Distribution</a:t>
            </a:r>
            <a:endParaRPr lang="en-US" dirty="0"/>
          </a:p>
        </p:txBody>
      </p:sp>
      <p:sp>
        <p:nvSpPr>
          <p:cNvPr id="11" name="Slide Number Placeholder 10"/>
          <p:cNvSpPr>
            <a:spLocks noGrp="1"/>
          </p:cNvSpPr>
          <p:nvPr>
            <p:ph type="sldNum" sz="quarter" idx="11"/>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45024101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bout Brattle">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956734" y="1467149"/>
            <a:ext cx="10194805" cy="1421928"/>
          </a:xfrm>
          <a:prstGeom prst="rect">
            <a:avLst/>
          </a:prstGeom>
          <a:noFill/>
        </p:spPr>
        <p:txBody>
          <a:bodyPr wrap="square" rtlCol="0">
            <a:spAutoFit/>
          </a:bodyPr>
          <a:lstStyle/>
          <a:p>
            <a:pPr algn="just" rtl="0">
              <a:lnSpc>
                <a:spcPct val="120000"/>
              </a:lnSpc>
            </a:pPr>
            <a:r>
              <a:rPr lang="en-US" sz="2400" b="0" i="0" u="none" strike="noStrike" kern="1200" baseline="0" dirty="0" smtClean="0">
                <a:solidFill>
                  <a:srgbClr val="0C3E7A"/>
                </a:solidFill>
                <a:latin typeface="+mn-lt"/>
                <a:ea typeface="+mn-ea"/>
                <a:cs typeface="+mn-cs"/>
              </a:rPr>
              <a:t>The Brattle Group provides consulting and expert testimony in economics, finance, and regulation to corporations, law firms, and governments around the world. We aim for the highest level of client service and quality in our industry.</a:t>
            </a:r>
          </a:p>
        </p:txBody>
      </p:sp>
      <p:sp>
        <p:nvSpPr>
          <p:cNvPr id="15" name="TextBox 14"/>
          <p:cNvSpPr txBox="1"/>
          <p:nvPr userDrawn="1"/>
        </p:nvSpPr>
        <p:spPr>
          <a:xfrm>
            <a:off x="1037490" y="339268"/>
            <a:ext cx="9089287" cy="523220"/>
          </a:xfrm>
          <a:prstGeom prst="rect">
            <a:avLst/>
          </a:prstGeom>
          <a:noFill/>
        </p:spPr>
        <p:txBody>
          <a:bodyPr wrap="square" rtlCol="0">
            <a:spAutoFit/>
          </a:bodyPr>
          <a:lstStyle/>
          <a:p>
            <a:r>
              <a:rPr lang="en-US" sz="2800" dirty="0" smtClean="0">
                <a:solidFill>
                  <a:srgbClr val="0C3E7A"/>
                </a:solidFill>
                <a:latin typeface="Century Gothic"/>
                <a:cs typeface="Century Gothic"/>
              </a:rPr>
              <a:t>About Brattle</a:t>
            </a:r>
            <a:endParaRPr lang="en-US" sz="2800" dirty="0">
              <a:solidFill>
                <a:srgbClr val="0C3E7A"/>
              </a:solidFill>
              <a:latin typeface="Century Gothic"/>
              <a:cs typeface="Century Gothic"/>
            </a:endParaRPr>
          </a:p>
        </p:txBody>
      </p:sp>
      <p:grpSp>
        <p:nvGrpSpPr>
          <p:cNvPr id="14" name="Group 13"/>
          <p:cNvGrpSpPr/>
          <p:nvPr userDrawn="1"/>
        </p:nvGrpSpPr>
        <p:grpSpPr>
          <a:xfrm>
            <a:off x="1152050" y="3621733"/>
            <a:ext cx="9887903" cy="2171700"/>
            <a:chOff x="827437" y="3621733"/>
            <a:chExt cx="7415927" cy="2171700"/>
          </a:xfrm>
        </p:grpSpPr>
        <p:sp>
          <p:nvSpPr>
            <p:cNvPr id="18" name="Rectangle 17"/>
            <p:cNvSpPr/>
            <p:nvPr userDrawn="1"/>
          </p:nvSpPr>
          <p:spPr>
            <a:xfrm>
              <a:off x="827437"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Rectangle 18"/>
            <p:cNvSpPr/>
            <p:nvPr userDrawn="1"/>
          </p:nvSpPr>
          <p:spPr>
            <a:xfrm>
              <a:off x="3392010"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5957364" y="3621733"/>
              <a:ext cx="2286000" cy="2171700"/>
            </a:xfrm>
            <a:prstGeom prst="rect">
              <a:avLst/>
            </a:prstGeom>
            <a:noFill/>
            <a:ln w="3810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TextBox 20"/>
            <p:cNvSpPr txBox="1"/>
            <p:nvPr userDrawn="1"/>
          </p:nvSpPr>
          <p:spPr>
            <a:xfrm>
              <a:off x="827437" y="3886350"/>
              <a:ext cx="2286000" cy="1600438"/>
            </a:xfrm>
            <a:prstGeom prst="rect">
              <a:avLst/>
            </a:prstGeom>
            <a:noFill/>
          </p:spPr>
          <p:txBody>
            <a:bodyPr wrap="square" rtlCol="0">
              <a:spAutoFit/>
            </a:bodyPr>
            <a:lstStyle/>
            <a:p>
              <a:pPr algn="ctr"/>
              <a:r>
                <a:rPr lang="en-US" sz="1800" b="1" spc="100" dirty="0" smtClean="0">
                  <a:solidFill>
                    <a:srgbClr val="EB4D2A"/>
                  </a:solidFill>
                </a:rPr>
                <a:t>OUR SERVICES</a:t>
              </a:r>
            </a:p>
            <a:p>
              <a:pPr algn="ctr"/>
              <a:endParaRPr lang="en-US" sz="1800" b="1" spc="100" dirty="0" smtClean="0">
                <a:solidFill>
                  <a:srgbClr val="EB4D2A"/>
                </a:solidFill>
              </a:endParaRPr>
            </a:p>
            <a:p>
              <a:pPr algn="ctr">
                <a:lnSpc>
                  <a:spcPct val="140000"/>
                </a:lnSpc>
              </a:pPr>
              <a:r>
                <a:rPr lang="en-US" sz="1500" b="0" spc="0" dirty="0" smtClean="0">
                  <a:solidFill>
                    <a:schemeClr val="bg2"/>
                  </a:solidFill>
                </a:rPr>
                <a:t>Research and Consulting</a:t>
              </a:r>
            </a:p>
            <a:p>
              <a:pPr algn="ctr">
                <a:lnSpc>
                  <a:spcPct val="140000"/>
                </a:lnSpc>
              </a:pPr>
              <a:r>
                <a:rPr lang="en-US" sz="1500" b="0" spc="0" dirty="0" smtClean="0">
                  <a:solidFill>
                    <a:schemeClr val="bg2"/>
                  </a:solidFill>
                </a:rPr>
                <a:t>Litigation Support</a:t>
              </a:r>
            </a:p>
            <a:p>
              <a:pPr algn="ctr">
                <a:lnSpc>
                  <a:spcPct val="140000"/>
                </a:lnSpc>
              </a:pPr>
              <a:r>
                <a:rPr lang="en-US" sz="1500" b="0" spc="0" dirty="0" smtClean="0">
                  <a:solidFill>
                    <a:schemeClr val="bg2"/>
                  </a:solidFill>
                </a:rPr>
                <a:t>Expert Testimony</a:t>
              </a:r>
              <a:endParaRPr lang="en-US" sz="1500" b="0" spc="0" dirty="0">
                <a:solidFill>
                  <a:schemeClr val="bg2"/>
                </a:solidFill>
              </a:endParaRPr>
            </a:p>
          </p:txBody>
        </p:sp>
        <p:cxnSp>
          <p:nvCxnSpPr>
            <p:cNvPr id="22" name="Straight Connector 21"/>
            <p:cNvCxnSpPr/>
            <p:nvPr userDrawn="1"/>
          </p:nvCxnSpPr>
          <p:spPr>
            <a:xfrm>
              <a:off x="1633726" y="4404593"/>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userDrawn="1"/>
          </p:nvSpPr>
          <p:spPr>
            <a:xfrm>
              <a:off x="3392010" y="3900801"/>
              <a:ext cx="2286000" cy="1600438"/>
            </a:xfrm>
            <a:prstGeom prst="rect">
              <a:avLst/>
            </a:prstGeom>
            <a:noFill/>
          </p:spPr>
          <p:txBody>
            <a:bodyPr wrap="square" rtlCol="0">
              <a:spAutoFit/>
            </a:bodyPr>
            <a:lstStyle/>
            <a:p>
              <a:pPr algn="ctr"/>
              <a:r>
                <a:rPr lang="en-US" sz="1800" b="1" spc="100" dirty="0" smtClean="0">
                  <a:solidFill>
                    <a:srgbClr val="EB4D2A"/>
                  </a:solidFill>
                </a:rPr>
                <a:t>OUR PEOPLE</a:t>
              </a:r>
            </a:p>
            <a:p>
              <a:pPr algn="ctr"/>
              <a:endParaRPr lang="en-US" sz="1800" b="1" spc="100" dirty="0" smtClean="0">
                <a:solidFill>
                  <a:srgbClr val="EB4D2A"/>
                </a:solidFill>
              </a:endParaRPr>
            </a:p>
            <a:p>
              <a:pPr algn="ctr">
                <a:lnSpc>
                  <a:spcPct val="140000"/>
                </a:lnSpc>
              </a:pPr>
              <a:r>
                <a:rPr lang="en-US" sz="1500" b="0" spc="0" dirty="0" smtClean="0">
                  <a:solidFill>
                    <a:schemeClr val="bg2"/>
                  </a:solidFill>
                </a:rPr>
                <a:t>Renowned Experts</a:t>
              </a:r>
            </a:p>
            <a:p>
              <a:pPr algn="ctr">
                <a:lnSpc>
                  <a:spcPct val="140000"/>
                </a:lnSpc>
              </a:pPr>
              <a:r>
                <a:rPr lang="en-US" sz="1500" b="0" spc="0" dirty="0" smtClean="0">
                  <a:solidFill>
                    <a:schemeClr val="bg2"/>
                  </a:solidFill>
                </a:rPr>
                <a:t>Global Teams</a:t>
              </a:r>
            </a:p>
            <a:p>
              <a:pPr algn="ctr">
                <a:lnSpc>
                  <a:spcPct val="140000"/>
                </a:lnSpc>
              </a:pPr>
              <a:r>
                <a:rPr lang="en-US" sz="1500" b="0" spc="0" dirty="0" smtClean="0">
                  <a:solidFill>
                    <a:schemeClr val="bg2"/>
                  </a:solidFill>
                </a:rPr>
                <a:t>Intellectual Rigor</a:t>
              </a:r>
              <a:endParaRPr lang="en-US" sz="1500" b="0" spc="0" dirty="0">
                <a:solidFill>
                  <a:schemeClr val="bg2"/>
                </a:solidFill>
              </a:endParaRPr>
            </a:p>
          </p:txBody>
        </p:sp>
        <p:cxnSp>
          <p:nvCxnSpPr>
            <p:cNvPr id="29" name="Straight Connector 28"/>
            <p:cNvCxnSpPr/>
            <p:nvPr userDrawn="1"/>
          </p:nvCxnSpPr>
          <p:spPr>
            <a:xfrm>
              <a:off x="4198299" y="4419044"/>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userDrawn="1"/>
          </p:nvSpPr>
          <p:spPr>
            <a:xfrm>
              <a:off x="5957364" y="3917374"/>
              <a:ext cx="2286000" cy="1600438"/>
            </a:xfrm>
            <a:prstGeom prst="rect">
              <a:avLst/>
            </a:prstGeom>
            <a:noFill/>
          </p:spPr>
          <p:txBody>
            <a:bodyPr wrap="square" rtlCol="0">
              <a:spAutoFit/>
            </a:bodyPr>
            <a:lstStyle/>
            <a:p>
              <a:pPr algn="ctr"/>
              <a:r>
                <a:rPr lang="en-US" sz="1800" b="1" spc="100" dirty="0" smtClean="0">
                  <a:solidFill>
                    <a:srgbClr val="EB4D2A"/>
                  </a:solidFill>
                </a:rPr>
                <a:t>OUR INSIGHTS</a:t>
              </a:r>
            </a:p>
            <a:p>
              <a:pPr algn="ctr"/>
              <a:endParaRPr lang="en-US" sz="1800" b="1" spc="100" dirty="0" smtClean="0">
                <a:solidFill>
                  <a:srgbClr val="EB4D2A"/>
                </a:solidFill>
              </a:endParaRPr>
            </a:p>
            <a:p>
              <a:pPr algn="ctr">
                <a:lnSpc>
                  <a:spcPct val="140000"/>
                </a:lnSpc>
              </a:pPr>
              <a:r>
                <a:rPr lang="en-US" sz="1500" b="0" spc="0" dirty="0" smtClean="0">
                  <a:solidFill>
                    <a:schemeClr val="bg2"/>
                  </a:solidFill>
                </a:rPr>
                <a:t>Thoughtful Analysis</a:t>
              </a:r>
            </a:p>
            <a:p>
              <a:pPr algn="ctr">
                <a:lnSpc>
                  <a:spcPct val="140000"/>
                </a:lnSpc>
              </a:pPr>
              <a:r>
                <a:rPr lang="en-US" sz="1500" b="0" spc="0" dirty="0" smtClean="0">
                  <a:solidFill>
                    <a:schemeClr val="bg2"/>
                  </a:solidFill>
                </a:rPr>
                <a:t>Exceptional Quality</a:t>
              </a:r>
            </a:p>
            <a:p>
              <a:pPr algn="ctr">
                <a:lnSpc>
                  <a:spcPct val="140000"/>
                </a:lnSpc>
              </a:pPr>
              <a:r>
                <a:rPr lang="en-US" sz="1500" b="0" spc="0" dirty="0" smtClean="0">
                  <a:solidFill>
                    <a:schemeClr val="bg2"/>
                  </a:solidFill>
                </a:rPr>
                <a:t>Clear Communication</a:t>
              </a:r>
              <a:endParaRPr lang="en-US" sz="1500" b="0" spc="0" dirty="0">
                <a:solidFill>
                  <a:schemeClr val="bg2"/>
                </a:solidFill>
              </a:endParaRPr>
            </a:p>
          </p:txBody>
        </p:sp>
        <p:cxnSp>
          <p:nvCxnSpPr>
            <p:cNvPr id="31" name="Straight Connector 30"/>
            <p:cNvCxnSpPr/>
            <p:nvPr userDrawn="1"/>
          </p:nvCxnSpPr>
          <p:spPr>
            <a:xfrm>
              <a:off x="6763653" y="4435617"/>
              <a:ext cx="670257" cy="0"/>
            </a:xfrm>
            <a:prstGeom prst="line">
              <a:avLst/>
            </a:prstGeom>
            <a:ln w="57150" cmpd="sng">
              <a:solidFill>
                <a:srgbClr val="7FB9C2"/>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5257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Offices">
    <p:spTree>
      <p:nvGrpSpPr>
        <p:cNvPr id="1" name=""/>
        <p:cNvGrpSpPr/>
        <p:nvPr/>
      </p:nvGrpSpPr>
      <p:grpSpPr>
        <a:xfrm>
          <a:off x="0" y="0"/>
          <a:ext cx="0" cy="0"/>
          <a:chOff x="0" y="0"/>
          <a:chExt cx="0" cy="0"/>
        </a:xfrm>
      </p:grpSpPr>
      <p:cxnSp>
        <p:nvCxnSpPr>
          <p:cNvPr id="12" name="Straight Connector 11"/>
          <p:cNvCxnSpPr/>
          <p:nvPr userDrawn="1"/>
        </p:nvCxnSpPr>
        <p:spPr>
          <a:xfrm flipH="1">
            <a:off x="8138288" y="4523479"/>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1037490" y="339268"/>
            <a:ext cx="9089287" cy="523220"/>
          </a:xfrm>
          <a:prstGeom prst="rect">
            <a:avLst/>
          </a:prstGeom>
          <a:noFill/>
        </p:spPr>
        <p:txBody>
          <a:bodyPr wrap="square" rtlCol="0">
            <a:spAutoFit/>
          </a:bodyPr>
          <a:lstStyle/>
          <a:p>
            <a:r>
              <a:rPr lang="en-US" sz="2800" dirty="0" smtClean="0">
                <a:solidFill>
                  <a:srgbClr val="0C3E7A"/>
                </a:solidFill>
                <a:latin typeface="Century Gothic"/>
                <a:cs typeface="Century Gothic"/>
              </a:rPr>
              <a:t>Our Offices</a:t>
            </a:r>
            <a:endParaRPr lang="en-US" sz="2800" dirty="0">
              <a:solidFill>
                <a:srgbClr val="0C3E7A"/>
              </a:solidFill>
              <a:latin typeface="Century Gothic"/>
              <a:cs typeface="Century Gothic"/>
            </a:endParaRPr>
          </a:p>
        </p:txBody>
      </p:sp>
      <p:grpSp>
        <p:nvGrpSpPr>
          <p:cNvPr id="36" name="Group 35"/>
          <p:cNvGrpSpPr/>
          <p:nvPr userDrawn="1"/>
        </p:nvGrpSpPr>
        <p:grpSpPr>
          <a:xfrm>
            <a:off x="748594" y="1415334"/>
            <a:ext cx="10888524" cy="4875889"/>
            <a:chOff x="488803" y="1276806"/>
            <a:chExt cx="8166393" cy="4875889"/>
          </a:xfrm>
        </p:grpSpPr>
        <p:grpSp>
          <p:nvGrpSpPr>
            <p:cNvPr id="45" name="Group 44"/>
            <p:cNvGrpSpPr/>
            <p:nvPr/>
          </p:nvGrpSpPr>
          <p:grpSpPr>
            <a:xfrm>
              <a:off x="488803" y="1276806"/>
              <a:ext cx="8166393" cy="4875889"/>
              <a:chOff x="483128" y="1265799"/>
              <a:chExt cx="8166393" cy="4875889"/>
            </a:xfrm>
          </p:grpSpPr>
          <p:sp>
            <p:nvSpPr>
              <p:cNvPr id="47" name="Rectangle 46"/>
              <p:cNvSpPr/>
              <p:nvPr/>
            </p:nvSpPr>
            <p:spPr>
              <a:xfrm>
                <a:off x="483132" y="2564933"/>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BOSTON</a:t>
                </a:r>
                <a:endParaRPr lang="en-US" sz="1200" b="1" cap="all" dirty="0">
                  <a:solidFill>
                    <a:srgbClr val="FFFFFF"/>
                  </a:solidFill>
                  <a:latin typeface="Century Gothic" panose="020B0502020202020204" pitchFamily="34" charset="0"/>
                </a:endParaRPr>
              </a:p>
            </p:txBody>
          </p:sp>
          <p:pic>
            <p:nvPicPr>
              <p:cNvPr id="48" name="Picture 47"/>
              <p:cNvPicPr>
                <a:picLocks noChangeAspect="1"/>
              </p:cNvPicPr>
              <p:nvPr/>
            </p:nvPicPr>
            <p:blipFill rotWithShape="1">
              <a:blip r:embed="rId2" cstate="print">
                <a:extLst>
                  <a:ext uri="{28A0092B-C50C-407E-A947-70E740481C1C}">
                    <a14:useLocalDpi xmlns:a14="http://schemas.microsoft.com/office/drawing/2010/main" val="0"/>
                  </a:ext>
                </a:extLst>
              </a:blip>
              <a:srcRect t="5272" b="10036"/>
              <a:stretch/>
            </p:blipFill>
            <p:spPr>
              <a:xfrm>
                <a:off x="3357585" y="1265799"/>
                <a:ext cx="2414016" cy="1362974"/>
              </a:xfrm>
              <a:prstGeom prst="rect">
                <a:avLst/>
              </a:prstGeom>
            </p:spPr>
          </p:pic>
          <p:sp>
            <p:nvSpPr>
              <p:cNvPr id="49" name="Rectangle 48"/>
              <p:cNvSpPr/>
              <p:nvPr/>
            </p:nvSpPr>
            <p:spPr>
              <a:xfrm>
                <a:off x="3357587" y="2564934"/>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New York</a:t>
                </a:r>
                <a:endParaRPr lang="en-US" sz="1200" b="1" cap="all" dirty="0">
                  <a:solidFill>
                    <a:srgbClr val="FFFFFF"/>
                  </a:solidFill>
                  <a:latin typeface="Century Gothic" panose="020B0502020202020204" pitchFamily="34" charset="0"/>
                </a:endParaRPr>
              </a:p>
            </p:txBody>
          </p:sp>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t="5758" b="12209"/>
              <a:stretch/>
            </p:blipFill>
            <p:spPr>
              <a:xfrm>
                <a:off x="6235505" y="1265799"/>
                <a:ext cx="2414016" cy="1319841"/>
              </a:xfrm>
              <a:prstGeom prst="rect">
                <a:avLst/>
              </a:prstGeom>
            </p:spPr>
          </p:pic>
          <p:sp>
            <p:nvSpPr>
              <p:cNvPr id="51" name="Rectangle 50"/>
              <p:cNvSpPr/>
              <p:nvPr/>
            </p:nvSpPr>
            <p:spPr>
              <a:xfrm>
                <a:off x="6235507" y="2563339"/>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San Francisco</a:t>
                </a:r>
                <a:endParaRPr lang="en-US" sz="1200" b="1" cap="all" dirty="0">
                  <a:solidFill>
                    <a:srgbClr val="FFFFFF"/>
                  </a:solidFill>
                  <a:latin typeface="Century Gothic" panose="020B0502020202020204" pitchFamily="34" charset="0"/>
                </a:endParaRPr>
              </a:p>
            </p:txBody>
          </p: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b="15795"/>
              <a:stretch/>
            </p:blipFill>
            <p:spPr>
              <a:xfrm>
                <a:off x="483128" y="2930732"/>
                <a:ext cx="2414016" cy="1356962"/>
              </a:xfrm>
              <a:prstGeom prst="rect">
                <a:avLst/>
              </a:prstGeom>
            </p:spPr>
          </p:pic>
          <p:sp>
            <p:nvSpPr>
              <p:cNvPr id="53" name="Rectangle 52"/>
              <p:cNvSpPr/>
              <p:nvPr/>
            </p:nvSpPr>
            <p:spPr>
              <a:xfrm>
                <a:off x="483128" y="4232715"/>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Washington</a:t>
                </a:r>
                <a:endParaRPr lang="en-US" sz="1200" b="1" cap="all" dirty="0">
                  <a:solidFill>
                    <a:srgbClr val="FFFFFF"/>
                  </a:solidFill>
                  <a:latin typeface="Century Gothic" panose="020B0502020202020204" pitchFamily="34" charset="0"/>
                </a:endParaRPr>
              </a:p>
            </p:txBody>
          </p:sp>
          <p:pic>
            <p:nvPicPr>
              <p:cNvPr id="54" name="Picture 53"/>
              <p:cNvPicPr>
                <a:picLocks noChangeAspect="1"/>
              </p:cNvPicPr>
              <p:nvPr/>
            </p:nvPicPr>
            <p:blipFill rotWithShape="1">
              <a:blip r:embed="rId5" cstate="print">
                <a:extLst>
                  <a:ext uri="{28A0092B-C50C-407E-A947-70E740481C1C}">
                    <a14:useLocalDpi xmlns:a14="http://schemas.microsoft.com/office/drawing/2010/main" val="0"/>
                  </a:ext>
                </a:extLst>
              </a:blip>
              <a:srcRect l="10171" r="14086"/>
              <a:stretch/>
            </p:blipFill>
            <p:spPr>
              <a:xfrm>
                <a:off x="3357585" y="2930732"/>
                <a:ext cx="2414016" cy="1320117"/>
              </a:xfrm>
              <a:prstGeom prst="rect">
                <a:avLst/>
              </a:prstGeom>
            </p:spPr>
          </p:pic>
          <p:sp>
            <p:nvSpPr>
              <p:cNvPr id="55" name="Rectangle 54"/>
              <p:cNvSpPr/>
              <p:nvPr/>
            </p:nvSpPr>
            <p:spPr>
              <a:xfrm>
                <a:off x="3357028" y="4232714"/>
                <a:ext cx="241613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Toronto</a:t>
                </a:r>
                <a:endParaRPr lang="en-US" sz="1200" b="1" cap="all" dirty="0">
                  <a:solidFill>
                    <a:srgbClr val="FFFFFF"/>
                  </a:solidFill>
                  <a:latin typeface="Century Gothic" panose="020B0502020202020204" pitchFamily="34" charset="0"/>
                </a:endParaRPr>
              </a:p>
            </p:txBody>
          </p:sp>
          <p:pic>
            <p:nvPicPr>
              <p:cNvPr id="56" name="Picture 55"/>
              <p:cNvPicPr>
                <a:picLocks/>
              </p:cNvPicPr>
              <p:nvPr/>
            </p:nvPicPr>
            <p:blipFill rotWithShape="1">
              <a:blip r:embed="rId6" cstate="print">
                <a:extLst>
                  <a:ext uri="{28A0092B-C50C-407E-A947-70E740481C1C}">
                    <a14:useLocalDpi xmlns:a14="http://schemas.microsoft.com/office/drawing/2010/main" val="0"/>
                  </a:ext>
                </a:extLst>
              </a:blip>
              <a:srcRect t="5807" b="2675"/>
              <a:stretch/>
            </p:blipFill>
            <p:spPr>
              <a:xfrm>
                <a:off x="6235503" y="2947184"/>
                <a:ext cx="2414016" cy="1325880"/>
              </a:xfrm>
              <a:prstGeom prst="rect">
                <a:avLst/>
              </a:prstGeom>
            </p:spPr>
          </p:pic>
          <p:sp>
            <p:nvSpPr>
              <p:cNvPr id="57" name="Rectangle 56"/>
              <p:cNvSpPr/>
              <p:nvPr/>
            </p:nvSpPr>
            <p:spPr>
              <a:xfrm>
                <a:off x="6235503" y="4232715"/>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London</a:t>
                </a:r>
                <a:endParaRPr lang="en-US" sz="1200" b="1" cap="all" dirty="0">
                  <a:solidFill>
                    <a:srgbClr val="FFFFFF"/>
                  </a:solidFill>
                  <a:latin typeface="Century Gothic" panose="020B0502020202020204" pitchFamily="34" charset="0"/>
                </a:endParaRPr>
              </a:p>
            </p:txBody>
          </p:sp>
          <p:pic>
            <p:nvPicPr>
              <p:cNvPr id="58" name="Picture 57"/>
              <p:cNvPicPr>
                <a:picLocks noChangeAspect="1"/>
              </p:cNvPicPr>
              <p:nvPr/>
            </p:nvPicPr>
            <p:blipFill rotWithShape="1">
              <a:blip r:embed="rId7" cstate="print">
                <a:extLst>
                  <a:ext uri="{28A0092B-C50C-407E-A947-70E740481C1C}">
                    <a14:useLocalDpi xmlns:a14="http://schemas.microsoft.com/office/drawing/2010/main" val="0"/>
                  </a:ext>
                </a:extLst>
              </a:blip>
              <a:srcRect t="15516"/>
              <a:stretch/>
            </p:blipFill>
            <p:spPr>
              <a:xfrm>
                <a:off x="483130" y="4612998"/>
                <a:ext cx="2414016" cy="1364313"/>
              </a:xfrm>
              <a:prstGeom prst="rect">
                <a:avLst/>
              </a:prstGeom>
            </p:spPr>
          </p:pic>
          <p:sp>
            <p:nvSpPr>
              <p:cNvPr id="59" name="Rectangle 58"/>
              <p:cNvSpPr/>
              <p:nvPr/>
            </p:nvSpPr>
            <p:spPr>
              <a:xfrm>
                <a:off x="483128" y="5864689"/>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Madrid</a:t>
                </a:r>
                <a:endParaRPr lang="en-US" sz="1200" b="1" cap="all" dirty="0">
                  <a:solidFill>
                    <a:srgbClr val="FFFFFF"/>
                  </a:solidFill>
                  <a:latin typeface="Century Gothic" panose="020B0502020202020204" pitchFamily="34" charset="0"/>
                </a:endParaRPr>
              </a:p>
            </p:txBody>
          </p:sp>
          <p:pic>
            <p:nvPicPr>
              <p:cNvPr id="60" name="Picture 59"/>
              <p:cNvPicPr>
                <a:picLocks noChangeAspect="1"/>
              </p:cNvPicPr>
              <p:nvPr/>
            </p:nvPicPr>
            <p:blipFill rotWithShape="1">
              <a:blip r:embed="rId8" cstate="print">
                <a:extLst>
                  <a:ext uri="{28A0092B-C50C-407E-A947-70E740481C1C}">
                    <a14:useLocalDpi xmlns:a14="http://schemas.microsoft.com/office/drawing/2010/main" val="0"/>
                  </a:ext>
                </a:extLst>
              </a:blip>
              <a:srcRect t="4753" b="13781"/>
              <a:stretch/>
            </p:blipFill>
            <p:spPr>
              <a:xfrm>
                <a:off x="3359146" y="4612998"/>
                <a:ext cx="2414016" cy="1311216"/>
              </a:xfrm>
              <a:prstGeom prst="rect">
                <a:avLst/>
              </a:prstGeom>
            </p:spPr>
          </p:pic>
          <p:sp>
            <p:nvSpPr>
              <p:cNvPr id="61" name="Rectangle 60"/>
              <p:cNvSpPr/>
              <p:nvPr/>
            </p:nvSpPr>
            <p:spPr>
              <a:xfrm>
                <a:off x="3356208" y="5864688"/>
                <a:ext cx="241695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Rome</a:t>
                </a:r>
                <a:endParaRPr lang="en-US" sz="1200" b="1" cap="all" dirty="0">
                  <a:solidFill>
                    <a:srgbClr val="FFFFFF"/>
                  </a:solidFill>
                  <a:latin typeface="Century Gothic" panose="020B0502020202020204" pitchFamily="34" charset="0"/>
                </a:endParaRPr>
              </a:p>
            </p:txBody>
          </p:sp>
          <p:pic>
            <p:nvPicPr>
              <p:cNvPr id="62" name="Picture 61"/>
              <p:cNvPicPr>
                <a:picLocks noChangeAspect="1"/>
              </p:cNvPicPr>
              <p:nvPr/>
            </p:nvPicPr>
            <p:blipFill rotWithShape="1">
              <a:blip r:embed="rId9" cstate="print">
                <a:extLst>
                  <a:ext uri="{28A0092B-C50C-407E-A947-70E740481C1C}">
                    <a14:useLocalDpi xmlns:a14="http://schemas.microsoft.com/office/drawing/2010/main" val="0"/>
                  </a:ext>
                </a:extLst>
              </a:blip>
              <a:srcRect t="15991" b="2676"/>
              <a:stretch/>
            </p:blipFill>
            <p:spPr>
              <a:xfrm>
                <a:off x="6235501" y="4615282"/>
                <a:ext cx="2414016" cy="1308932"/>
              </a:xfrm>
              <a:prstGeom prst="rect">
                <a:avLst/>
              </a:prstGeom>
            </p:spPr>
          </p:pic>
          <p:sp>
            <p:nvSpPr>
              <p:cNvPr id="63" name="Rectangle 62"/>
              <p:cNvSpPr/>
              <p:nvPr/>
            </p:nvSpPr>
            <p:spPr>
              <a:xfrm>
                <a:off x="6235501" y="5864687"/>
                <a:ext cx="2414014" cy="276999"/>
              </a:xfrm>
              <a:prstGeom prst="rect">
                <a:avLst/>
              </a:prstGeom>
              <a:solidFill>
                <a:schemeClr val="bg2"/>
              </a:solidFill>
            </p:spPr>
            <p:txBody>
              <a:bodyPr wrap="square" l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cap="all" dirty="0" smtClean="0">
                    <a:solidFill>
                      <a:srgbClr val="FFFFFF"/>
                    </a:solidFill>
                    <a:latin typeface="Century Gothic" panose="020B0502020202020204" pitchFamily="34" charset="0"/>
                  </a:rPr>
                  <a:t>  Sydney</a:t>
                </a:r>
                <a:endParaRPr lang="en-US" sz="1200" b="1" cap="all" dirty="0">
                  <a:solidFill>
                    <a:srgbClr val="FFFFFF"/>
                  </a:solidFill>
                  <a:latin typeface="Century Gothic" panose="020B0502020202020204" pitchFamily="34" charset="0"/>
                </a:endParaRPr>
              </a:p>
            </p:txBody>
          </p:sp>
        </p:grpSp>
        <p:pic>
          <p:nvPicPr>
            <p:cNvPr id="46" name="Picture 45"/>
            <p:cNvPicPr>
              <a:picLocks noChangeAspect="1"/>
            </p:cNvPicPr>
            <p:nvPr/>
          </p:nvPicPr>
          <p:blipFill rotWithShape="1">
            <a:blip r:embed="rId10" cstate="print">
              <a:extLst>
                <a:ext uri="{28A0092B-C50C-407E-A947-70E740481C1C}">
                  <a14:useLocalDpi xmlns:a14="http://schemas.microsoft.com/office/drawing/2010/main" val="0"/>
                </a:ext>
              </a:extLst>
            </a:blip>
            <a:srcRect l="14887" r="14887"/>
            <a:stretch/>
          </p:blipFill>
          <p:spPr>
            <a:xfrm>
              <a:off x="488803" y="1277324"/>
              <a:ext cx="2414018" cy="1297022"/>
            </a:xfrm>
            <a:prstGeom prst="rect">
              <a:avLst/>
            </a:prstGeom>
          </p:spPr>
        </p:pic>
      </p:grpSp>
    </p:spTree>
    <p:extLst>
      <p:ext uri="{BB962C8B-B14F-4D97-AF65-F5344CB8AC3E}">
        <p14:creationId xmlns:p14="http://schemas.microsoft.com/office/powerpoint/2010/main" val="2050152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actices &amp; Industries">
    <p:spTree>
      <p:nvGrpSpPr>
        <p:cNvPr id="1" name=""/>
        <p:cNvGrpSpPr/>
        <p:nvPr/>
      </p:nvGrpSpPr>
      <p:grpSpPr>
        <a:xfrm>
          <a:off x="0" y="0"/>
          <a:ext cx="0" cy="0"/>
          <a:chOff x="0" y="0"/>
          <a:chExt cx="0" cy="0"/>
        </a:xfrm>
      </p:grpSpPr>
      <p:cxnSp>
        <p:nvCxnSpPr>
          <p:cNvPr id="12" name="Straight Connector 11"/>
          <p:cNvCxnSpPr/>
          <p:nvPr userDrawn="1"/>
        </p:nvCxnSpPr>
        <p:spPr>
          <a:xfrm flipH="1">
            <a:off x="8088968" y="4498821"/>
            <a:ext cx="1378185" cy="1651154"/>
          </a:xfrm>
          <a:prstGeom prst="line">
            <a:avLst/>
          </a:prstGeom>
          <a:ln w="762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995158" y="339268"/>
            <a:ext cx="9089287" cy="523220"/>
          </a:xfrm>
          <a:prstGeom prst="rect">
            <a:avLst/>
          </a:prstGeom>
          <a:noFill/>
        </p:spPr>
        <p:txBody>
          <a:bodyPr wrap="square" rtlCol="0">
            <a:spAutoFit/>
          </a:bodyPr>
          <a:lstStyle/>
          <a:p>
            <a:r>
              <a:rPr lang="en-US" sz="2800" dirty="0" smtClean="0">
                <a:solidFill>
                  <a:srgbClr val="0C3E7A"/>
                </a:solidFill>
                <a:latin typeface="Century Gothic"/>
                <a:cs typeface="Century Gothic"/>
              </a:rPr>
              <a:t>Our Practices</a:t>
            </a:r>
            <a:r>
              <a:rPr lang="en-US" sz="2800" baseline="0" dirty="0" smtClean="0">
                <a:solidFill>
                  <a:srgbClr val="0C3E7A"/>
                </a:solidFill>
                <a:latin typeface="Century Gothic"/>
                <a:cs typeface="Century Gothic"/>
              </a:rPr>
              <a:t> and Industries</a:t>
            </a:r>
            <a:endParaRPr lang="en-US" sz="2800" dirty="0">
              <a:solidFill>
                <a:srgbClr val="0C3E7A"/>
              </a:solidFill>
              <a:latin typeface="Century Gothic"/>
              <a:cs typeface="Century Gothic"/>
            </a:endParaRPr>
          </a:p>
        </p:txBody>
      </p:sp>
      <p:grpSp>
        <p:nvGrpSpPr>
          <p:cNvPr id="18" name="Group 17"/>
          <p:cNvGrpSpPr/>
          <p:nvPr userDrawn="1"/>
        </p:nvGrpSpPr>
        <p:grpSpPr>
          <a:xfrm>
            <a:off x="816567" y="1336278"/>
            <a:ext cx="10558867" cy="5004597"/>
            <a:chOff x="796224" y="1522942"/>
            <a:chExt cx="7649365" cy="4865855"/>
          </a:xfrm>
        </p:grpSpPr>
        <p:sp>
          <p:nvSpPr>
            <p:cNvPr id="19" name="TextBox 19"/>
            <p:cNvSpPr txBox="1"/>
            <p:nvPr userDrawn="1"/>
          </p:nvSpPr>
          <p:spPr>
            <a:xfrm>
              <a:off x="965834" y="1530214"/>
              <a:ext cx="2286000" cy="44033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spcAft>
                  <a:spcPts val="300"/>
                </a:spcAft>
              </a:pPr>
              <a:r>
                <a:rPr lang="en-US" sz="1800" b="1" spc="100" dirty="0" smtClean="0">
                  <a:solidFill>
                    <a:srgbClr val="00467F"/>
                  </a:solidFill>
                </a:rPr>
                <a:t>ENERGY &amp; UTILITIES</a:t>
              </a:r>
            </a:p>
            <a:p>
              <a:pPr marL="1588" lvl="1">
                <a:lnSpc>
                  <a:spcPct val="110000"/>
                </a:lnSpc>
              </a:pPr>
              <a:r>
                <a:rPr lang="en-US" sz="1300" dirty="0">
                  <a:solidFill>
                    <a:srgbClr val="292828"/>
                  </a:solidFill>
                </a:rPr>
                <a:t>Competition </a:t>
              </a:r>
              <a:r>
                <a:rPr lang="en-US" sz="1300" dirty="0" smtClean="0">
                  <a:solidFill>
                    <a:srgbClr val="292828"/>
                  </a:solidFill>
                </a:rPr>
                <a:t>&amp; Market </a:t>
              </a:r>
              <a:endParaRPr lang="en-US" sz="1300" dirty="0">
                <a:solidFill>
                  <a:srgbClr val="292828"/>
                </a:solidFill>
              </a:endParaRPr>
            </a:p>
            <a:p>
              <a:pPr marL="1588" lvl="1">
                <a:lnSpc>
                  <a:spcPct val="90000"/>
                </a:lnSpc>
              </a:pPr>
              <a:r>
                <a:rPr lang="en-US" sz="1300" dirty="0">
                  <a:solidFill>
                    <a:srgbClr val="292828"/>
                  </a:solidFill>
                </a:rPr>
                <a:t>   Manipulation </a:t>
              </a:r>
            </a:p>
            <a:p>
              <a:pPr marL="1588" lvl="1" indent="0" algn="l">
                <a:lnSpc>
                  <a:spcPct val="110000"/>
                </a:lnSpc>
              </a:pPr>
              <a:r>
                <a:rPr lang="en-US" sz="1300" b="0" spc="0" dirty="0" smtClean="0">
                  <a:solidFill>
                    <a:srgbClr val="292828"/>
                  </a:solidFill>
                </a:rPr>
                <a:t>Distributed Energy </a:t>
              </a:r>
            </a:p>
            <a:p>
              <a:pPr marL="1588" lvl="1" indent="0" algn="l">
                <a:lnSpc>
                  <a:spcPct val="90000"/>
                </a:lnSpc>
              </a:pPr>
              <a:r>
                <a:rPr lang="en-US" sz="1300" b="0" spc="0" dirty="0" smtClean="0">
                  <a:solidFill>
                    <a:srgbClr val="292828"/>
                  </a:solidFill>
                </a:rPr>
                <a:t>   Resources </a:t>
              </a:r>
            </a:p>
            <a:p>
              <a:pPr marL="1588" lvl="1" indent="0" algn="l">
                <a:lnSpc>
                  <a:spcPct val="110000"/>
                </a:lnSpc>
              </a:pPr>
              <a:r>
                <a:rPr lang="en-US" sz="1300" b="0" spc="0" dirty="0" smtClean="0">
                  <a:solidFill>
                    <a:srgbClr val="292828"/>
                  </a:solidFill>
                </a:rPr>
                <a:t>Electric Transmission </a:t>
              </a:r>
            </a:p>
            <a:p>
              <a:pPr marL="1588" lvl="1" indent="0" algn="l">
                <a:lnSpc>
                  <a:spcPct val="110000"/>
                </a:lnSpc>
              </a:pPr>
              <a:r>
                <a:rPr lang="en-US" sz="1300" b="0" spc="0" dirty="0" smtClean="0">
                  <a:solidFill>
                    <a:srgbClr val="292828"/>
                  </a:solidFill>
                </a:rPr>
                <a:t>Electricity Market Modeling </a:t>
              </a:r>
            </a:p>
            <a:p>
              <a:pPr marL="1588" lvl="1" indent="0" algn="l">
                <a:lnSpc>
                  <a:spcPct val="90000"/>
                </a:lnSpc>
              </a:pPr>
              <a:r>
                <a:rPr lang="en-US" sz="1300" b="0" spc="0" dirty="0" smtClean="0">
                  <a:solidFill>
                    <a:srgbClr val="292828"/>
                  </a:solidFill>
                </a:rPr>
                <a:t>   &amp; Resource Planning </a:t>
              </a:r>
            </a:p>
            <a:p>
              <a:pPr marL="1588" lvl="1" indent="0" algn="l">
                <a:lnSpc>
                  <a:spcPct val="110000"/>
                </a:lnSpc>
              </a:pPr>
              <a:r>
                <a:rPr lang="en-US" sz="1300" b="0" spc="0" dirty="0" smtClean="0">
                  <a:solidFill>
                    <a:srgbClr val="292828"/>
                  </a:solidFill>
                </a:rPr>
                <a:t>Electrification &amp; Growth</a:t>
              </a:r>
            </a:p>
            <a:p>
              <a:pPr marL="1588" lvl="1" indent="0" algn="l">
                <a:lnSpc>
                  <a:spcPct val="90000"/>
                </a:lnSpc>
              </a:pPr>
              <a:r>
                <a:rPr lang="en-US" sz="1300" b="0" spc="0" dirty="0" smtClean="0">
                  <a:solidFill>
                    <a:srgbClr val="292828"/>
                  </a:solidFill>
                </a:rPr>
                <a:t>   Opportunities</a:t>
              </a:r>
            </a:p>
            <a:p>
              <a:pPr marL="1588" lvl="1" indent="0" algn="l">
                <a:lnSpc>
                  <a:spcPct val="110000"/>
                </a:lnSpc>
              </a:pPr>
              <a:r>
                <a:rPr lang="en-US" sz="1300" b="0" spc="0" dirty="0" smtClean="0">
                  <a:solidFill>
                    <a:srgbClr val="292828"/>
                  </a:solidFill>
                </a:rPr>
                <a:t>Energy Litigation</a:t>
              </a:r>
            </a:p>
            <a:p>
              <a:pPr marL="1588" lvl="1" indent="0" algn="l">
                <a:lnSpc>
                  <a:spcPct val="110000"/>
                </a:lnSpc>
              </a:pPr>
              <a:r>
                <a:rPr lang="en-US" sz="1300" b="0" spc="0" dirty="0" smtClean="0">
                  <a:solidFill>
                    <a:srgbClr val="292828"/>
                  </a:solidFill>
                </a:rPr>
                <a:t>Energy Storage</a:t>
              </a:r>
            </a:p>
            <a:p>
              <a:pPr marL="1588" lvl="1">
                <a:lnSpc>
                  <a:spcPct val="110000"/>
                </a:lnSpc>
              </a:pPr>
              <a:r>
                <a:rPr lang="en-US" sz="1300" dirty="0" smtClean="0">
                  <a:solidFill>
                    <a:srgbClr val="292828"/>
                  </a:solidFill>
                </a:rPr>
                <a:t>Environmental Policy, Planning</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and Compliance</a:t>
              </a:r>
              <a:endParaRPr lang="en-US" sz="1300" dirty="0">
                <a:solidFill>
                  <a:srgbClr val="292828"/>
                </a:solidFill>
              </a:endParaRPr>
            </a:p>
            <a:p>
              <a:pPr marL="1588" lvl="1" indent="0" algn="l">
                <a:lnSpc>
                  <a:spcPct val="110000"/>
                </a:lnSpc>
              </a:pPr>
              <a:r>
                <a:rPr lang="en-US" sz="1300" b="0" spc="0" dirty="0" smtClean="0">
                  <a:solidFill>
                    <a:srgbClr val="292828"/>
                  </a:solidFill>
                </a:rPr>
                <a:t>Finance and Ratemaking </a:t>
              </a:r>
            </a:p>
            <a:p>
              <a:pPr marL="1588" lvl="1" indent="0" algn="l">
                <a:lnSpc>
                  <a:spcPct val="110000"/>
                </a:lnSpc>
              </a:pPr>
              <a:r>
                <a:rPr lang="en-US" sz="1300" b="0" spc="0" dirty="0" smtClean="0">
                  <a:solidFill>
                    <a:srgbClr val="292828"/>
                  </a:solidFill>
                </a:rPr>
                <a:t>Gas/Electric Coordination </a:t>
              </a:r>
            </a:p>
            <a:p>
              <a:pPr marL="1588" lvl="1" indent="0" algn="l">
                <a:lnSpc>
                  <a:spcPct val="110000"/>
                </a:lnSpc>
              </a:pPr>
              <a:r>
                <a:rPr lang="en-US" sz="1300" b="0" spc="0" dirty="0" smtClean="0">
                  <a:solidFill>
                    <a:srgbClr val="292828"/>
                  </a:solidFill>
                </a:rPr>
                <a:t>Market Design  </a:t>
              </a:r>
            </a:p>
            <a:p>
              <a:pPr marL="1588" lvl="1" indent="0" algn="l">
                <a:lnSpc>
                  <a:spcPct val="110000"/>
                </a:lnSpc>
              </a:pPr>
              <a:r>
                <a:rPr lang="en-US" sz="1300" b="0" spc="0" dirty="0" smtClean="0">
                  <a:solidFill>
                    <a:srgbClr val="292828"/>
                  </a:solidFill>
                </a:rPr>
                <a:t>Natural Gas &amp; Petroleum </a:t>
              </a:r>
            </a:p>
            <a:p>
              <a:pPr marL="1588" lvl="1" indent="0" algn="l">
                <a:lnSpc>
                  <a:spcPct val="110000"/>
                </a:lnSpc>
              </a:pPr>
              <a:r>
                <a:rPr lang="en-US" sz="1300" b="0" spc="0" dirty="0" smtClean="0">
                  <a:solidFill>
                    <a:srgbClr val="292828"/>
                  </a:solidFill>
                </a:rPr>
                <a:t>Nuclear </a:t>
              </a:r>
            </a:p>
            <a:p>
              <a:pPr marL="1588" lvl="1" indent="0" algn="l">
                <a:lnSpc>
                  <a:spcPct val="110000"/>
                </a:lnSpc>
              </a:pPr>
              <a:r>
                <a:rPr lang="en-US" sz="1300" b="0" spc="0" dirty="0" smtClean="0">
                  <a:solidFill>
                    <a:srgbClr val="292828"/>
                  </a:solidFill>
                </a:rPr>
                <a:t>Renewable &amp; Alternative </a:t>
              </a:r>
            </a:p>
            <a:p>
              <a:pPr marL="1588" lvl="1" indent="0" algn="l">
                <a:lnSpc>
                  <a:spcPct val="90000"/>
                </a:lnSpc>
              </a:pPr>
              <a:r>
                <a:rPr lang="en-US" sz="1300" b="0" spc="0" dirty="0" smtClean="0">
                  <a:solidFill>
                    <a:srgbClr val="292828"/>
                  </a:solidFill>
                </a:rPr>
                <a:t>   Energy </a:t>
              </a:r>
            </a:p>
          </p:txBody>
        </p:sp>
        <p:grpSp>
          <p:nvGrpSpPr>
            <p:cNvPr id="23" name="Group 22"/>
            <p:cNvGrpSpPr/>
            <p:nvPr userDrawn="1"/>
          </p:nvGrpSpPr>
          <p:grpSpPr>
            <a:xfrm>
              <a:off x="796224" y="1628775"/>
              <a:ext cx="78734" cy="4304815"/>
              <a:chOff x="678183" y="1426313"/>
              <a:chExt cx="78734" cy="4304815"/>
            </a:xfrm>
          </p:grpSpPr>
          <p:cxnSp>
            <p:nvCxnSpPr>
              <p:cNvPr id="39" name="Straight Connector 38"/>
              <p:cNvCxnSpPr/>
              <p:nvPr userDrawn="1"/>
            </p:nvCxnSpPr>
            <p:spPr>
              <a:xfrm flipH="1">
                <a:off x="717550" y="1487869"/>
                <a:ext cx="1" cy="424325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40" name="Rectangle 39"/>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grpSp>
        <p:grpSp>
          <p:nvGrpSpPr>
            <p:cNvPr id="24" name="Group 23"/>
            <p:cNvGrpSpPr/>
            <p:nvPr userDrawn="1"/>
          </p:nvGrpSpPr>
          <p:grpSpPr>
            <a:xfrm>
              <a:off x="3394976" y="1628775"/>
              <a:ext cx="78734" cy="4673841"/>
              <a:chOff x="678183" y="1426313"/>
              <a:chExt cx="78734" cy="4673841"/>
            </a:xfrm>
          </p:grpSpPr>
          <p:cxnSp>
            <p:nvCxnSpPr>
              <p:cNvPr id="35" name="Straight Connector 34"/>
              <p:cNvCxnSpPr/>
              <p:nvPr userDrawn="1"/>
            </p:nvCxnSpPr>
            <p:spPr>
              <a:xfrm>
                <a:off x="717551" y="1701705"/>
                <a:ext cx="0" cy="4398449"/>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grpSp>
        <p:grpSp>
          <p:nvGrpSpPr>
            <p:cNvPr id="25" name="Group 24"/>
            <p:cNvGrpSpPr/>
            <p:nvPr userDrawn="1"/>
          </p:nvGrpSpPr>
          <p:grpSpPr>
            <a:xfrm>
              <a:off x="5985586" y="1628775"/>
              <a:ext cx="78734" cy="2335701"/>
              <a:chOff x="678183" y="1426313"/>
              <a:chExt cx="78734" cy="2335701"/>
            </a:xfrm>
          </p:grpSpPr>
          <p:cxnSp>
            <p:nvCxnSpPr>
              <p:cNvPr id="33" name="Straight Connector 32"/>
              <p:cNvCxnSpPr/>
              <p:nvPr userDrawn="1"/>
            </p:nvCxnSpPr>
            <p:spPr>
              <a:xfrm flipH="1">
                <a:off x="717550" y="1499833"/>
                <a:ext cx="1" cy="2262181"/>
              </a:xfrm>
              <a:prstGeom prst="line">
                <a:avLst/>
              </a:prstGeom>
              <a:ln w="3175" cmpd="sng">
                <a:solidFill>
                  <a:srgbClr val="444446"/>
                </a:solidFill>
              </a:ln>
              <a:effectLst/>
            </p:spPr>
            <p:style>
              <a:lnRef idx="2">
                <a:schemeClr val="accent1"/>
              </a:lnRef>
              <a:fillRef idx="0">
                <a:schemeClr val="accent1"/>
              </a:fillRef>
              <a:effectRef idx="1">
                <a:schemeClr val="accent1"/>
              </a:effectRef>
              <a:fontRef idx="minor">
                <a:schemeClr val="tx1"/>
              </a:fontRef>
            </p:style>
          </p:cxnSp>
          <p:sp>
            <p:nvSpPr>
              <p:cNvPr id="34" name="Rectangle 33"/>
              <p:cNvSpPr/>
              <p:nvPr userDrawn="1"/>
            </p:nvSpPr>
            <p:spPr>
              <a:xfrm>
                <a:off x="678183" y="1426313"/>
                <a:ext cx="78734" cy="295896"/>
              </a:xfrm>
              <a:prstGeom prst="rect">
                <a:avLst/>
              </a:prstGeom>
              <a:solidFill>
                <a:srgbClr val="73AD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800" dirty="0"/>
              </a:p>
            </p:txBody>
          </p:sp>
        </p:grpSp>
        <p:sp>
          <p:nvSpPr>
            <p:cNvPr id="26" name="TextBox 28"/>
            <p:cNvSpPr txBox="1"/>
            <p:nvPr userDrawn="1"/>
          </p:nvSpPr>
          <p:spPr>
            <a:xfrm>
              <a:off x="3570961" y="1524584"/>
              <a:ext cx="2286000" cy="486421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LITIGATION</a:t>
              </a:r>
            </a:p>
            <a:p>
              <a:pPr marL="1588" lvl="1" indent="0" algn="l">
                <a:lnSpc>
                  <a:spcPct val="110000"/>
                </a:lnSpc>
              </a:pPr>
              <a:r>
                <a:rPr lang="en-US" sz="1300" b="0" spc="0" dirty="0" smtClean="0">
                  <a:solidFill>
                    <a:srgbClr val="292828"/>
                  </a:solidFill>
                </a:rPr>
                <a:t>Accounting </a:t>
              </a:r>
            </a:p>
            <a:p>
              <a:pPr marL="1588" lvl="1">
                <a:lnSpc>
                  <a:spcPct val="110000"/>
                </a:lnSpc>
              </a:pPr>
              <a:r>
                <a:rPr lang="en-US" sz="1300" dirty="0" smtClean="0">
                  <a:solidFill>
                    <a:srgbClr val="292828"/>
                  </a:solidFill>
                </a:rPr>
                <a:t>Analysis of Market </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Manipulation</a:t>
              </a:r>
              <a:endParaRPr lang="en-US" sz="1300" dirty="0">
                <a:solidFill>
                  <a:srgbClr val="292828"/>
                </a:solidFill>
              </a:endParaRPr>
            </a:p>
            <a:p>
              <a:pPr marL="1588" lvl="1" indent="0" algn="l">
                <a:lnSpc>
                  <a:spcPct val="110000"/>
                </a:lnSpc>
              </a:pPr>
              <a:r>
                <a:rPr lang="en-US" sz="1300" b="0" spc="0" dirty="0" smtClean="0">
                  <a:solidFill>
                    <a:srgbClr val="292828"/>
                  </a:solidFill>
                </a:rPr>
                <a:t>Antitrust/Competition </a:t>
              </a:r>
            </a:p>
            <a:p>
              <a:pPr marL="1588" lvl="1" indent="0" algn="l">
                <a:lnSpc>
                  <a:spcPct val="110000"/>
                </a:lnSpc>
              </a:pPr>
              <a:r>
                <a:rPr lang="en-US" sz="1300" b="0" spc="0" dirty="0" smtClean="0">
                  <a:solidFill>
                    <a:srgbClr val="292828"/>
                  </a:solidFill>
                </a:rPr>
                <a:t>Bankruptcy &amp; Restructuring </a:t>
              </a:r>
            </a:p>
            <a:p>
              <a:pPr marL="1588" lvl="1" indent="0" algn="l">
                <a:lnSpc>
                  <a:spcPct val="110000"/>
                </a:lnSpc>
              </a:pPr>
              <a:r>
                <a:rPr lang="en-US" sz="1300" b="0" spc="0" dirty="0" smtClean="0">
                  <a:solidFill>
                    <a:srgbClr val="292828"/>
                  </a:solidFill>
                </a:rPr>
                <a:t>Big Data &amp; Document Analytics </a:t>
              </a:r>
            </a:p>
            <a:p>
              <a:pPr marL="1588" lvl="1" indent="0" algn="l">
                <a:lnSpc>
                  <a:spcPct val="110000"/>
                </a:lnSpc>
              </a:pPr>
              <a:r>
                <a:rPr lang="en-US" sz="1300" b="0" spc="0" dirty="0" smtClean="0">
                  <a:solidFill>
                    <a:srgbClr val="292828"/>
                  </a:solidFill>
                </a:rPr>
                <a:t>Commercial Damages </a:t>
              </a:r>
            </a:p>
            <a:p>
              <a:pPr marL="1588" lvl="1">
                <a:lnSpc>
                  <a:spcPct val="110000"/>
                </a:lnSpc>
              </a:pPr>
              <a:r>
                <a:rPr lang="en-US" sz="1300" dirty="0" smtClean="0">
                  <a:solidFill>
                    <a:srgbClr val="292828"/>
                  </a:solidFill>
                </a:rPr>
                <a:t>Environmental Litigation</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&amp; Regulation</a:t>
              </a:r>
              <a:endParaRPr lang="en-US" sz="1300" dirty="0">
                <a:solidFill>
                  <a:srgbClr val="292828"/>
                </a:solidFill>
              </a:endParaRPr>
            </a:p>
            <a:p>
              <a:pPr marL="1588" lvl="1" indent="0" algn="l">
                <a:lnSpc>
                  <a:spcPct val="110000"/>
                </a:lnSpc>
              </a:pPr>
              <a:r>
                <a:rPr lang="en-US" sz="1300" b="0" spc="0" dirty="0" smtClean="0">
                  <a:solidFill>
                    <a:srgbClr val="292828"/>
                  </a:solidFill>
                </a:rPr>
                <a:t>Intellectual Property </a:t>
              </a:r>
            </a:p>
            <a:p>
              <a:pPr marL="1588" lvl="1" indent="0" algn="l">
                <a:lnSpc>
                  <a:spcPct val="110000"/>
                </a:lnSpc>
              </a:pPr>
              <a:r>
                <a:rPr lang="en-US" sz="1300" b="0" spc="0" dirty="0" smtClean="0">
                  <a:solidFill>
                    <a:srgbClr val="292828"/>
                  </a:solidFill>
                </a:rPr>
                <a:t>International Arbitration </a:t>
              </a:r>
            </a:p>
            <a:p>
              <a:pPr marL="1588" lvl="1" indent="0" algn="l">
                <a:lnSpc>
                  <a:spcPct val="110000"/>
                </a:lnSpc>
              </a:pPr>
              <a:r>
                <a:rPr lang="en-US" sz="1300" b="0" spc="0" dirty="0" smtClean="0">
                  <a:solidFill>
                    <a:srgbClr val="292828"/>
                  </a:solidFill>
                </a:rPr>
                <a:t>International Trade </a:t>
              </a:r>
            </a:p>
            <a:p>
              <a:pPr marL="1588" lvl="1" indent="0" algn="l">
                <a:lnSpc>
                  <a:spcPct val="110000"/>
                </a:lnSpc>
              </a:pPr>
              <a:r>
                <a:rPr lang="en-US" sz="1300" b="0" spc="0" dirty="0" smtClean="0">
                  <a:solidFill>
                    <a:srgbClr val="292828"/>
                  </a:solidFill>
                </a:rPr>
                <a:t>Labor &amp; Employment </a:t>
              </a:r>
            </a:p>
            <a:p>
              <a:pPr marL="1588" lvl="1" indent="0" algn="l">
                <a:lnSpc>
                  <a:spcPct val="110000"/>
                </a:lnSpc>
              </a:pPr>
              <a:r>
                <a:rPr lang="en-US" sz="1300" b="0" spc="0" dirty="0" smtClean="0">
                  <a:solidFill>
                    <a:srgbClr val="292828"/>
                  </a:solidFill>
                </a:rPr>
                <a:t>Mergers &amp; Acquisitions </a:t>
              </a:r>
            </a:p>
            <a:p>
              <a:pPr marL="1588" lvl="1" indent="0" algn="l">
                <a:lnSpc>
                  <a:spcPct val="90000"/>
                </a:lnSpc>
              </a:pPr>
              <a:r>
                <a:rPr lang="en-US" sz="1300" b="0" spc="0" dirty="0" smtClean="0">
                  <a:solidFill>
                    <a:srgbClr val="292828"/>
                  </a:solidFill>
                </a:rPr>
                <a:t>   Litigation </a:t>
              </a:r>
            </a:p>
            <a:p>
              <a:pPr marL="1588" lvl="1" indent="0" algn="l">
                <a:lnSpc>
                  <a:spcPct val="110000"/>
                </a:lnSpc>
              </a:pPr>
              <a:r>
                <a:rPr lang="en-US" sz="1300" b="0" spc="0" dirty="0" smtClean="0">
                  <a:solidFill>
                    <a:srgbClr val="292828"/>
                  </a:solidFill>
                </a:rPr>
                <a:t>Product Liability </a:t>
              </a:r>
            </a:p>
            <a:p>
              <a:pPr marL="1588" lvl="1" indent="0" algn="l">
                <a:lnSpc>
                  <a:spcPct val="110000"/>
                </a:lnSpc>
              </a:pPr>
              <a:r>
                <a:rPr lang="en-US" sz="1300" b="0" spc="0" dirty="0" smtClean="0">
                  <a:solidFill>
                    <a:srgbClr val="292828"/>
                  </a:solidFill>
                </a:rPr>
                <a:t>Securities &amp; Finance</a:t>
              </a:r>
            </a:p>
            <a:p>
              <a:pPr marL="1588" lvl="1" indent="0" algn="l">
                <a:lnSpc>
                  <a:spcPct val="110000"/>
                </a:lnSpc>
              </a:pPr>
              <a:r>
                <a:rPr lang="en-US" sz="1300" b="0" spc="0" dirty="0" smtClean="0">
                  <a:solidFill>
                    <a:srgbClr val="292828"/>
                  </a:solidFill>
                </a:rPr>
                <a:t>Tax Controversy</a:t>
              </a:r>
            </a:p>
            <a:p>
              <a:pPr marL="1588" lvl="1" indent="0" algn="l">
                <a:lnSpc>
                  <a:spcPct val="90000"/>
                </a:lnSpc>
              </a:pPr>
              <a:r>
                <a:rPr lang="en-US" sz="1300" b="0" spc="0" dirty="0" smtClean="0">
                  <a:solidFill>
                    <a:srgbClr val="292828"/>
                  </a:solidFill>
                </a:rPr>
                <a:t>   &amp; Transfer Pricing </a:t>
              </a:r>
            </a:p>
            <a:p>
              <a:pPr marL="1588" lvl="1" indent="0" algn="l">
                <a:lnSpc>
                  <a:spcPct val="110000"/>
                </a:lnSpc>
              </a:pPr>
              <a:r>
                <a:rPr lang="en-US" sz="1300" b="0" spc="0" dirty="0" smtClean="0">
                  <a:solidFill>
                    <a:srgbClr val="292828"/>
                  </a:solidFill>
                </a:rPr>
                <a:t>Valuation </a:t>
              </a:r>
            </a:p>
            <a:p>
              <a:pPr marL="1588" lvl="1" indent="0" algn="l">
                <a:lnSpc>
                  <a:spcPct val="110000"/>
                </a:lnSpc>
              </a:pPr>
              <a:r>
                <a:rPr lang="en-US" sz="1300" b="0" spc="0" dirty="0" smtClean="0">
                  <a:solidFill>
                    <a:srgbClr val="292828"/>
                  </a:solidFill>
                </a:rPr>
                <a:t>White Collar Investigations </a:t>
              </a:r>
            </a:p>
            <a:p>
              <a:pPr marL="1588" lvl="1" indent="0" algn="l">
                <a:lnSpc>
                  <a:spcPct val="90000"/>
                </a:lnSpc>
              </a:pPr>
              <a:r>
                <a:rPr lang="en-US" sz="1300" b="0" spc="0" dirty="0" smtClean="0">
                  <a:solidFill>
                    <a:srgbClr val="292828"/>
                  </a:solidFill>
                </a:rPr>
                <a:t>   &amp; Litigation</a:t>
              </a:r>
              <a:endParaRPr lang="en-US" sz="1300" b="0" spc="0" dirty="0">
                <a:solidFill>
                  <a:srgbClr val="292828"/>
                </a:solidFill>
              </a:endParaRPr>
            </a:p>
          </p:txBody>
        </p:sp>
        <p:sp>
          <p:nvSpPr>
            <p:cNvPr id="27" name="TextBox 29"/>
            <p:cNvSpPr txBox="1"/>
            <p:nvPr userDrawn="1"/>
          </p:nvSpPr>
          <p:spPr>
            <a:xfrm>
              <a:off x="6159589" y="1522942"/>
              <a:ext cx="2286000" cy="245829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300"/>
                </a:spcAft>
              </a:pPr>
              <a:r>
                <a:rPr lang="en-US" sz="1800" b="1" spc="100" dirty="0">
                  <a:solidFill>
                    <a:srgbClr val="00467F"/>
                  </a:solidFill>
                </a:rPr>
                <a:t>INDUSTRIES</a:t>
              </a:r>
            </a:p>
            <a:p>
              <a:pPr marL="1588" lvl="1" indent="0" algn="l">
                <a:lnSpc>
                  <a:spcPct val="110000"/>
                </a:lnSpc>
              </a:pPr>
              <a:r>
                <a:rPr lang="en-US" sz="1300" b="0" spc="0" dirty="0" smtClean="0">
                  <a:solidFill>
                    <a:srgbClr val="292828"/>
                  </a:solidFill>
                </a:rPr>
                <a:t>Electric Power </a:t>
              </a:r>
            </a:p>
            <a:p>
              <a:pPr marL="1588" lvl="1" indent="0" algn="l">
                <a:lnSpc>
                  <a:spcPct val="110000"/>
                </a:lnSpc>
              </a:pPr>
              <a:r>
                <a:rPr lang="en-US" sz="1300" b="0" spc="0" dirty="0" smtClean="0">
                  <a:solidFill>
                    <a:srgbClr val="292828"/>
                  </a:solidFill>
                </a:rPr>
                <a:t>Financial Institutions </a:t>
              </a:r>
            </a:p>
            <a:p>
              <a:pPr marL="1588" lvl="1" indent="0" algn="l">
                <a:lnSpc>
                  <a:spcPct val="110000"/>
                </a:lnSpc>
              </a:pPr>
              <a:r>
                <a:rPr lang="en-US" sz="1300" b="0" spc="0" dirty="0" smtClean="0">
                  <a:solidFill>
                    <a:srgbClr val="292828"/>
                  </a:solidFill>
                </a:rPr>
                <a:t>Infrastructure</a:t>
              </a:r>
            </a:p>
            <a:p>
              <a:pPr marL="1588" lvl="1" indent="0" algn="l">
                <a:lnSpc>
                  <a:spcPct val="110000"/>
                </a:lnSpc>
              </a:pPr>
              <a:r>
                <a:rPr lang="en-US" sz="1300" b="0" spc="0" dirty="0" smtClean="0">
                  <a:solidFill>
                    <a:srgbClr val="292828"/>
                  </a:solidFill>
                </a:rPr>
                <a:t>Natural Gas</a:t>
              </a:r>
              <a:r>
                <a:rPr lang="en-US" sz="1300" dirty="0">
                  <a:solidFill>
                    <a:srgbClr val="292828"/>
                  </a:solidFill>
                </a:rPr>
                <a:t> </a:t>
              </a:r>
              <a:r>
                <a:rPr lang="en-US" sz="1300" b="0" spc="0" dirty="0" smtClean="0">
                  <a:solidFill>
                    <a:srgbClr val="292828"/>
                  </a:solidFill>
                </a:rPr>
                <a:t>&amp; Petroleum </a:t>
              </a:r>
            </a:p>
            <a:p>
              <a:pPr marL="1588" lvl="1">
                <a:lnSpc>
                  <a:spcPct val="110000"/>
                </a:lnSpc>
              </a:pPr>
              <a:r>
                <a:rPr lang="en-US" sz="1300" dirty="0" smtClean="0">
                  <a:solidFill>
                    <a:srgbClr val="292828"/>
                  </a:solidFill>
                </a:rPr>
                <a:t>Pharmaceuticals</a:t>
              </a:r>
              <a:endParaRPr lang="en-US" sz="1300" dirty="0">
                <a:solidFill>
                  <a:srgbClr val="292828"/>
                </a:solidFill>
              </a:endParaRPr>
            </a:p>
            <a:p>
              <a:pPr marL="1588" lvl="1">
                <a:lnSpc>
                  <a:spcPct val="90000"/>
                </a:lnSpc>
              </a:pPr>
              <a:r>
                <a:rPr lang="en-US" sz="1300" dirty="0">
                  <a:solidFill>
                    <a:srgbClr val="292828"/>
                  </a:solidFill>
                </a:rPr>
                <a:t>   </a:t>
              </a:r>
              <a:r>
                <a:rPr lang="en-US" sz="1300" dirty="0" smtClean="0">
                  <a:solidFill>
                    <a:srgbClr val="292828"/>
                  </a:solidFill>
                </a:rPr>
                <a:t>&amp; Medical </a:t>
              </a:r>
              <a:r>
                <a:rPr lang="en-US" sz="1300" dirty="0">
                  <a:solidFill>
                    <a:srgbClr val="292828"/>
                  </a:solidFill>
                </a:rPr>
                <a:t>Devices </a:t>
              </a:r>
            </a:p>
            <a:p>
              <a:pPr marL="1588" lvl="1" indent="0" algn="l">
                <a:lnSpc>
                  <a:spcPct val="110000"/>
                </a:lnSpc>
              </a:pPr>
              <a:r>
                <a:rPr lang="en-US" sz="1300" b="0" spc="0" dirty="0" smtClean="0">
                  <a:solidFill>
                    <a:srgbClr val="292828"/>
                  </a:solidFill>
                </a:rPr>
                <a:t>Telecommunications, </a:t>
              </a:r>
            </a:p>
            <a:p>
              <a:pPr marL="1588" lvl="1" indent="0" algn="l">
                <a:lnSpc>
                  <a:spcPct val="90000"/>
                </a:lnSpc>
              </a:pPr>
              <a:r>
                <a:rPr lang="en-US" sz="1300" b="0" spc="0" dirty="0" smtClean="0">
                  <a:solidFill>
                    <a:srgbClr val="292828"/>
                  </a:solidFill>
                </a:rPr>
                <a:t>   Internet, and Media </a:t>
              </a:r>
            </a:p>
            <a:p>
              <a:pPr marL="1588" lvl="1" indent="0" algn="l">
                <a:lnSpc>
                  <a:spcPct val="110000"/>
                </a:lnSpc>
              </a:pPr>
              <a:r>
                <a:rPr lang="en-US" sz="1300" b="0" spc="0" dirty="0" smtClean="0">
                  <a:solidFill>
                    <a:srgbClr val="292828"/>
                  </a:solidFill>
                </a:rPr>
                <a:t>Transportation </a:t>
              </a:r>
            </a:p>
            <a:p>
              <a:pPr marL="1588" lvl="1" indent="0" algn="l">
                <a:lnSpc>
                  <a:spcPct val="110000"/>
                </a:lnSpc>
              </a:pPr>
              <a:r>
                <a:rPr lang="en-US" sz="1300" b="0" spc="0" dirty="0" smtClean="0">
                  <a:solidFill>
                    <a:srgbClr val="292828"/>
                  </a:solidFill>
                </a:rPr>
                <a:t>Water </a:t>
              </a:r>
              <a:endParaRPr lang="en-US" sz="1300" b="0" spc="0" dirty="0">
                <a:solidFill>
                  <a:srgbClr val="292828"/>
                </a:solidFill>
              </a:endParaRPr>
            </a:p>
          </p:txBody>
        </p:sp>
      </p:grpSp>
    </p:spTree>
    <p:extLst>
      <p:ext uri="{BB962C8B-B14F-4D97-AF65-F5344CB8AC3E}">
        <p14:creationId xmlns:p14="http://schemas.microsoft.com/office/powerpoint/2010/main" val="3729389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Text Slide with pattern">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solidFill>
                  <a:schemeClr val="bg1"/>
                </a:solidFill>
              </a:defRPr>
            </a:lvl1pPr>
          </a:lstStyle>
          <a:p>
            <a:r>
              <a:rPr lang="en-US"/>
              <a:t>Click to edit Master title style</a:t>
            </a:r>
            <a:endParaRPr lang="en-US" dirty="0"/>
          </a:p>
        </p:txBody>
      </p:sp>
      <p:sp>
        <p:nvSpPr>
          <p:cNvPr id="8" name="Footer Placeholder 7"/>
          <p:cNvSpPr>
            <a:spLocks noGrp="1"/>
          </p:cNvSpPr>
          <p:nvPr>
            <p:ph type="ftr" sz="quarter" idx="10"/>
          </p:nvPr>
        </p:nvSpPr>
        <p:spPr>
          <a:xfrm>
            <a:off x="609600" y="6280229"/>
            <a:ext cx="9388509" cy="338554"/>
          </a:xfrm>
          <a:prstGeom prst="rect">
            <a:avLst/>
          </a:prstGeom>
        </p:spPr>
        <p:txBody>
          <a:bodyPr/>
          <a:lstStyle>
            <a:lvl1pPr>
              <a:defRPr>
                <a:solidFill>
                  <a:schemeClr val="tx1">
                    <a:lumMod val="25000"/>
                    <a:lumOff val="75000"/>
                  </a:schemeClr>
                </a:solidFill>
              </a:defRPr>
            </a:lvl1pPr>
          </a:lstStyle>
          <a:p>
            <a:r>
              <a:rPr lang="en-US" dirty="0" smtClean="0"/>
              <a:t>Confidential Material. Not for Citation or Distribution.</a:t>
            </a:r>
            <a:endParaRPr lang="en-US" dirty="0"/>
          </a:p>
        </p:txBody>
      </p:sp>
      <p:sp>
        <p:nvSpPr>
          <p:cNvPr id="9" name="Slide Number Placeholder 8"/>
          <p:cNvSpPr>
            <a:spLocks noGrp="1"/>
          </p:cNvSpPr>
          <p:nvPr>
            <p:ph type="sldNum" sz="quarter" idx="11"/>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
        <p:nvSpPr>
          <p:cNvPr id="11" name="Text Placeholder 10"/>
          <p:cNvSpPr>
            <a:spLocks noGrp="1"/>
          </p:cNvSpPr>
          <p:nvPr>
            <p:ph type="body" sz="quarter" idx="12"/>
          </p:nvPr>
        </p:nvSpPr>
        <p:spPr>
          <a:xfrm>
            <a:off x="609600" y="1600200"/>
            <a:ext cx="10972800" cy="4572000"/>
          </a:xfrm>
          <a:prstGeom prst="rect">
            <a:avLst/>
          </a:prstGeom>
        </p:spPr>
        <p:txBody>
          <a:bodyPr/>
          <a:lstStyle>
            <a:lvl1pPr>
              <a:defRPr>
                <a:solidFill>
                  <a:schemeClr val="bg1"/>
                </a:solidFill>
              </a:defRPr>
            </a:lvl1pPr>
            <a:lvl2pPr>
              <a:buClr>
                <a:schemeClr val="accent2"/>
              </a:buClr>
              <a:defRPr>
                <a:solidFill>
                  <a:schemeClr val="bg1"/>
                </a:solidFill>
              </a:defRPr>
            </a:lvl2pPr>
            <a:lvl3pPr>
              <a:buClr>
                <a:schemeClr val="tx1">
                  <a:lumMod val="10000"/>
                  <a:lumOff val="90000"/>
                </a:schemeClr>
              </a:buClr>
              <a:defRPr>
                <a:solidFill>
                  <a:schemeClr val="bg1"/>
                </a:solidFill>
              </a:defRPr>
            </a:lvl3pPr>
            <a:lvl4pPr>
              <a:buClr>
                <a:schemeClr val="accent2">
                  <a:lumMod val="60000"/>
                  <a:lumOff val="40000"/>
                </a:schemeClr>
              </a:buClr>
              <a:defRPr>
                <a:solidFill>
                  <a:schemeClr val="bg1"/>
                </a:solidFill>
              </a:defRPr>
            </a:lvl4pPr>
            <a:lvl5pPr>
              <a:defRPr>
                <a:solidFill>
                  <a:schemeClr val="accent2"/>
                </a:solidFill>
              </a:defRPr>
            </a:lvl5pPr>
            <a:lvl6pPr>
              <a:buClr>
                <a:schemeClr val="tx1">
                  <a:lumMod val="10000"/>
                  <a:lumOff val="90000"/>
                </a:schemeClr>
              </a:buClr>
              <a:defRPr>
                <a:solidFill>
                  <a:schemeClr val="bg1"/>
                </a:solidFill>
              </a:defRPr>
            </a:lvl6pPr>
            <a:lvl7pPr>
              <a:buClr>
                <a:schemeClr val="accent2">
                  <a:lumMod val="60000"/>
                  <a:lumOff val="40000"/>
                </a:schemeClr>
              </a:buClr>
              <a:defRPr baseline="0">
                <a:solidFill>
                  <a:schemeClr val="bg1"/>
                </a:solidFill>
              </a:defRPr>
            </a:lvl7pPr>
            <a:lvl8pPr>
              <a:defRPr>
                <a:solidFill>
                  <a:schemeClr val="bg1"/>
                </a:solidFill>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pic>
        <p:nvPicPr>
          <p:cNvPr id="35" name="Picture 34"/>
          <p:cNvPicPr>
            <a:picLocks noChangeAspect="1"/>
          </p:cNvPicPr>
          <p:nvPr userDrawn="1"/>
        </p:nvPicPr>
        <p:blipFill>
          <a:blip r:embed="rId2">
            <a:extLst>
              <a:ext uri="{BEBA8EAE-BF5A-486C-A8C5-ECC9F3942E4B}">
                <a14:imgProps xmlns:a14="http://schemas.microsoft.com/office/drawing/2010/main">
                  <a14:imgLayer r:embed="rId3">
                    <a14:imgEffect>
                      <a14:saturation sat="168000"/>
                    </a14:imgEffect>
                    <a14:imgEffect>
                      <a14:brightnessContrast bright="29000" contrast="-50000"/>
                    </a14:imgEffect>
                  </a14:imgLayer>
                </a14:imgProps>
              </a:ex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Tree>
    <p:extLst>
      <p:ext uri="{BB962C8B-B14F-4D97-AF65-F5344CB8AC3E}">
        <p14:creationId xmlns:p14="http://schemas.microsoft.com/office/powerpoint/2010/main" val="31434197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ght Text Slide with Pattern">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a:t>Click to edit Master title style</a:t>
            </a:r>
            <a:endParaRPr lang="en-US" dirty="0"/>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140" name="Text Placeholder 10"/>
          <p:cNvSpPr>
            <a:spLocks noGrp="1"/>
          </p:cNvSpPr>
          <p:nvPr>
            <p:ph type="body" sz="quarter" idx="12"/>
          </p:nvPr>
        </p:nvSpPr>
        <p:spPr>
          <a:xfrm>
            <a:off x="609600" y="1600200"/>
            <a:ext cx="10972800" cy="4572000"/>
          </a:xfrm>
          <a:prstGeom prst="rect">
            <a:avLst/>
          </a:prstGeom>
        </p:spPr>
        <p:txBody>
          <a:bodyPr/>
          <a:lstStyle>
            <a:lvl5pPr>
              <a:defRPr/>
            </a:lvl5pPr>
            <a:lvl6pPr>
              <a:defRPr/>
            </a:lvl6pPr>
            <a:lvl7pPr>
              <a:defRPr baseline="0"/>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1" name="Picture 14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6515100" y="0"/>
            <a:ext cx="5676900" cy="3193256"/>
          </a:xfrm>
          <a:prstGeom prst="rect">
            <a:avLst/>
          </a:prstGeom>
        </p:spPr>
      </p:pic>
      <p:sp>
        <p:nvSpPr>
          <p:cNvPr id="3" name="Rectangle 2"/>
          <p:cNvSpPr/>
          <p:nvPr userDrawn="1"/>
        </p:nvSpPr>
        <p:spPr>
          <a:xfrm>
            <a:off x="9520989" y="0"/>
            <a:ext cx="2671011" cy="2679032"/>
          </a:xfrm>
          <a:prstGeom prst="rect">
            <a:avLst/>
          </a:pr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Footer Placeholder 10"/>
          <p:cNvSpPr>
            <a:spLocks noGrp="1"/>
          </p:cNvSpPr>
          <p:nvPr>
            <p:ph type="ftr" sz="quarter" idx="14"/>
          </p:nvPr>
        </p:nvSpPr>
        <p:spPr>
          <a:xfrm>
            <a:off x="609600" y="6280229"/>
            <a:ext cx="9388510" cy="338554"/>
          </a:xfrm>
          <a:prstGeom prst="rect">
            <a:avLst/>
          </a:prstGeom>
        </p:spPr>
        <p:txBody>
          <a:bodyPr/>
          <a:lstStyle/>
          <a:p>
            <a:r>
              <a:rPr lang="en-US" dirty="0" smtClean="0"/>
              <a:t>Confidential Material. Not for Citation or Distribution</a:t>
            </a:r>
            <a:endParaRPr lang="en-US" dirty="0"/>
          </a:p>
        </p:txBody>
      </p:sp>
      <p:sp>
        <p:nvSpPr>
          <p:cNvPr id="12" name="Slide Number Placeholder 11"/>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49858284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 Text Slide">
    <p:bg>
      <p:bgPr>
        <a:solidFill>
          <a:srgbClr val="002B54"/>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solidFill>
                  <a:schemeClr val="bg1"/>
                </a:solidFill>
              </a:defRPr>
            </a:lvl1pPr>
          </a:lstStyle>
          <a:p>
            <a:r>
              <a:rPr lang="en-US"/>
              <a:t>Click to edit Master title style</a:t>
            </a:r>
            <a:endParaRPr lang="en-US" dirty="0"/>
          </a:p>
        </p:txBody>
      </p:sp>
      <p:sp>
        <p:nvSpPr>
          <p:cNvPr id="11" name="Text Placeholder 10"/>
          <p:cNvSpPr>
            <a:spLocks noGrp="1"/>
          </p:cNvSpPr>
          <p:nvPr>
            <p:ph type="body" sz="quarter" idx="12"/>
          </p:nvPr>
        </p:nvSpPr>
        <p:spPr>
          <a:xfrm>
            <a:off x="609600" y="1600200"/>
            <a:ext cx="10972800" cy="4572000"/>
          </a:xfrm>
          <a:prstGeom prst="rect">
            <a:avLst/>
          </a:prstGeom>
        </p:spPr>
        <p:txBody>
          <a:bodyPr/>
          <a:lstStyle>
            <a:lvl1pPr>
              <a:defRPr>
                <a:solidFill>
                  <a:schemeClr val="bg1"/>
                </a:solidFill>
              </a:defRPr>
            </a:lvl1pPr>
            <a:lvl2pPr>
              <a:buClr>
                <a:schemeClr val="accent2"/>
              </a:buClr>
              <a:defRPr>
                <a:solidFill>
                  <a:schemeClr val="bg1"/>
                </a:solidFill>
              </a:defRPr>
            </a:lvl2pPr>
            <a:lvl3pPr>
              <a:buClr>
                <a:schemeClr val="tx1">
                  <a:lumMod val="10000"/>
                  <a:lumOff val="90000"/>
                </a:schemeClr>
              </a:buClr>
              <a:defRPr>
                <a:solidFill>
                  <a:schemeClr val="bg1"/>
                </a:solidFill>
              </a:defRPr>
            </a:lvl3pPr>
            <a:lvl4pPr>
              <a:buClr>
                <a:schemeClr val="accent2">
                  <a:lumMod val="60000"/>
                  <a:lumOff val="40000"/>
                </a:schemeClr>
              </a:buClr>
              <a:defRPr>
                <a:solidFill>
                  <a:schemeClr val="bg1"/>
                </a:solidFill>
              </a:defRPr>
            </a:lvl4pPr>
            <a:lvl5pPr>
              <a:defRPr>
                <a:solidFill>
                  <a:schemeClr val="accent2"/>
                </a:solidFill>
              </a:defRPr>
            </a:lvl5pPr>
            <a:lvl6pPr>
              <a:buClr>
                <a:schemeClr val="tx1">
                  <a:lumMod val="10000"/>
                  <a:lumOff val="90000"/>
                </a:schemeClr>
              </a:buClr>
              <a:defRPr>
                <a:solidFill>
                  <a:schemeClr val="bg1"/>
                </a:solidFill>
              </a:defRPr>
            </a:lvl6pPr>
            <a:lvl7pPr>
              <a:buClr>
                <a:schemeClr val="accent2">
                  <a:lumMod val="60000"/>
                  <a:lumOff val="40000"/>
                </a:schemeClr>
              </a:buClr>
              <a:defRPr baseline="0">
                <a:solidFill>
                  <a:schemeClr val="bg1"/>
                </a:solidFill>
              </a:defRPr>
            </a:lvl7pPr>
            <a:lvl8pPr>
              <a:defRPr>
                <a:solidFill>
                  <a:schemeClr val="bg1"/>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vl5pPr>
              <a:defRPr>
                <a:solidFill>
                  <a:schemeClr val="accent2">
                    <a:lumMod val="60000"/>
                    <a:lumOff val="40000"/>
                  </a:schemeClr>
                </a:solidFill>
              </a:defRPr>
            </a:lvl5pPr>
          </a:lstStyle>
          <a:p>
            <a:pPr lvl="0"/>
            <a:r>
              <a:rPr lang="en-US" dirty="0"/>
              <a:t>Section title</a:t>
            </a:r>
          </a:p>
        </p:txBody>
      </p:sp>
      <p:sp>
        <p:nvSpPr>
          <p:cNvPr id="3" name="Footer Placeholder 2"/>
          <p:cNvSpPr>
            <a:spLocks noGrp="1"/>
          </p:cNvSpPr>
          <p:nvPr>
            <p:ph type="ftr" sz="quarter" idx="14"/>
          </p:nvPr>
        </p:nvSpPr>
        <p:spPr>
          <a:xfrm>
            <a:off x="609600" y="6280229"/>
            <a:ext cx="9388510" cy="338554"/>
          </a:xfrm>
          <a:prstGeom prst="rect">
            <a:avLst/>
          </a:prstGeom>
        </p:spPr>
        <p:txBody>
          <a:bodyPr/>
          <a:lstStyle>
            <a:lvl1pPr>
              <a:defRPr>
                <a:solidFill>
                  <a:schemeClr val="tx1">
                    <a:lumMod val="25000"/>
                    <a:lumOff val="75000"/>
                  </a:schemeClr>
                </a:solidFill>
              </a:defRPr>
            </a:lvl1pPr>
          </a:lstStyle>
          <a:p>
            <a:r>
              <a:rPr lang="en-US" dirty="0"/>
              <a:t>Privileged and Confidential. Prepared at the Request of Counsel.</a:t>
            </a:r>
          </a:p>
        </p:txBody>
      </p:sp>
      <p:sp>
        <p:nvSpPr>
          <p:cNvPr id="4" name="Slide Number Placeholder 3"/>
          <p:cNvSpPr>
            <a:spLocks noGrp="1"/>
          </p:cNvSpPr>
          <p:nvPr>
            <p:ph type="sldNum" sz="quarter" idx="15"/>
          </p:nvPr>
        </p:nvSpPr>
        <p:spPr/>
        <p:txBody>
          <a:bodyPr/>
          <a:lstStyle>
            <a:lvl1pPr>
              <a:defRPr>
                <a:solidFill>
                  <a:schemeClr val="tx1">
                    <a:lumMod val="10000"/>
                    <a:lumOff val="90000"/>
                  </a:schemeClr>
                </a:solidFill>
              </a:defRPr>
            </a:lvl1pPr>
          </a:lstStyle>
          <a:p>
            <a:r>
              <a:rPr lang="en-US" b="0" dirty="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2124822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Text Slide">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8" name="Text Placeholder 10"/>
          <p:cNvSpPr>
            <a:spLocks noGrp="1"/>
          </p:cNvSpPr>
          <p:nvPr>
            <p:ph type="body" sz="quarter" idx="12"/>
          </p:nvPr>
        </p:nvSpPr>
        <p:spPr>
          <a:xfrm>
            <a:off x="609600" y="1600200"/>
            <a:ext cx="10972800" cy="4572000"/>
          </a:xfrm>
          <a:prstGeom prst="rect">
            <a:avLst/>
          </a:prstGeom>
        </p:spPr>
        <p:txBody>
          <a:bodyPr/>
          <a:lstStyle>
            <a:lvl5pPr>
              <a:defRPr/>
            </a:lvl5pPr>
            <a:lvl6pPr>
              <a:defRPr/>
            </a:lvl6pPr>
            <a:lvl7pPr>
              <a:defRPr baseline="0"/>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a:t>Click to edit Master title style</a:t>
            </a:r>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8871676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Text Slide with Callout">
    <p:spTree>
      <p:nvGrpSpPr>
        <p:cNvPr id="1" name=""/>
        <p:cNvGrpSpPr/>
        <p:nvPr/>
      </p:nvGrpSpPr>
      <p:grpSpPr>
        <a:xfrm>
          <a:off x="0" y="0"/>
          <a:ext cx="0" cy="0"/>
          <a:chOff x="0" y="0"/>
          <a:chExt cx="0" cy="0"/>
        </a:xfrm>
      </p:grpSpPr>
      <p:cxnSp>
        <p:nvCxnSpPr>
          <p:cNvPr id="4" name="Straight Connector 3"/>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8" name="Text Placeholder 10"/>
          <p:cNvSpPr>
            <a:spLocks noGrp="1"/>
          </p:cNvSpPr>
          <p:nvPr>
            <p:ph type="body" sz="quarter" idx="12"/>
          </p:nvPr>
        </p:nvSpPr>
        <p:spPr>
          <a:xfrm>
            <a:off x="609600" y="3202654"/>
            <a:ext cx="10972800" cy="2969545"/>
          </a:xfrm>
          <a:prstGeom prst="rect">
            <a:avLst/>
          </a:prstGeom>
        </p:spPr>
        <p:txBody>
          <a:bodyPr numCol="2" spcCol="457200"/>
          <a:lstStyle>
            <a:lvl1pPr>
              <a:defRPr/>
            </a:lvl1pPr>
            <a:lvl5pPr>
              <a:defRPr/>
            </a:lvl5pPr>
            <a:lvl6pPr>
              <a:defRPr/>
            </a:lvl6pPr>
            <a:lvl7pPr>
              <a:defRPr baseline="0"/>
            </a:lvl7pPr>
            <a:lvl8pPr>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1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a:t>Click to edit Master title style</a:t>
            </a:r>
            <a:endParaRPr lang="en-US" dirty="0"/>
          </a:p>
        </p:txBody>
      </p:sp>
      <p:sp>
        <p:nvSpPr>
          <p:cNvPr id="2" name="Footer Placeholder 1"/>
          <p:cNvSpPr>
            <a:spLocks noGrp="1"/>
          </p:cNvSpPr>
          <p:nvPr>
            <p:ph type="ftr" sz="quarter" idx="14"/>
          </p:nvPr>
        </p:nvSpPr>
        <p:spPr>
          <a:xfrm>
            <a:off x="609600" y="6280229"/>
            <a:ext cx="9388510" cy="338554"/>
          </a:xfrm>
          <a:prstGeom prst="rect">
            <a:avLst/>
          </a:prstGeom>
        </p:spPr>
        <p:txBody>
          <a:bodyPr/>
          <a:lstStyle/>
          <a:p>
            <a:endParaRPr lang="en-US" dirty="0"/>
          </a:p>
        </p:txBody>
      </p:sp>
      <p:sp>
        <p:nvSpPr>
          <p:cNvPr id="3" name="Slide Number Placeholder 2"/>
          <p:cNvSpPr>
            <a:spLocks noGrp="1"/>
          </p:cNvSpPr>
          <p:nvPr>
            <p:ph type="sldNum" sz="quarter" idx="15"/>
          </p:nvPr>
        </p:nvSpPr>
        <p:spPr/>
        <p:txBody>
          <a:bodyPr/>
          <a:lstStyle/>
          <a:p>
            <a:r>
              <a:rPr lang="en-US" b="0"/>
              <a:t>Brattle.com | </a:t>
            </a:r>
            <a:fld id="{590DAB12-68F0-43F3-9CAA-0DFBA7404834}" type="slidenum">
              <a:rPr lang="en-US" smtClean="0"/>
              <a:pPr/>
              <a:t>‹#›</a:t>
            </a:fld>
            <a:endParaRPr lang="en-US" dirty="0"/>
          </a:p>
        </p:txBody>
      </p:sp>
      <p:sp>
        <p:nvSpPr>
          <p:cNvPr id="6" name="Text Placeholder 5"/>
          <p:cNvSpPr>
            <a:spLocks noGrp="1"/>
          </p:cNvSpPr>
          <p:nvPr>
            <p:ph type="body" sz="quarter" idx="16"/>
          </p:nvPr>
        </p:nvSpPr>
        <p:spPr>
          <a:xfrm>
            <a:off x="609599" y="1796846"/>
            <a:ext cx="10972801" cy="1405808"/>
          </a:xfrm>
          <a:solidFill>
            <a:schemeClr val="accent2">
              <a:alpha val="10000"/>
            </a:schemeClr>
          </a:solidFill>
        </p:spPr>
        <p:txBody>
          <a:bodyPr lIns="182880" tIns="182880" rIns="182880" bIns="182880" anchor="ctr">
            <a:normAutofit/>
          </a:bodyPr>
          <a:lstStyle>
            <a:lvl1pPr>
              <a:defRPr sz="2800" b="0">
                <a:solidFill>
                  <a:schemeClr val="tx1">
                    <a:lumMod val="90000"/>
                    <a:lumOff val="10000"/>
                  </a:schemeClr>
                </a:solidFill>
                <a:latin typeface="Calibri" panose="020F0502020204030204" pitchFamily="34" charset="0"/>
                <a:cs typeface="Calibri" panose="020F0502020204030204" pitchFamily="34" charset="0"/>
              </a:defRPr>
            </a:lvl1pPr>
          </a:lstStyle>
          <a:p>
            <a:pPr lvl="0"/>
            <a:r>
              <a:rPr lang="en-US" dirty="0"/>
              <a:t>Edit Master text styles</a:t>
            </a:r>
          </a:p>
        </p:txBody>
      </p:sp>
    </p:spTree>
    <p:extLst>
      <p:ext uri="{BB962C8B-B14F-4D97-AF65-F5344CB8AC3E}">
        <p14:creationId xmlns:p14="http://schemas.microsoft.com/office/powerpoint/2010/main" val="322433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Three Columns">
    <p:spTree>
      <p:nvGrpSpPr>
        <p:cNvPr id="1" name=""/>
        <p:cNvGrpSpPr/>
        <p:nvPr/>
      </p:nvGrpSpPr>
      <p:grpSpPr>
        <a:xfrm>
          <a:off x="0" y="0"/>
          <a:ext cx="0" cy="0"/>
          <a:chOff x="0" y="0"/>
          <a:chExt cx="0" cy="0"/>
        </a:xfrm>
      </p:grpSpPr>
      <p:cxnSp>
        <p:nvCxnSpPr>
          <p:cNvPr id="5" name="Straight Connector 4"/>
          <p:cNvCxnSpPr/>
          <p:nvPr userDrawn="1"/>
        </p:nvCxnSpPr>
        <p:spPr>
          <a:xfrm>
            <a:off x="601335" y="1600200"/>
            <a:ext cx="2286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856921"/>
            <a:ext cx="10972800" cy="743280"/>
          </a:xfrm>
        </p:spPr>
        <p:txBody>
          <a:bodyPr>
            <a:spAutoFit/>
          </a:bodyPr>
          <a:lstStyle>
            <a:lvl1pPr>
              <a:lnSpc>
                <a:spcPct val="90000"/>
              </a:lnSpc>
              <a:defRPr/>
            </a:lvl1pPr>
          </a:lstStyle>
          <a:p>
            <a:r>
              <a:rPr lang="en-US" dirty="0"/>
              <a:t>Click to edit Master title style</a:t>
            </a:r>
          </a:p>
        </p:txBody>
      </p:sp>
      <p:sp>
        <p:nvSpPr>
          <p:cNvPr id="13" name="Text Placeholder 12"/>
          <p:cNvSpPr>
            <a:spLocks noGrp="1"/>
          </p:cNvSpPr>
          <p:nvPr>
            <p:ph type="body" sz="quarter" idx="13" hasCustomPrompt="1"/>
          </p:nvPr>
        </p:nvSpPr>
        <p:spPr>
          <a:xfrm>
            <a:off x="609600" y="287534"/>
            <a:ext cx="10972800" cy="569387"/>
          </a:xfrm>
        </p:spPr>
        <p:txBody>
          <a:bodyPr wrap="square" bIns="45720" anchor="b" anchorCtr="0">
            <a:spAutoFit/>
          </a:bodyPr>
          <a:lstStyle>
            <a:lvl1pPr>
              <a:defRPr sz="1600" b="1" i="0" cap="all" spc="100" baseline="0">
                <a:solidFill>
                  <a:schemeClr val="accent2"/>
                </a:solidFill>
                <a:latin typeface="Calibri" panose="020F0502020204030204" pitchFamily="34" charset="0"/>
              </a:defRPr>
            </a:lvl1pPr>
          </a:lstStyle>
          <a:p>
            <a:pPr lvl="0"/>
            <a:r>
              <a:rPr lang="en-US" dirty="0"/>
              <a:t>Section title</a:t>
            </a:r>
          </a:p>
        </p:txBody>
      </p:sp>
      <p:sp>
        <p:nvSpPr>
          <p:cNvPr id="10" name="Text Placeholder 5"/>
          <p:cNvSpPr>
            <a:spLocks noGrp="1"/>
          </p:cNvSpPr>
          <p:nvPr>
            <p:ph type="body" sz="quarter" idx="14"/>
          </p:nvPr>
        </p:nvSpPr>
        <p:spPr>
          <a:xfrm>
            <a:off x="609600" y="1946787"/>
            <a:ext cx="3383280" cy="4225413"/>
          </a:xfrm>
          <a:solidFill>
            <a:schemeClr val="bg2">
              <a:lumMod val="95000"/>
            </a:schemeClr>
          </a:solidFill>
        </p:spPr>
        <p:txBody>
          <a:bodyPr lIns="182880" tIns="731520" rIns="182880"/>
          <a:lstStyle>
            <a:lvl1pPr>
              <a:defRPr sz="2000"/>
            </a:lvl1pPr>
            <a:lvl2pPr>
              <a:defRPr sz="1800"/>
            </a:lvl2pPr>
            <a:lvl3pPr>
              <a:defRPr sz="18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6"/>
          <p:cNvSpPr>
            <a:spLocks noGrp="1"/>
          </p:cNvSpPr>
          <p:nvPr>
            <p:ph type="body" sz="quarter" idx="17"/>
          </p:nvPr>
        </p:nvSpPr>
        <p:spPr>
          <a:xfrm>
            <a:off x="412956" y="2072979"/>
            <a:ext cx="2703870" cy="492443"/>
          </a:xfrm>
          <a:solidFill>
            <a:schemeClr val="accent1"/>
          </a:solidFill>
        </p:spPr>
        <p:txBody>
          <a:bodyPr wrap="square" lIns="182880" tIns="91440" rIns="182880">
            <a:spAutoFit/>
          </a:bodyPr>
          <a:lstStyle>
            <a:lvl1pPr>
              <a:defRPr sz="2000" b="0">
                <a:solidFill>
                  <a:schemeClr val="bg1"/>
                </a:solidFill>
                <a:latin typeface="+mj-lt"/>
              </a:defRPr>
            </a:lvl1pPr>
          </a:lstStyle>
          <a:p>
            <a:pPr lvl="0"/>
            <a:r>
              <a:rPr lang="en-US" dirty="0"/>
              <a:t>Edit Master text styles</a:t>
            </a:r>
          </a:p>
        </p:txBody>
      </p:sp>
      <p:sp>
        <p:nvSpPr>
          <p:cNvPr id="23" name="Text Placeholder 5"/>
          <p:cNvSpPr>
            <a:spLocks noGrp="1"/>
          </p:cNvSpPr>
          <p:nvPr>
            <p:ph type="body" sz="quarter" idx="18"/>
          </p:nvPr>
        </p:nvSpPr>
        <p:spPr>
          <a:xfrm>
            <a:off x="4404360" y="1946787"/>
            <a:ext cx="3383280" cy="4225413"/>
          </a:xfrm>
          <a:solidFill>
            <a:schemeClr val="bg2">
              <a:lumMod val="95000"/>
            </a:schemeClr>
          </a:solidFill>
        </p:spPr>
        <p:txBody>
          <a:bodyPr lIns="182880" tIns="731520" rIns="182880"/>
          <a:lstStyle>
            <a:lvl1pPr>
              <a:defRPr sz="2000"/>
            </a:lvl1pPr>
            <a:lvl2pPr>
              <a:defRPr sz="1800"/>
            </a:lvl2pPr>
            <a:lvl3pPr>
              <a:defRPr sz="18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5"/>
          <p:cNvSpPr>
            <a:spLocks noGrp="1"/>
          </p:cNvSpPr>
          <p:nvPr>
            <p:ph type="body" sz="quarter" idx="19"/>
          </p:nvPr>
        </p:nvSpPr>
        <p:spPr>
          <a:xfrm>
            <a:off x="8199120" y="1946787"/>
            <a:ext cx="3383280" cy="4225413"/>
          </a:xfrm>
          <a:solidFill>
            <a:schemeClr val="bg2">
              <a:lumMod val="95000"/>
            </a:schemeClr>
          </a:solidFill>
        </p:spPr>
        <p:txBody>
          <a:bodyPr lIns="182880" tIns="731520" rIns="182880"/>
          <a:lstStyle>
            <a:lvl1pPr>
              <a:defRPr sz="2000"/>
            </a:lvl1pPr>
            <a:lvl2pPr>
              <a:defRPr sz="1800"/>
            </a:lvl2pPr>
            <a:lvl3pPr>
              <a:defRPr sz="18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16"/>
          <p:cNvSpPr>
            <a:spLocks noGrp="1"/>
          </p:cNvSpPr>
          <p:nvPr>
            <p:ph type="body" sz="quarter" idx="20"/>
          </p:nvPr>
        </p:nvSpPr>
        <p:spPr>
          <a:xfrm>
            <a:off x="4199356" y="2072979"/>
            <a:ext cx="2703870" cy="492443"/>
          </a:xfrm>
          <a:solidFill>
            <a:schemeClr val="accent1"/>
          </a:solidFill>
        </p:spPr>
        <p:txBody>
          <a:bodyPr wrap="square" lIns="182880" tIns="91440" rIns="182880">
            <a:spAutoFit/>
          </a:bodyPr>
          <a:lstStyle>
            <a:lvl1pPr>
              <a:defRPr sz="2000" b="0">
                <a:solidFill>
                  <a:schemeClr val="bg1"/>
                </a:solidFill>
                <a:latin typeface="+mj-lt"/>
              </a:defRPr>
            </a:lvl1pPr>
          </a:lstStyle>
          <a:p>
            <a:pPr lvl="0"/>
            <a:r>
              <a:rPr lang="en-US" dirty="0"/>
              <a:t>Edit Master text styles</a:t>
            </a:r>
          </a:p>
        </p:txBody>
      </p:sp>
      <p:sp>
        <p:nvSpPr>
          <p:cNvPr id="28" name="Text Placeholder 16"/>
          <p:cNvSpPr>
            <a:spLocks noGrp="1"/>
          </p:cNvSpPr>
          <p:nvPr>
            <p:ph type="body" sz="quarter" idx="21"/>
          </p:nvPr>
        </p:nvSpPr>
        <p:spPr>
          <a:xfrm>
            <a:off x="8002476" y="2072979"/>
            <a:ext cx="2703870" cy="492443"/>
          </a:xfrm>
          <a:solidFill>
            <a:schemeClr val="accent1"/>
          </a:solidFill>
        </p:spPr>
        <p:txBody>
          <a:bodyPr wrap="square" lIns="182880" tIns="91440" rIns="182880">
            <a:spAutoFit/>
          </a:bodyPr>
          <a:lstStyle>
            <a:lvl1pPr>
              <a:defRPr sz="2000" b="0">
                <a:solidFill>
                  <a:schemeClr val="bg1"/>
                </a:solidFill>
                <a:latin typeface="+mj-lt"/>
              </a:defRPr>
            </a:lvl1pPr>
          </a:lstStyle>
          <a:p>
            <a:pPr lvl="0"/>
            <a:r>
              <a:rPr lang="en-US" dirty="0"/>
              <a:t>Edit Master text styles</a:t>
            </a:r>
          </a:p>
        </p:txBody>
      </p:sp>
      <p:sp>
        <p:nvSpPr>
          <p:cNvPr id="29" name="Footer Placeholder 28"/>
          <p:cNvSpPr>
            <a:spLocks noGrp="1"/>
          </p:cNvSpPr>
          <p:nvPr>
            <p:ph type="ftr" sz="quarter" idx="22"/>
          </p:nvPr>
        </p:nvSpPr>
        <p:spPr>
          <a:xfrm>
            <a:off x="609600" y="6280229"/>
            <a:ext cx="9388510" cy="338554"/>
          </a:xfrm>
          <a:prstGeom prst="rect">
            <a:avLst/>
          </a:prstGeom>
        </p:spPr>
        <p:txBody>
          <a:bodyPr/>
          <a:lstStyle/>
          <a:p>
            <a:endParaRPr lang="en-US" dirty="0"/>
          </a:p>
        </p:txBody>
      </p:sp>
      <p:sp>
        <p:nvSpPr>
          <p:cNvPr id="30" name="Slide Number Placeholder 29"/>
          <p:cNvSpPr>
            <a:spLocks noGrp="1"/>
          </p:cNvSpPr>
          <p:nvPr>
            <p:ph type="sldNum" sz="quarter" idx="23"/>
          </p:nvPr>
        </p:nvSpPr>
        <p:spPr/>
        <p:txBody>
          <a:bodyPr/>
          <a:lstStyle/>
          <a:p>
            <a:r>
              <a:rPr lang="en-US" b="0"/>
              <a:t>Brattle.com | </a:t>
            </a:r>
            <a:fld id="{590DAB12-68F0-43F3-9CAA-0DFBA7404834}" type="slidenum">
              <a:rPr lang="en-US" smtClean="0"/>
              <a:pPr/>
              <a:t>‹#›</a:t>
            </a:fld>
            <a:endParaRPr lang="en-US" dirty="0"/>
          </a:p>
        </p:txBody>
      </p:sp>
    </p:spTree>
    <p:extLst>
      <p:ext uri="{BB962C8B-B14F-4D97-AF65-F5344CB8AC3E}">
        <p14:creationId xmlns:p14="http://schemas.microsoft.com/office/powerpoint/2010/main" val="1410704620"/>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23.xml"/><Relationship Id="rId5" Type="http://schemas.openxmlformats.org/officeDocument/2006/relationships/image" Target="../media/image10.png"/><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3.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7996039" y="1046484"/>
            <a:ext cx="184731" cy="369332"/>
          </a:xfrm>
          <a:prstGeom prst="rect">
            <a:avLst/>
          </a:prstGeom>
          <a:noFill/>
        </p:spPr>
        <p:txBody>
          <a:bodyPr wrap="none" rtlCol="0">
            <a:spAutoFit/>
          </a:bodyPr>
          <a:lstStyle/>
          <a:p>
            <a:endParaRPr lang="en-US" sz="1800" dirty="0"/>
          </a:p>
        </p:txBody>
      </p:sp>
      <p:sp>
        <p:nvSpPr>
          <p:cNvPr id="20" name="Title Placeholder 19"/>
          <p:cNvSpPr>
            <a:spLocks noGrp="1"/>
          </p:cNvSpPr>
          <p:nvPr>
            <p:ph type="title"/>
          </p:nvPr>
        </p:nvSpPr>
        <p:spPr>
          <a:xfrm>
            <a:off x="609600" y="1"/>
            <a:ext cx="10972800" cy="1600200"/>
          </a:xfrm>
          <a:prstGeom prst="rect">
            <a:avLst/>
          </a:prstGeom>
        </p:spPr>
        <p:txBody>
          <a:bodyPr vert="horz" lIns="0" tIns="45720" rIns="0" bIns="182880" rtlCol="0" anchor="b" anchorCtr="0">
            <a:normAutofit/>
          </a:bodyPr>
          <a:lstStyle/>
          <a:p>
            <a:r>
              <a:rPr lang="en-US"/>
              <a:t>Click to edit Master title style</a:t>
            </a:r>
            <a:endParaRPr lang="en-US" dirty="0"/>
          </a:p>
        </p:txBody>
      </p:sp>
      <p:sp>
        <p:nvSpPr>
          <p:cNvPr id="23" name="Slide Number Placeholder 22"/>
          <p:cNvSpPr>
            <a:spLocks noGrp="1"/>
          </p:cNvSpPr>
          <p:nvPr>
            <p:ph type="sldNum" sz="quarter" idx="4"/>
          </p:nvPr>
        </p:nvSpPr>
        <p:spPr>
          <a:xfrm>
            <a:off x="9998110" y="6280229"/>
            <a:ext cx="1584290" cy="338554"/>
          </a:xfrm>
          <a:prstGeom prst="rect">
            <a:avLst/>
          </a:prstGeom>
        </p:spPr>
        <p:txBody>
          <a:bodyPr vert="horz" lIns="0" tIns="91440" rIns="0" bIns="91440" rtlCol="0" anchor="t" anchorCtr="0">
            <a:noAutofit/>
          </a:bodyPr>
          <a:lstStyle>
            <a:lvl1pPr algn="r">
              <a:defRPr sz="1200" b="1">
                <a:solidFill>
                  <a:schemeClr val="tx1">
                    <a:lumMod val="75000"/>
                    <a:lumOff val="25000"/>
                  </a:schemeClr>
                </a:solidFill>
              </a:defRPr>
            </a:lvl1pPr>
          </a:lstStyle>
          <a:p>
            <a:r>
              <a:rPr lang="en-US" b="0" dirty="0"/>
              <a:t>Brattle.com | </a:t>
            </a:r>
            <a:fld id="{590DAB12-68F0-43F3-9CAA-0DFBA7404834}" type="slidenum">
              <a:rPr lang="en-US" smtClean="0"/>
              <a:pPr/>
              <a:t>‹#›</a:t>
            </a:fld>
            <a:endParaRPr lang="en-US" dirty="0"/>
          </a:p>
        </p:txBody>
      </p:sp>
      <p:sp>
        <p:nvSpPr>
          <p:cNvPr id="24" name="Text Placeholder 23"/>
          <p:cNvSpPr>
            <a:spLocks noGrp="1"/>
          </p:cNvSpPr>
          <p:nvPr>
            <p:ph type="body" idx="1"/>
          </p:nvPr>
        </p:nvSpPr>
        <p:spPr>
          <a:xfrm>
            <a:off x="609600" y="1600201"/>
            <a:ext cx="10972800" cy="4576762"/>
          </a:xfrm>
          <a:prstGeom prst="rect">
            <a:avLst/>
          </a:prstGeom>
        </p:spPr>
        <p:txBody>
          <a:bodyPr vert="horz" lIns="0" tIns="274320" rIns="0" bIns="9144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p:txBody>
      </p:sp>
    </p:spTree>
    <p:extLst>
      <p:ext uri="{BB962C8B-B14F-4D97-AF65-F5344CB8AC3E}">
        <p14:creationId xmlns:p14="http://schemas.microsoft.com/office/powerpoint/2010/main" val="318218064"/>
      </p:ext>
    </p:extLst>
  </p:cSld>
  <p:clrMap bg1="lt1" tx1="dk1" bg2="lt2" tx2="dk2" accent1="accent1" accent2="accent2" accent3="accent3" accent4="accent4" accent5="accent5" accent6="accent6" hlink="hlink" folHlink="folHlink"/>
  <p:sldLayoutIdLst>
    <p:sldLayoutId id="2147483688" r:id="rId1"/>
    <p:sldLayoutId id="2147483683" r:id="rId2"/>
    <p:sldLayoutId id="2147483705" r:id="rId3"/>
    <p:sldLayoutId id="2147483681" r:id="rId4"/>
    <p:sldLayoutId id="2147483672" r:id="rId5"/>
    <p:sldLayoutId id="2147483689" r:id="rId6"/>
    <p:sldLayoutId id="2147483659" r:id="rId7"/>
    <p:sldLayoutId id="2147483724" r:id="rId8"/>
    <p:sldLayoutId id="2147483723" r:id="rId9"/>
    <p:sldLayoutId id="2147483690" r:id="rId10"/>
    <p:sldLayoutId id="2147483710" r:id="rId11"/>
    <p:sldLayoutId id="2147483687" r:id="rId12"/>
    <p:sldLayoutId id="2147483725" r:id="rId13"/>
    <p:sldLayoutId id="2147483685" r:id="rId14"/>
    <p:sldLayoutId id="2147483684" r:id="rId15"/>
    <p:sldLayoutId id="2147483686" r:id="rId16"/>
    <p:sldLayoutId id="2147483733" r:id="rId17"/>
    <p:sldLayoutId id="2147483734" r:id="rId18"/>
    <p:sldLayoutId id="2147483730" r:id="rId19"/>
    <p:sldLayoutId id="2147483731" r:id="rId20"/>
    <p:sldLayoutId id="2147483727" r:id="rId21"/>
    <p:sldLayoutId id="2147483732" r:id="rId22"/>
  </p:sldLayoutIdLst>
  <p:timing>
    <p:tnLst>
      <p:par>
        <p:cTn id="1" dur="indefinite" restart="never" nodeType="tmRoot"/>
      </p:par>
    </p:tnLst>
  </p:timing>
  <p:hf hdr="0" dt="0"/>
  <p:txStyles>
    <p:titleStyle>
      <a:lvl1pPr algn="l" defTabSz="457200" rtl="0" eaLnBrk="1" latinLnBrk="0" hangingPunct="1">
        <a:spcBef>
          <a:spcPct val="0"/>
        </a:spcBef>
        <a:buNone/>
        <a:defRPr sz="3700" b="1" kern="1200">
          <a:solidFill>
            <a:schemeClr val="tx1"/>
          </a:solidFill>
          <a:latin typeface="+mj-lt"/>
          <a:ea typeface="+mj-ea"/>
          <a:cs typeface="Calibri Light" panose="020F0302020204030204" pitchFamily="34" charset="0"/>
        </a:defRPr>
      </a:lvl1pPr>
    </p:titleStyle>
    <p:body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296" userDrawn="1">
          <p15:clr>
            <a:srgbClr val="F26B43"/>
          </p15:clr>
        </p15:guide>
        <p15:guide id="2" pos="3840" userDrawn="1">
          <p15:clr>
            <a:srgbClr val="F26B43"/>
          </p15:clr>
        </p15:guide>
        <p15:guide id="3" pos="384" userDrawn="1">
          <p15:clr>
            <a:srgbClr val="F26B43"/>
          </p15:clr>
        </p15:guide>
        <p15:guide id="4" orient="horz" pos="4032" userDrawn="1">
          <p15:clr>
            <a:srgbClr val="F26B43"/>
          </p15:clr>
        </p15:guide>
        <p15:guide id="5" orient="horz" pos="3888" userDrawn="1">
          <p15:clr>
            <a:srgbClr val="F26B43"/>
          </p15:clr>
        </p15:guide>
        <p15:guide id="6" orient="horz" pos="10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l="11405" t="11602" r="37839"/>
          <a:stretch/>
        </p:blipFill>
        <p:spPr>
          <a:xfrm>
            <a:off x="4355257" y="-1"/>
            <a:ext cx="7867292" cy="6858000"/>
          </a:xfrm>
          <a:prstGeom prst="rect">
            <a:avLst/>
          </a:prstGeom>
        </p:spPr>
      </p:pic>
      <p:pic>
        <p:nvPicPr>
          <p:cNvPr id="8" name="Picture Placeholder 10" descr="BRA PPT 9.22.16-01.png"/>
          <p:cNvPicPr>
            <a:picLocks noChangeAspect="1"/>
          </p:cNvPicPr>
          <p:nvPr/>
        </p:nvPicPr>
        <p:blipFill>
          <a:blip r:embed="rId4">
            <a:extLst>
              <a:ext uri="{28A0092B-C50C-407E-A947-70E740481C1C}">
                <a14:useLocalDpi xmlns:a14="http://schemas.microsoft.com/office/drawing/2010/main" val="0"/>
              </a:ext>
            </a:extLst>
          </a:blip>
          <a:srcRect l="6224" r="6224"/>
          <a:stretch>
            <a:fillRect/>
          </a:stretch>
        </p:blipFill>
        <p:spPr>
          <a:xfrm>
            <a:off x="1" y="0"/>
            <a:ext cx="10674351" cy="6858000"/>
          </a:xfrm>
          <a:prstGeom prst="rect">
            <a:avLst/>
          </a:prstGeom>
        </p:spPr>
      </p:pic>
      <p:sp>
        <p:nvSpPr>
          <p:cNvPr id="6" name="TextBox 5"/>
          <p:cNvSpPr txBox="1"/>
          <p:nvPr/>
        </p:nvSpPr>
        <p:spPr>
          <a:xfrm>
            <a:off x="1" y="6636523"/>
            <a:ext cx="1891865" cy="215444"/>
          </a:xfrm>
          <a:prstGeom prst="rect">
            <a:avLst/>
          </a:prstGeom>
          <a:noFill/>
        </p:spPr>
        <p:txBody>
          <a:bodyPr wrap="none" rtlCol="0">
            <a:spAutoFit/>
          </a:bodyPr>
          <a:lstStyle/>
          <a:p>
            <a:r>
              <a:rPr lang="en-US" sz="800" spc="0" dirty="0" smtClean="0">
                <a:solidFill>
                  <a:schemeClr val="accent6"/>
                </a:solidFill>
                <a:latin typeface="Calibri" pitchFamily="34" charset="0"/>
              </a:rPr>
              <a:t>Copyright © 2020 The Brattle Group, Inc.</a:t>
            </a:r>
            <a:endParaRPr lang="en-US" sz="800" spc="0" dirty="0">
              <a:solidFill>
                <a:schemeClr val="accent6"/>
              </a:solidFill>
              <a:latin typeface="Calibri" pitchFamily="34" charset="0"/>
            </a:endParaRPr>
          </a:p>
        </p:txBody>
      </p:sp>
      <p:pic>
        <p:nvPicPr>
          <p:cNvPr id="10" name="Picture 9" descr="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1756" y="6022111"/>
            <a:ext cx="2400219" cy="335280"/>
          </a:xfrm>
          <a:prstGeom prst="rect">
            <a:avLst/>
          </a:prstGeom>
        </p:spPr>
      </p:pic>
    </p:spTree>
    <p:extLst>
      <p:ext uri="{BB962C8B-B14F-4D97-AF65-F5344CB8AC3E}">
        <p14:creationId xmlns:p14="http://schemas.microsoft.com/office/powerpoint/2010/main" val="3300144738"/>
      </p:ext>
    </p:extLst>
  </p:cSld>
  <p:clrMap bg1="lt1" tx1="dk1" bg2="lt2" tx2="dk2" accent1="accent1" accent2="accent2" accent3="accent3" accent4="accent4" accent5="accent5" accent6="accent6" hlink="hlink" folHlink="folHlink"/>
  <p:sldLayoutIdLst>
    <p:sldLayoutId id="2147483737" r:id="rId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996039" y="1046484"/>
            <a:ext cx="184731" cy="369332"/>
          </a:xfrm>
          <a:prstGeom prst="rect">
            <a:avLst/>
          </a:prstGeom>
          <a:noFill/>
        </p:spPr>
        <p:txBody>
          <a:bodyPr wrap="none" rtlCol="0">
            <a:spAutoFit/>
          </a:bodyPr>
          <a:lstStyle/>
          <a:p>
            <a:endParaRPr lang="en-US" sz="1800" dirty="0"/>
          </a:p>
        </p:txBody>
      </p:sp>
      <p:sp>
        <p:nvSpPr>
          <p:cNvPr id="11" name="TextBox 10"/>
          <p:cNvSpPr txBox="1"/>
          <p:nvPr/>
        </p:nvSpPr>
        <p:spPr>
          <a:xfrm>
            <a:off x="10317097" y="6526524"/>
            <a:ext cx="973343"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C3E70"/>
                </a:solidFill>
                <a:effectLst/>
                <a:uLnTx/>
                <a:uFillTx/>
                <a:latin typeface="Calibri"/>
                <a:ea typeface="+mn-ea"/>
                <a:cs typeface="Calibri"/>
              </a:rPr>
              <a:t>brattle.com</a:t>
            </a:r>
            <a:r>
              <a:rPr kumimoji="0" lang="en-US" sz="900" b="0" i="0" u="none" strike="noStrike" kern="1200" cap="none" spc="0" normalizeH="0" baseline="0" noProof="0" dirty="0" smtClean="0">
                <a:ln>
                  <a:noFill/>
                </a:ln>
                <a:solidFill>
                  <a:srgbClr val="0C3E70"/>
                </a:solidFill>
                <a:effectLst/>
                <a:uLnTx/>
                <a:uFillTx/>
                <a:latin typeface="+mn-lt"/>
                <a:ea typeface="+mn-ea"/>
                <a:cs typeface="+mn-cs"/>
              </a:rPr>
              <a:t> </a:t>
            </a:r>
            <a:r>
              <a:rPr kumimoji="0" lang="en-US" sz="900" b="1" i="0" u="none" strike="noStrike" kern="1200" cap="none" spc="0" normalizeH="0" baseline="0" noProof="0" dirty="0" smtClean="0">
                <a:ln>
                  <a:noFill/>
                </a:ln>
                <a:solidFill>
                  <a:srgbClr val="C1C3B6"/>
                </a:solidFill>
                <a:effectLst/>
                <a:uLnTx/>
                <a:uFillTx/>
                <a:latin typeface="+mn-lt"/>
                <a:ea typeface="+mn-ea"/>
                <a:cs typeface="+mn-cs"/>
              </a:rPr>
              <a:t>|</a:t>
            </a:r>
            <a:r>
              <a:rPr kumimoji="0" lang="en-US" sz="900" b="0" i="0" u="none" strike="noStrike" kern="1200" cap="none" spc="0" normalizeH="0" baseline="0" noProof="0" dirty="0" smtClean="0">
                <a:ln>
                  <a:noFill/>
                </a:ln>
                <a:solidFill>
                  <a:srgbClr val="0C3E70"/>
                </a:solidFill>
                <a:effectLst/>
                <a:uLnTx/>
                <a:uFillTx/>
                <a:latin typeface="+mn-lt"/>
                <a:ea typeface="+mn-ea"/>
                <a:cs typeface="+mn-cs"/>
              </a:rPr>
              <a:t> </a:t>
            </a:r>
            <a:fld id="{D3770BCF-A6D5-884C-89AA-B68168B8517C}" type="slidenum">
              <a:rPr kumimoji="0" lang="en-US" sz="900" b="0" i="0" u="none" strike="noStrike" kern="1200" cap="none" spc="0" normalizeH="0" baseline="0" noProof="0" smtClean="0">
                <a:ln>
                  <a:noFill/>
                </a:ln>
                <a:solidFill>
                  <a:srgbClr val="0C3E70"/>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smtClean="0">
              <a:ln>
                <a:noFill/>
              </a:ln>
              <a:solidFill>
                <a:srgbClr val="0C3E70"/>
              </a:solidFill>
              <a:effectLst/>
              <a:uLnTx/>
              <a:uFillTx/>
              <a:latin typeface="+mn-lt"/>
              <a:ea typeface="+mn-ea"/>
              <a:cs typeface="+mn-cs"/>
            </a:endParaRPr>
          </a:p>
        </p:txBody>
      </p:sp>
    </p:spTree>
    <p:extLst>
      <p:ext uri="{BB962C8B-B14F-4D97-AF65-F5344CB8AC3E}">
        <p14:creationId xmlns:p14="http://schemas.microsoft.com/office/powerpoint/2010/main" val="217150491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txStyles>
    <p:titleStyle>
      <a:lvl1pPr algn="l" defTabSz="457200" rtl="0" eaLnBrk="1" latinLnBrk="0" hangingPunct="1">
        <a:spcBef>
          <a:spcPct val="0"/>
        </a:spcBef>
        <a:buNone/>
        <a:defRPr sz="2800" kern="1200">
          <a:solidFill>
            <a:schemeClr val="tx1"/>
          </a:solidFill>
          <a:latin typeface="Century Gothic"/>
          <a:ea typeface="+mj-ea"/>
          <a:cs typeface="Century Gothic"/>
        </a:defRPr>
      </a:lvl1pPr>
    </p:titleStyle>
    <p:bodyStyle>
      <a:lvl1pPr marL="0" indent="0" algn="l" defTabSz="457200" rtl="0" eaLnBrk="1" latinLnBrk="0" hangingPunct="1">
        <a:spcBef>
          <a:spcPct val="20000"/>
        </a:spcBef>
        <a:buFont typeface="Arial"/>
        <a:buNone/>
        <a:defRPr sz="2200" kern="1200">
          <a:solidFill>
            <a:schemeClr val="tx1"/>
          </a:solidFill>
          <a:latin typeface="Century Gothic"/>
          <a:ea typeface="+mn-ea"/>
          <a:cs typeface="Century Gothic"/>
        </a:defRPr>
      </a:lvl1pPr>
      <a:lvl2pPr marL="223838" indent="176213" algn="l" defTabSz="457200" rtl="0" eaLnBrk="1" latinLnBrk="0" hangingPunct="1">
        <a:spcBef>
          <a:spcPct val="20000"/>
        </a:spcBef>
        <a:buClr>
          <a:srgbClr val="7FB9C2"/>
        </a:buClr>
        <a:buSzPct val="130000"/>
        <a:buFont typeface="Lucida Grande"/>
        <a:buChar char="–"/>
        <a:defRPr sz="2000" kern="1200">
          <a:solidFill>
            <a:srgbClr val="000000"/>
          </a:solidFill>
          <a:latin typeface="+mn-lt"/>
          <a:ea typeface="+mn-ea"/>
          <a:cs typeface="+mn-cs"/>
        </a:defRPr>
      </a:lvl2pPr>
      <a:lvl3pPr marL="392113" indent="0" algn="l" defTabSz="457200" rtl="0" eaLnBrk="1" latinLnBrk="0" hangingPunct="1">
        <a:spcBef>
          <a:spcPct val="20000"/>
        </a:spcBef>
        <a:buFont typeface="Arial"/>
        <a:buNone/>
        <a:defRPr sz="1800" kern="1200">
          <a:solidFill>
            <a:srgbClr val="000000"/>
          </a:solidFill>
          <a:latin typeface="+mn-lt"/>
          <a:ea typeface="+mn-ea"/>
          <a:cs typeface="+mn-cs"/>
        </a:defRPr>
      </a:lvl3pPr>
      <a:lvl4pPr marL="687388" indent="-174625" algn="l" defTabSz="457200" rtl="0" eaLnBrk="1" latinLnBrk="0" hangingPunct="1">
        <a:spcBef>
          <a:spcPct val="20000"/>
        </a:spcBef>
        <a:buClr>
          <a:srgbClr val="7FB9C2"/>
        </a:buClr>
        <a:buFont typeface="Arial"/>
        <a:buChar char="•"/>
        <a:defRPr sz="1400" kern="1200">
          <a:solidFill>
            <a:srgbClr val="000000"/>
          </a:solidFill>
          <a:latin typeface="+mn-lt"/>
          <a:ea typeface="+mn-ea"/>
          <a:cs typeface="+mn-cs"/>
        </a:defRPr>
      </a:lvl4pPr>
      <a:lvl5pPr marL="687388" indent="0" algn="l" defTabSz="457200" rtl="0" eaLnBrk="1" latinLnBrk="0" hangingPunct="1">
        <a:spcBef>
          <a:spcPct val="20000"/>
        </a:spcBef>
        <a:buFont typeface="Arial"/>
        <a:buNone/>
        <a:defRPr sz="14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brattlefiles.blob.core.windows.net/files/11819_a_dynamic_clean_energy_market_in_new_england.pdf" TargetMode="External"/><Relationship Id="rId2" Type="http://schemas.openxmlformats.org/officeDocument/2006/relationships/hyperlink" Target="https://www.brattle.com/news-and-knowledge/publications/how-states-cities-and-customers-can-harness-competitive-markets-to-meet-ambitious-carbon-goals-through-a-forward-market-for-clean-energy-attributes-expanded-report" TargetMode="Externa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5.xml"/><Relationship Id="rId1" Type="http://schemas.openxmlformats.org/officeDocument/2006/relationships/themeOverride" Target="../theme/themeOverride1.xml"/><Relationship Id="rId5" Type="http://schemas.openxmlformats.org/officeDocument/2006/relationships/hyperlink" Target="https://www.brattle.com/news-and-knowledge/news/brattle-study-achieving-new-englands-ambitious-2050-greenhouse-gas-reduction-goals-will-require-keeping-the-foot-on-the-clean-energy-deployment-accelerator" TargetMode="Externa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hyperlink" Target="https://www.brattle.com/news-and-knowledge/publications/how-states-cities-and-customers-can-harness-competitive-markets-to-meet-ambitious-carbon-goals-through-a-forward-market-for-clean-energy-attributes-expanded-report" TargetMode="External"/><Relationship Id="rId2" Type="http://schemas.openxmlformats.org/officeDocument/2006/relationships/hyperlink" Target="https://brattlefiles.blob.core.windows.net/files/11819_a_dynamic_clean_energy_market_in_new_england.pdf" TargetMode="External"/><Relationship Id="rId1" Type="http://schemas.openxmlformats.org/officeDocument/2006/relationships/slideLayout" Target="../slideLayouts/slideLayout27.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www.brattle.com/news-and-knowledge/publications/how-states-cities-and-customers-can-harness-competitive-markets-to-meet-ambitious-carbon-goals-through-a-forward-market-for-clean-energy-attributes-expanded-report"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brattlefiles.blob.core.windows.net/files/11819_a_dynamic_clean_energy_market_in_new_england.pdf" TargetMode="Externa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brattlefiles.blob.core.windows.net/files/20353_the_integrated_clean_capacity_market.pdf" TargetMode="External"/><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2" Type="http://schemas.openxmlformats.org/officeDocument/2006/relationships/hyperlink" Target="https://www.brattle.com/news-and-knowledge/publications/how-states-cities-and-customers-can-harness-competitive-markets-to-meet-ambitious-carbon-goals-through-a-forward-market-for-clean-energy-attributes-expanded-report" TargetMode="Externa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brattlefiles.blob.core.windows.net/files/11819_a_dynamic_clean_energy_market_in_new_england.pdf" TargetMode="External"/><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Kathleen.Spees@brattl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511278"/>
            <a:ext cx="11287432" cy="3347222"/>
          </a:xfrm>
        </p:spPr>
        <p:txBody>
          <a:bodyPr>
            <a:normAutofit lnSpcReduction="10000"/>
          </a:bodyPr>
          <a:lstStyle/>
          <a:p>
            <a:pPr>
              <a:lnSpc>
                <a:spcPct val="100000"/>
              </a:lnSpc>
            </a:pPr>
            <a:r>
              <a:rPr lang="en-US" sz="5400" dirty="0" smtClean="0"/>
              <a:t>Achieving New England’s Clean Electricity Future</a:t>
            </a:r>
          </a:p>
          <a:p>
            <a:pPr>
              <a:lnSpc>
                <a:spcPct val="100000"/>
              </a:lnSpc>
            </a:pPr>
            <a:r>
              <a:rPr lang="en-US" sz="3200" dirty="0" smtClean="0"/>
              <a:t>The Forward Clean Energy Market (FCEM) and Integrated Clean Capacity Market (ICCM) Pathways</a:t>
            </a:r>
            <a:endParaRPr lang="en-US" sz="4400" dirty="0"/>
          </a:p>
        </p:txBody>
      </p:sp>
      <p:sp>
        <p:nvSpPr>
          <p:cNvPr id="8" name="Text Placeholder 7"/>
          <p:cNvSpPr>
            <a:spLocks noGrp="1"/>
          </p:cNvSpPr>
          <p:nvPr>
            <p:ph type="body" sz="quarter" idx="20"/>
          </p:nvPr>
        </p:nvSpPr>
        <p:spPr/>
        <p:txBody>
          <a:bodyPr/>
          <a:lstStyle/>
          <a:p>
            <a:r>
              <a:rPr lang="en-US" sz="2000" dirty="0" smtClean="0"/>
              <a:t>December 2020</a:t>
            </a:r>
            <a:endParaRPr lang="en-US" sz="2000" dirty="0"/>
          </a:p>
        </p:txBody>
      </p:sp>
      <p:sp>
        <p:nvSpPr>
          <p:cNvPr id="9" name="Text Placeholder 23"/>
          <p:cNvSpPr>
            <a:spLocks noGrp="1"/>
          </p:cNvSpPr>
          <p:nvPr>
            <p:ph type="body" sz="quarter" idx="23"/>
          </p:nvPr>
        </p:nvSpPr>
        <p:spPr>
          <a:xfrm>
            <a:off x="609600" y="4697413"/>
            <a:ext cx="3657600" cy="422275"/>
          </a:xfrm>
        </p:spPr>
        <p:txBody>
          <a:bodyPr/>
          <a:lstStyle/>
          <a:p>
            <a:r>
              <a:rPr lang="en-US" dirty="0" smtClean="0"/>
              <a:t>Presented to</a:t>
            </a:r>
            <a:endParaRPr lang="en-US" dirty="0"/>
          </a:p>
        </p:txBody>
      </p:sp>
      <p:sp>
        <p:nvSpPr>
          <p:cNvPr id="10" name="Text Placeholder 24"/>
          <p:cNvSpPr>
            <a:spLocks noGrp="1"/>
          </p:cNvSpPr>
          <p:nvPr>
            <p:ph type="body" sz="quarter" idx="24"/>
          </p:nvPr>
        </p:nvSpPr>
        <p:spPr>
          <a:xfrm>
            <a:off x="4875442" y="4697413"/>
            <a:ext cx="3657600" cy="422275"/>
          </a:xfrm>
        </p:spPr>
        <p:txBody>
          <a:bodyPr/>
          <a:lstStyle/>
          <a:p>
            <a:r>
              <a:rPr lang="en-US" dirty="0" smtClean="0"/>
              <a:t>Presented </a:t>
            </a:r>
            <a:r>
              <a:rPr lang="en-US" dirty="0"/>
              <a:t>by</a:t>
            </a:r>
          </a:p>
        </p:txBody>
      </p:sp>
      <p:sp>
        <p:nvSpPr>
          <p:cNvPr id="11" name="Text Placeholder 26"/>
          <p:cNvSpPr>
            <a:spLocks noGrp="1"/>
          </p:cNvSpPr>
          <p:nvPr>
            <p:ph type="body" sz="quarter" idx="26"/>
          </p:nvPr>
        </p:nvSpPr>
        <p:spPr>
          <a:xfrm>
            <a:off x="4875441" y="5189538"/>
            <a:ext cx="5225291" cy="982662"/>
          </a:xfrm>
        </p:spPr>
        <p:txBody>
          <a:bodyPr>
            <a:noAutofit/>
          </a:bodyPr>
          <a:lstStyle/>
          <a:p>
            <a:r>
              <a:rPr lang="de-DE" dirty="0" smtClean="0"/>
              <a:t>Kathleen Spees</a:t>
            </a:r>
            <a:endParaRPr lang="de-DE" dirty="0"/>
          </a:p>
          <a:p>
            <a:endParaRPr lang="en-US" dirty="0"/>
          </a:p>
        </p:txBody>
      </p:sp>
      <p:sp>
        <p:nvSpPr>
          <p:cNvPr id="12" name="Text Placeholder 26"/>
          <p:cNvSpPr>
            <a:spLocks noGrp="1"/>
          </p:cNvSpPr>
          <p:nvPr>
            <p:ph type="body" sz="quarter" idx="26"/>
          </p:nvPr>
        </p:nvSpPr>
        <p:spPr>
          <a:xfrm>
            <a:off x="608921" y="5187579"/>
            <a:ext cx="3658279" cy="982662"/>
          </a:xfrm>
        </p:spPr>
        <p:txBody>
          <a:bodyPr>
            <a:noAutofit/>
          </a:bodyPr>
          <a:lstStyle/>
          <a:p>
            <a:r>
              <a:rPr lang="de-DE" dirty="0" smtClean="0"/>
              <a:t>New England Electricity Restructuring Roundtable</a:t>
            </a:r>
          </a:p>
          <a:p>
            <a:endParaRPr lang="de-DE" dirty="0"/>
          </a:p>
          <a:p>
            <a:endParaRPr lang="en-US" dirty="0"/>
          </a:p>
        </p:txBody>
      </p:sp>
    </p:spTree>
    <p:extLst>
      <p:ext uri="{BB962C8B-B14F-4D97-AF65-F5344CB8AC3E}">
        <p14:creationId xmlns:p14="http://schemas.microsoft.com/office/powerpoint/2010/main" val="2687140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r>
              <a:rPr lang="en-US" b="0" smtClean="0"/>
              <a:t>Brattle.com | </a:t>
            </a:r>
            <a:fld id="{590DAB12-68F0-43F3-9CAA-0DFBA7404834}" type="slidenum">
              <a:rPr lang="en-US" smtClean="0"/>
              <a:pPr/>
              <a:t>10</a:t>
            </a:fld>
            <a:endParaRPr lang="en-US" dirty="0"/>
          </a:p>
        </p:txBody>
      </p:sp>
      <p:sp>
        <p:nvSpPr>
          <p:cNvPr id="4" name="Text Placeholder 3"/>
          <p:cNvSpPr>
            <a:spLocks noGrp="1"/>
          </p:cNvSpPr>
          <p:nvPr>
            <p:ph type="body" sz="quarter" idx="12"/>
          </p:nvPr>
        </p:nvSpPr>
        <p:spPr/>
        <p:txBody>
          <a:bodyPr/>
          <a:lstStyle/>
          <a:p>
            <a:r>
              <a:rPr lang="en-US" dirty="0" smtClean="0"/>
              <a:t>Appendices</a:t>
            </a:r>
            <a:endParaRPr lang="en-US" dirty="0"/>
          </a:p>
        </p:txBody>
      </p:sp>
    </p:spTree>
    <p:extLst>
      <p:ext uri="{BB962C8B-B14F-4D97-AF65-F5344CB8AC3E}">
        <p14:creationId xmlns:p14="http://schemas.microsoft.com/office/powerpoint/2010/main" val="3519609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txBox="1">
            <a:spLocks/>
          </p:cNvSpPr>
          <p:nvPr/>
        </p:nvSpPr>
        <p:spPr>
          <a:xfrm>
            <a:off x="2828214" y="3822403"/>
            <a:ext cx="2962656" cy="431052"/>
          </a:xfrm>
          <a:prstGeom prst="rect">
            <a:avLst/>
          </a:prstGeom>
          <a:solidFill>
            <a:schemeClr val="accent6">
              <a:lumMod val="20000"/>
              <a:lumOff val="80000"/>
            </a:schemeClr>
          </a:solidFill>
        </p:spPr>
        <p:txBody>
          <a:bodyPr vert="horz"/>
          <a:lstStyle>
            <a:lvl1pPr marL="0" indent="0" algn="l" defTabSz="457200" rtl="0" eaLnBrk="1" latinLnBrk="0" hangingPunct="1">
              <a:spcBef>
                <a:spcPts val="600"/>
              </a:spcBef>
              <a:buFont typeface="Arial"/>
              <a:buNone/>
              <a:defRPr sz="1200" b="1" kern="1200" cap="all" baseline="0">
                <a:solidFill>
                  <a:srgbClr val="7FB9C2"/>
                </a:solidFill>
                <a:latin typeface="+mn-lt"/>
                <a:ea typeface="+mn-ea"/>
                <a:cs typeface="+mn-cs"/>
              </a:defRPr>
            </a:lvl1pPr>
            <a:lvl2pPr marL="0" indent="0" algn="l" defTabSz="457200" rtl="0" eaLnBrk="1" latinLnBrk="0" hangingPunct="1">
              <a:lnSpc>
                <a:spcPct val="70000"/>
              </a:lnSpc>
              <a:spcBef>
                <a:spcPts val="600"/>
              </a:spcBef>
              <a:buFont typeface="Arial"/>
              <a:buNone/>
              <a:defRPr sz="1800" kern="1200" baseline="0">
                <a:solidFill>
                  <a:srgbClr val="0C3E70"/>
                </a:solidFill>
                <a:latin typeface="+mn-lt"/>
                <a:ea typeface="+mn-ea"/>
                <a:cs typeface="+mn-cs"/>
              </a:defRPr>
            </a:lvl2pPr>
            <a:lvl3pPr marL="0" indent="0" algn="l" defTabSz="457200" rtl="0" eaLnBrk="1" latinLnBrk="0" hangingPunct="1">
              <a:spcBef>
                <a:spcPts val="600"/>
              </a:spcBef>
              <a:buFont typeface="Arial"/>
              <a:buNone/>
              <a:defRPr sz="1200" kern="1200" baseline="0">
                <a:solidFill>
                  <a:srgbClr val="0C3E7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600"/>
              </a:spcBef>
              <a:spcAft>
                <a:spcPts val="0"/>
              </a:spcAft>
              <a:buClrTx/>
              <a:buSzTx/>
              <a:buFont typeface="Arial"/>
              <a:buNone/>
              <a:tabLst/>
              <a:defRPr/>
            </a:pP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rPr>
              <a:t>Detailed FCEM Design Proposal with State Design Options (</a:t>
            </a: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hlinkClick r:id="rId2"/>
              </a:rPr>
              <a:t>link</a:t>
            </a: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rPr>
              <a:t>)</a:t>
            </a:r>
          </a:p>
        </p:txBody>
      </p:sp>
      <p:sp>
        <p:nvSpPr>
          <p:cNvPr id="2" name="Title 1"/>
          <p:cNvSpPr>
            <a:spLocks noGrp="1"/>
          </p:cNvSpPr>
          <p:nvPr>
            <p:ph type="ctrTitle"/>
          </p:nvPr>
        </p:nvSpPr>
        <p:spPr>
          <a:xfrm>
            <a:off x="608095" y="707957"/>
            <a:ext cx="8706303" cy="822683"/>
          </a:xfrm>
        </p:spPr>
        <p:txBody>
          <a:bodyPr anchor="t">
            <a:noAutofit/>
          </a:bodyPr>
          <a:lstStyle/>
          <a:p>
            <a:r>
              <a:rPr lang="en-US" sz="1600" b="1" cap="all" dirty="0">
                <a:solidFill>
                  <a:schemeClr val="accent2">
                    <a:lumMod val="75000"/>
                  </a:schemeClr>
                </a:solidFill>
                <a:latin typeface="+mn-lt"/>
                <a:ea typeface="+mn-ea"/>
                <a:cs typeface="+mn-cs"/>
              </a:rPr>
              <a:t>Transition to New </a:t>
            </a:r>
            <a:r>
              <a:rPr lang="en-US" sz="1600" b="1" cap="all" dirty="0" smtClean="0">
                <a:solidFill>
                  <a:schemeClr val="accent2">
                    <a:lumMod val="75000"/>
                  </a:schemeClr>
                </a:solidFill>
                <a:latin typeface="+mn-lt"/>
                <a:ea typeface="+mn-ea"/>
                <a:cs typeface="+mn-cs"/>
              </a:rPr>
              <a:t>England’s </a:t>
            </a:r>
            <a:r>
              <a:rPr lang="en-US" sz="1600" b="1" cap="all" dirty="0">
                <a:solidFill>
                  <a:schemeClr val="accent2">
                    <a:lumMod val="75000"/>
                  </a:schemeClr>
                </a:solidFill>
                <a:latin typeface="+mn-lt"/>
                <a:ea typeface="+mn-ea"/>
                <a:cs typeface="+mn-cs"/>
              </a:rPr>
              <a:t>Future Grid</a:t>
            </a:r>
          </a:p>
        </p:txBody>
      </p:sp>
      <p:sp>
        <p:nvSpPr>
          <p:cNvPr id="3" name="Text Placeholder 2"/>
          <p:cNvSpPr>
            <a:spLocks noGrp="1"/>
          </p:cNvSpPr>
          <p:nvPr>
            <p:ph type="body" sz="quarter" idx="13"/>
          </p:nvPr>
        </p:nvSpPr>
        <p:spPr>
          <a:xfrm>
            <a:off x="609225" y="1045239"/>
            <a:ext cx="7279289" cy="928238"/>
          </a:xfrm>
        </p:spPr>
        <p:txBody>
          <a:bodyPr anchor="t"/>
          <a:lstStyle/>
          <a:p>
            <a:r>
              <a:rPr lang="en-US" sz="3600" cap="none" dirty="0" smtClean="0"/>
              <a:t>Forward Clean Energy Market </a:t>
            </a:r>
          </a:p>
          <a:p>
            <a:r>
              <a:rPr lang="en-US" sz="2000" dirty="0" smtClean="0"/>
              <a:t>A Market-based Option for States to Achieve their Clean Electricity Goals</a:t>
            </a:r>
          </a:p>
          <a:p>
            <a:r>
              <a:rPr lang="en-US" sz="2000" dirty="0" smtClean="0"/>
              <a:t> </a:t>
            </a:r>
            <a:endParaRPr lang="en-US" sz="2000" strike="sngStrike" dirty="0">
              <a:solidFill>
                <a:srgbClr val="FF0000"/>
              </a:solidFill>
            </a:endParaRPr>
          </a:p>
        </p:txBody>
      </p:sp>
      <p:sp>
        <p:nvSpPr>
          <p:cNvPr id="5" name="Content Placeholder 4"/>
          <p:cNvSpPr>
            <a:spLocks noGrp="1"/>
          </p:cNvSpPr>
          <p:nvPr>
            <p:ph sz="quarter" idx="15"/>
          </p:nvPr>
        </p:nvSpPr>
        <p:spPr>
          <a:xfrm>
            <a:off x="608095" y="2496190"/>
            <a:ext cx="3880711" cy="1884242"/>
          </a:xfrm>
        </p:spPr>
        <p:txBody>
          <a:bodyPr/>
          <a:lstStyle/>
          <a:p>
            <a:pPr>
              <a:lnSpc>
                <a:spcPct val="90000"/>
              </a:lnSpc>
            </a:pPr>
            <a:endParaRPr lang="en-US" dirty="0"/>
          </a:p>
          <a:p>
            <a:pPr>
              <a:lnSpc>
                <a:spcPct val="90000"/>
              </a:lnSpc>
            </a:pPr>
            <a:r>
              <a:rPr lang="en-US" dirty="0" smtClean="0"/>
              <a:t>Presented by</a:t>
            </a:r>
            <a:endParaRPr lang="en-US" dirty="0"/>
          </a:p>
          <a:p>
            <a:pPr lvl="1"/>
            <a:r>
              <a:rPr lang="en-US" dirty="0"/>
              <a:t>Kathleen </a:t>
            </a:r>
            <a:r>
              <a:rPr lang="en-US" dirty="0" smtClean="0"/>
              <a:t>Spees</a:t>
            </a:r>
          </a:p>
          <a:p>
            <a:pPr lvl="1"/>
            <a:endParaRPr lang="en-US" dirty="0" smtClean="0"/>
          </a:p>
          <a:p>
            <a:pPr lvl="1">
              <a:lnSpc>
                <a:spcPct val="90000"/>
              </a:lnSpc>
            </a:pPr>
            <a:r>
              <a:rPr lang="en-US" sz="1200" b="1" cap="all" dirty="0" smtClean="0">
                <a:solidFill>
                  <a:srgbClr val="7FB9C2"/>
                </a:solidFill>
              </a:rPr>
              <a:t>Study Co-Authors</a:t>
            </a:r>
            <a:endParaRPr lang="en-US" sz="1200" b="1" cap="all" dirty="0">
              <a:solidFill>
                <a:srgbClr val="7FB9C2"/>
              </a:solidFill>
            </a:endParaRPr>
          </a:p>
          <a:p>
            <a:pPr lvl="1"/>
            <a:r>
              <a:rPr lang="en-US" dirty="0" smtClean="0"/>
              <a:t>Samuel Newell</a:t>
            </a:r>
          </a:p>
          <a:p>
            <a:pPr lvl="1"/>
            <a:r>
              <a:rPr lang="en-US" dirty="0" smtClean="0"/>
              <a:t>Walter Graf</a:t>
            </a:r>
          </a:p>
          <a:p>
            <a:pPr lvl="1"/>
            <a:r>
              <a:rPr lang="en-US" dirty="0" smtClean="0"/>
              <a:t>David Luke Oates</a:t>
            </a:r>
          </a:p>
          <a:p>
            <a:pPr lvl="1"/>
            <a:r>
              <a:rPr lang="en-US" dirty="0" smtClean="0"/>
              <a:t>Judy Chang</a:t>
            </a:r>
          </a:p>
          <a:p>
            <a:pPr lvl="1"/>
            <a:endParaRPr lang="en-US" sz="1200" i="1" dirty="0"/>
          </a:p>
          <a:p>
            <a:pPr lvl="2"/>
            <a:r>
              <a:rPr lang="en-US" dirty="0" smtClean="0"/>
              <a:t>July 2020</a:t>
            </a:r>
            <a:endParaRPr lang="en-US" dirty="0"/>
          </a:p>
        </p:txBody>
      </p:sp>
      <p:sp>
        <p:nvSpPr>
          <p:cNvPr id="7" name="Content Placeholder 4"/>
          <p:cNvSpPr txBox="1">
            <a:spLocks/>
          </p:cNvSpPr>
          <p:nvPr/>
        </p:nvSpPr>
        <p:spPr>
          <a:xfrm>
            <a:off x="2828214" y="2961803"/>
            <a:ext cx="2566651" cy="1884242"/>
          </a:xfrm>
          <a:prstGeom prst="rect">
            <a:avLst/>
          </a:prstGeom>
        </p:spPr>
        <p:txBody>
          <a:bodyPr vert="horz"/>
          <a:lstStyle>
            <a:lvl1pPr marL="0" indent="0" algn="l" defTabSz="457200" rtl="0" eaLnBrk="1" latinLnBrk="0" hangingPunct="1">
              <a:spcBef>
                <a:spcPts val="600"/>
              </a:spcBef>
              <a:buFont typeface="Arial"/>
              <a:buNone/>
              <a:defRPr sz="1200" b="1" kern="1200" cap="all" baseline="0">
                <a:solidFill>
                  <a:srgbClr val="7FB9C2"/>
                </a:solidFill>
                <a:latin typeface="+mn-lt"/>
                <a:ea typeface="+mn-ea"/>
                <a:cs typeface="+mn-cs"/>
              </a:defRPr>
            </a:lvl1pPr>
            <a:lvl2pPr marL="0" indent="0" algn="l" defTabSz="457200" rtl="0" eaLnBrk="1" latinLnBrk="0" hangingPunct="1">
              <a:lnSpc>
                <a:spcPct val="70000"/>
              </a:lnSpc>
              <a:spcBef>
                <a:spcPts val="600"/>
              </a:spcBef>
              <a:buFont typeface="Arial"/>
              <a:buNone/>
              <a:defRPr sz="1800" kern="1200" baseline="0">
                <a:solidFill>
                  <a:srgbClr val="0C3E70"/>
                </a:solidFill>
                <a:latin typeface="+mn-lt"/>
                <a:ea typeface="+mn-ea"/>
                <a:cs typeface="+mn-cs"/>
              </a:defRPr>
            </a:lvl2pPr>
            <a:lvl3pPr marL="0" indent="0" algn="l" defTabSz="457200" rtl="0" eaLnBrk="1" latinLnBrk="0" hangingPunct="1">
              <a:spcBef>
                <a:spcPts val="600"/>
              </a:spcBef>
              <a:buFont typeface="Arial"/>
              <a:buNone/>
              <a:defRPr sz="1200" kern="1200" baseline="0">
                <a:solidFill>
                  <a:srgbClr val="0C3E7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2" indent="0" algn="l" defTabSz="457200" rtl="0" eaLnBrk="1" fontAlgn="auto" latinLnBrk="0" hangingPunct="1">
              <a:lnSpc>
                <a:spcPct val="100000"/>
              </a:lnSpc>
              <a:spcBef>
                <a:spcPts val="600"/>
              </a:spcBef>
              <a:spcAft>
                <a:spcPts val="0"/>
              </a:spcAft>
              <a:buClrTx/>
              <a:buSzTx/>
              <a:buFont typeface="Arial"/>
              <a:buNone/>
              <a:tabLst/>
              <a:defRPr/>
            </a:pPr>
            <a:r>
              <a:rPr kumimoji="0" lang="en-US" sz="1200" b="0" i="1" u="none" strike="noStrike" kern="1200" cap="none" spc="0" normalizeH="0" baseline="0" noProof="0" dirty="0" smtClean="0">
                <a:ln>
                  <a:noFill/>
                </a:ln>
                <a:solidFill>
                  <a:srgbClr val="0C3E70"/>
                </a:solidFill>
                <a:effectLst/>
                <a:uLnTx/>
                <a:uFillTx/>
                <a:latin typeface="Century Gothic"/>
                <a:ea typeface="+mn-ea"/>
                <a:cs typeface="+mn-cs"/>
              </a:rPr>
              <a:t>Full studies:</a:t>
            </a:r>
            <a:endParaRPr kumimoji="0" lang="en-US" sz="1200" b="0" i="1" u="none" strike="noStrike" kern="1200" cap="none" spc="0" normalizeH="0" baseline="0" noProof="0" dirty="0">
              <a:ln>
                <a:noFill/>
              </a:ln>
              <a:solidFill>
                <a:srgbClr val="0C3E70"/>
              </a:solidFill>
              <a:effectLst/>
              <a:uLnTx/>
              <a:uFillTx/>
              <a:latin typeface="Century Gothic"/>
              <a:ea typeface="+mn-ea"/>
              <a:cs typeface="+mn-cs"/>
            </a:endParaRPr>
          </a:p>
        </p:txBody>
      </p:sp>
      <p:sp>
        <p:nvSpPr>
          <p:cNvPr id="8" name="Content Placeholder 4"/>
          <p:cNvSpPr txBox="1">
            <a:spLocks/>
          </p:cNvSpPr>
          <p:nvPr/>
        </p:nvSpPr>
        <p:spPr>
          <a:xfrm>
            <a:off x="2828214" y="3208831"/>
            <a:ext cx="2962655" cy="562201"/>
          </a:xfrm>
          <a:prstGeom prst="rect">
            <a:avLst/>
          </a:prstGeom>
          <a:solidFill>
            <a:schemeClr val="accent6">
              <a:lumMod val="20000"/>
              <a:lumOff val="80000"/>
            </a:schemeClr>
          </a:solidFill>
        </p:spPr>
        <p:txBody>
          <a:bodyPr vert="horz"/>
          <a:lstStyle>
            <a:lvl1pPr marL="0" indent="0" algn="l" defTabSz="457200" rtl="0" eaLnBrk="1" latinLnBrk="0" hangingPunct="1">
              <a:spcBef>
                <a:spcPts val="600"/>
              </a:spcBef>
              <a:buFont typeface="Arial"/>
              <a:buNone/>
              <a:defRPr sz="1200" b="1" kern="1200" cap="all" baseline="0">
                <a:solidFill>
                  <a:srgbClr val="7FB9C2"/>
                </a:solidFill>
                <a:latin typeface="+mn-lt"/>
                <a:ea typeface="+mn-ea"/>
                <a:cs typeface="+mn-cs"/>
              </a:defRPr>
            </a:lvl1pPr>
            <a:lvl2pPr marL="0" indent="0" algn="l" defTabSz="457200" rtl="0" eaLnBrk="1" latinLnBrk="0" hangingPunct="1">
              <a:lnSpc>
                <a:spcPct val="70000"/>
              </a:lnSpc>
              <a:spcBef>
                <a:spcPts val="600"/>
              </a:spcBef>
              <a:buFont typeface="Arial"/>
              <a:buNone/>
              <a:defRPr sz="1800" kern="1200" baseline="0">
                <a:solidFill>
                  <a:srgbClr val="0C3E70"/>
                </a:solidFill>
                <a:latin typeface="+mn-lt"/>
                <a:ea typeface="+mn-ea"/>
                <a:cs typeface="+mn-cs"/>
              </a:defRPr>
            </a:lvl2pPr>
            <a:lvl3pPr marL="0" indent="0" algn="l" defTabSz="457200" rtl="0" eaLnBrk="1" latinLnBrk="0" hangingPunct="1">
              <a:spcBef>
                <a:spcPts val="600"/>
              </a:spcBef>
              <a:buFont typeface="Arial"/>
              <a:buNone/>
              <a:defRPr sz="1200" kern="1200" baseline="0">
                <a:solidFill>
                  <a:srgbClr val="0C3E7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600"/>
              </a:spcBef>
              <a:spcAft>
                <a:spcPts val="0"/>
              </a:spcAft>
              <a:buClrTx/>
              <a:buSzTx/>
              <a:buFont typeface="Arial"/>
              <a:buNone/>
              <a:tabLst/>
              <a:defRPr/>
            </a:pP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rPr>
              <a:t>High-Level FCEM Proposal and New England Economic Impact analysis (</a:t>
            </a: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hlinkClick r:id="rId3"/>
              </a:rPr>
              <a:t>link</a:t>
            </a: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rPr>
              <a:t>)</a:t>
            </a:r>
          </a:p>
          <a:p>
            <a:pPr marL="0" marR="0" lvl="0" indent="0" algn="l" defTabSz="457200" rtl="0" eaLnBrk="1" fontAlgn="auto" latinLnBrk="0" hangingPunct="1">
              <a:lnSpc>
                <a:spcPct val="90000"/>
              </a:lnSpc>
              <a:spcBef>
                <a:spcPts val="600"/>
              </a:spcBef>
              <a:spcAft>
                <a:spcPts val="0"/>
              </a:spcAft>
              <a:buClrTx/>
              <a:buSzTx/>
              <a:buFont typeface="Arial"/>
              <a:buNone/>
              <a:tabLst/>
              <a:defRPr/>
            </a:pPr>
            <a:endParaRPr kumimoji="0" lang="en-US" sz="1200" b="1" i="0" u="none" strike="noStrike" kern="1200" cap="all" spc="0" normalizeH="0" baseline="0" noProof="0" dirty="0" smtClean="0">
              <a:ln>
                <a:noFill/>
              </a:ln>
              <a:solidFill>
                <a:srgbClr val="7FB9C2"/>
              </a:solidFill>
              <a:effectLst/>
              <a:uLnTx/>
              <a:uFillTx/>
              <a:latin typeface="Century Gothic"/>
              <a:ea typeface="+mn-ea"/>
              <a:cs typeface="+mn-cs"/>
            </a:endParaRPr>
          </a:p>
        </p:txBody>
      </p:sp>
    </p:spTree>
    <p:extLst>
      <p:ext uri="{BB962C8B-B14F-4D97-AF65-F5344CB8AC3E}">
        <p14:creationId xmlns:p14="http://schemas.microsoft.com/office/powerpoint/2010/main" val="616686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7" y="15962"/>
            <a:ext cx="9426855" cy="1143000"/>
          </a:xfrm>
        </p:spPr>
        <p:txBody>
          <a:bodyPr>
            <a:normAutofit/>
          </a:bodyPr>
          <a:lstStyle/>
          <a:p>
            <a:r>
              <a:rPr lang="en-US" sz="3200" dirty="0" smtClean="0"/>
              <a:t>First: What Are We Trying to Do Here?</a:t>
            </a:r>
            <a:endParaRPr lang="en-US" sz="3200" dirty="0"/>
          </a:p>
        </p:txBody>
      </p:sp>
      <p:sp>
        <p:nvSpPr>
          <p:cNvPr id="4" name="Text Placeholder 2"/>
          <p:cNvSpPr txBox="1">
            <a:spLocks/>
          </p:cNvSpPr>
          <p:nvPr/>
        </p:nvSpPr>
        <p:spPr>
          <a:xfrm>
            <a:off x="1675414" y="1420076"/>
            <a:ext cx="4038600" cy="80010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accent5"/>
                </a:solidFill>
                <a:latin typeface="Century Gothic" panose="020B0502020202020204" pitchFamily="34" charset="0"/>
                <a:ea typeface="+mn-ea"/>
                <a:cs typeface="+mn-cs"/>
              </a:defRPr>
            </a:lvl1pPr>
            <a:lvl2pPr marL="457200" indent="-223838" algn="l" defTabSz="457200" rtl="0" eaLnBrk="1" latinLnBrk="0" hangingPunct="1">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lgn="l" defTabSz="457200" rtl="0" eaLnBrk="1" latinLnBrk="0" hangingPunct="1">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ts val="600"/>
              </a:spcBef>
              <a:buClr>
                <a:srgbClr val="71ADB6"/>
              </a:buClr>
              <a:buSzPct val="80000"/>
              <a:buFont typeface="Wingdings" pitchFamily="2" charset="2"/>
              <a:buChar char="§"/>
              <a:tabLst/>
              <a:defRPr sz="1800" kern="1200" baseline="0">
                <a:solidFill>
                  <a:srgbClr val="000000"/>
                </a:solidFill>
                <a:latin typeface="+mn-lt"/>
                <a:ea typeface="+mn-ea"/>
                <a:cs typeface="+mn-cs"/>
              </a:defRPr>
            </a:lvl4pPr>
            <a:lvl5pPr marL="1085850" indent="-171450" algn="l" defTabSz="457200" rtl="0" eaLnBrk="1" latinLnBrk="0" hangingPunct="1">
              <a:spcBef>
                <a:spcPct val="20000"/>
              </a:spcBef>
              <a:buClr>
                <a:srgbClr val="71ADB6"/>
              </a:buClr>
              <a:buFont typeface="Calibri" panose="020F0502020204030204" pitchFamily="34" charset="0"/>
              <a:buChar char="₊"/>
              <a:defRPr lang="en-US" sz="18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ctr" defTabSz="457200" rtl="0" eaLnBrk="1" fontAlgn="auto" latinLnBrk="0" hangingPunct="1">
              <a:lnSpc>
                <a:spcPct val="100000"/>
              </a:lnSpc>
              <a:spcBef>
                <a:spcPts val="600"/>
              </a:spcBef>
              <a:spcAft>
                <a:spcPts val="0"/>
              </a:spcAft>
              <a:buClr>
                <a:srgbClr val="FFFFFF"/>
              </a:buClr>
              <a:buSzPct val="100000"/>
              <a:buFont typeface="Calibri" pitchFamily="34" charset="0"/>
              <a:buChar char=" "/>
              <a:tabLst/>
              <a:defRPr/>
            </a:pPr>
            <a:r>
              <a:rPr kumimoji="0" lang="en-US" sz="1600" b="0" i="0" u="none" strike="noStrike" kern="1200" cap="none" spc="0" normalizeH="0" baseline="0" noProof="0" dirty="0">
                <a:ln>
                  <a:noFill/>
                </a:ln>
                <a:solidFill>
                  <a:srgbClr val="00467F"/>
                </a:solidFill>
                <a:effectLst/>
                <a:uLnTx/>
                <a:uFillTx/>
                <a:latin typeface="Calibri"/>
                <a:ea typeface="+mn-ea"/>
                <a:cs typeface="+mn-cs"/>
              </a:rPr>
              <a:t>Current ISO </a:t>
            </a:r>
            <a:r>
              <a:rPr kumimoji="0" lang="en-US" sz="1600" b="0" i="0" u="none" strike="noStrike" kern="1200" cap="none" spc="0" normalizeH="0" baseline="0" noProof="0" dirty="0" smtClean="0">
                <a:ln>
                  <a:noFill/>
                </a:ln>
                <a:solidFill>
                  <a:srgbClr val="00467F"/>
                </a:solidFill>
                <a:effectLst/>
                <a:uLnTx/>
                <a:uFillTx/>
                <a:latin typeface="Calibri"/>
                <a:ea typeface="+mn-ea"/>
                <a:cs typeface="+mn-cs"/>
              </a:rPr>
              <a:t>Markets </a:t>
            </a:r>
            <a:r>
              <a:rPr kumimoji="0" lang="en-US" sz="1600" b="0" i="0" u="none" strike="noStrike" kern="1200" cap="none" spc="0" normalizeH="0" baseline="0" noProof="0" dirty="0">
                <a:ln>
                  <a:noFill/>
                </a:ln>
                <a:solidFill>
                  <a:srgbClr val="00467F"/>
                </a:solidFill>
                <a:effectLst/>
                <a:uLnTx/>
                <a:uFillTx/>
                <a:latin typeface="Calibri"/>
                <a:ea typeface="+mn-ea"/>
                <a:cs typeface="+mn-cs"/>
              </a:rPr>
              <a:t>Are Designed to Achieve:</a:t>
            </a:r>
          </a:p>
          <a:p>
            <a:pPr marL="117475" marR="0" lvl="0" indent="-117475" algn="ctr" defTabSz="457200" rtl="0" eaLnBrk="1" fontAlgn="auto" latinLnBrk="0" hangingPunct="1">
              <a:lnSpc>
                <a:spcPct val="100000"/>
              </a:lnSpc>
              <a:spcBef>
                <a:spcPts val="600"/>
              </a:spcBef>
              <a:spcAft>
                <a:spcPts val="0"/>
              </a:spcAft>
              <a:buClr>
                <a:srgbClr val="FFFFFF"/>
              </a:buClr>
              <a:buSzPct val="100000"/>
              <a:buFont typeface="Calibri" pitchFamily="34" charset="0"/>
              <a:buChar char=" "/>
              <a:tabLst/>
              <a:defRPr/>
            </a:pPr>
            <a:r>
              <a:rPr kumimoji="0" lang="en-US" sz="3200" b="1" i="0" u="none" strike="noStrike" kern="1200" cap="none" spc="0" normalizeH="0" baseline="0" noProof="0" dirty="0">
                <a:ln>
                  <a:noFill/>
                </a:ln>
                <a:solidFill>
                  <a:srgbClr val="00467F"/>
                </a:solidFill>
                <a:effectLst/>
                <a:uLnTx/>
                <a:uFillTx/>
                <a:latin typeface="Calibri"/>
                <a:ea typeface="+mn-ea"/>
                <a:cs typeface="+mn-cs"/>
              </a:rPr>
              <a:t>Reliable &amp; Low-Cost Electricity </a:t>
            </a:r>
          </a:p>
        </p:txBody>
      </p:sp>
      <p:sp>
        <p:nvSpPr>
          <p:cNvPr id="5" name="Down Arrow 4"/>
          <p:cNvSpPr/>
          <p:nvPr/>
        </p:nvSpPr>
        <p:spPr>
          <a:xfrm>
            <a:off x="3310769" y="2876052"/>
            <a:ext cx="680647" cy="585095"/>
          </a:xfrm>
          <a:prstGeom prst="downArrow">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ext Placeholder 2"/>
          <p:cNvSpPr txBox="1">
            <a:spLocks/>
          </p:cNvSpPr>
          <p:nvPr/>
        </p:nvSpPr>
        <p:spPr>
          <a:xfrm>
            <a:off x="6921573" y="1404716"/>
            <a:ext cx="4057413" cy="800100"/>
          </a:xfrm>
          <a:prstGeom prst="rect">
            <a:avLst/>
          </a:prstGeom>
        </p:spPr>
        <p:txBody>
          <a:bodyPr lIns="0">
            <a:noAutofit/>
          </a:bodyPr>
          <a:lstStyle>
            <a:lvl1pPr marL="117475" indent="-117475" algn="l" defTabSz="457200" rtl="0" eaLnBrk="1" latinLnBrk="0" hangingPunct="1">
              <a:spcBef>
                <a:spcPts val="600"/>
              </a:spcBef>
              <a:buClr>
                <a:schemeClr val="bg1"/>
              </a:buClr>
              <a:buSzPct val="100000"/>
              <a:buFont typeface="Calibri" pitchFamily="34" charset="0"/>
              <a:buChar char=" "/>
              <a:defRPr lang="en-US" sz="2400" b="0" kern="1200" dirty="0" smtClean="0">
                <a:solidFill>
                  <a:schemeClr val="tx1"/>
                </a:solidFill>
                <a:latin typeface="+mn-lt"/>
                <a:ea typeface="+mn-ea"/>
                <a:cs typeface="+mn-cs"/>
              </a:defRPr>
            </a:lvl1pPr>
            <a:lvl2pPr marL="457200" indent="-223838" algn="l" defTabSz="457200" rtl="0" eaLnBrk="1" latinLnBrk="0" hangingPunct="1">
              <a:spcBef>
                <a:spcPts val="600"/>
              </a:spcBef>
              <a:buClr>
                <a:srgbClr val="71ADB6"/>
              </a:buClr>
              <a:buSzPct val="130000"/>
              <a:buFont typeface="Calibri" panose="020F0502020204030204" pitchFamily="34" charset="0"/>
              <a:buChar char="–"/>
              <a:defRPr lang="en-US" sz="2200" b="0" kern="1200" dirty="0" smtClean="0">
                <a:solidFill>
                  <a:srgbClr val="000000"/>
                </a:solidFill>
                <a:latin typeface="+mn-lt"/>
                <a:ea typeface="+mn-ea"/>
                <a:cs typeface="+mn-cs"/>
              </a:defRPr>
            </a:lvl2pPr>
            <a:lvl3pPr marL="690563" indent="-233363" algn="l" defTabSz="457200" rtl="0" eaLnBrk="1" latinLnBrk="0" hangingPunct="1">
              <a:spcBef>
                <a:spcPts val="6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ts val="600"/>
              </a:spcBef>
              <a:buClr>
                <a:srgbClr val="71ADB6"/>
              </a:buClr>
              <a:buSzPct val="80000"/>
              <a:buFont typeface="Wingdings" pitchFamily="2" charset="2"/>
              <a:buChar char="§"/>
              <a:tabLst/>
              <a:defRPr sz="1800" kern="1200" baseline="0">
                <a:solidFill>
                  <a:srgbClr val="000000"/>
                </a:solidFill>
                <a:latin typeface="+mn-lt"/>
                <a:ea typeface="+mn-ea"/>
                <a:cs typeface="+mn-cs"/>
              </a:defRPr>
            </a:lvl4pPr>
            <a:lvl5pPr marL="1085850" indent="-171450" algn="l" defTabSz="457200" rtl="0" eaLnBrk="1" latinLnBrk="0" hangingPunct="1">
              <a:spcBef>
                <a:spcPct val="20000"/>
              </a:spcBef>
              <a:buClr>
                <a:srgbClr val="71ADB6"/>
              </a:buClr>
              <a:buFont typeface="Calibri" panose="020F0502020204030204" pitchFamily="34" charset="0"/>
              <a:buChar char="₊"/>
              <a:defRPr lang="en-US" sz="1800" kern="1200" baseline="0" dirty="0" smtClean="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ctr" defTabSz="457200" rtl="0" eaLnBrk="1" fontAlgn="auto" latinLnBrk="0" hangingPunct="1">
              <a:lnSpc>
                <a:spcPct val="100000"/>
              </a:lnSpc>
              <a:spcBef>
                <a:spcPts val="600"/>
              </a:spcBef>
              <a:spcAft>
                <a:spcPts val="0"/>
              </a:spcAft>
              <a:buClr>
                <a:srgbClr val="FFFFFF"/>
              </a:buClr>
              <a:buSzPct val="100000"/>
              <a:buFont typeface="Calibri" pitchFamily="34" charset="0"/>
              <a:buChar char=" "/>
              <a:tabLst/>
              <a:defRPr/>
            </a:pPr>
            <a:r>
              <a:rPr kumimoji="0" lang="en-US" sz="1600" b="0" i="0" u="none" strike="noStrike" kern="1200" cap="none" spc="0" normalizeH="0" baseline="0" noProof="0" dirty="0">
                <a:ln>
                  <a:noFill/>
                </a:ln>
                <a:solidFill>
                  <a:srgbClr val="00467F"/>
                </a:solidFill>
                <a:effectLst/>
                <a:uLnTx/>
                <a:uFillTx/>
                <a:latin typeface="Calibri"/>
                <a:ea typeface="+mn-ea"/>
                <a:cs typeface="+mn-cs"/>
              </a:rPr>
              <a:t>But </a:t>
            </a:r>
            <a:r>
              <a:rPr kumimoji="0" lang="en-US" sz="1600" b="0" i="0" u="none" strike="noStrike" kern="1200" cap="none" spc="0" normalizeH="0" baseline="0" noProof="0" dirty="0" smtClean="0">
                <a:ln>
                  <a:noFill/>
                </a:ln>
                <a:solidFill>
                  <a:srgbClr val="00467F"/>
                </a:solidFill>
                <a:effectLst/>
                <a:uLnTx/>
                <a:uFillTx/>
                <a:latin typeface="Calibri"/>
                <a:ea typeface="+mn-ea"/>
                <a:cs typeface="+mn-cs"/>
              </a:rPr>
              <a:t>by 2050 New England Needs: </a:t>
            </a:r>
            <a:r>
              <a:rPr kumimoji="0" lang="en-US" sz="3200" b="1" i="0" u="none" strike="noStrike" kern="1200" cap="none" spc="0" normalizeH="0" baseline="0" noProof="0" dirty="0" smtClean="0">
                <a:ln>
                  <a:noFill/>
                </a:ln>
                <a:solidFill>
                  <a:srgbClr val="00467F"/>
                </a:solidFill>
                <a:effectLst/>
                <a:uLnTx/>
                <a:uFillTx/>
                <a:latin typeface="Calibri"/>
                <a:ea typeface="+mn-ea"/>
                <a:cs typeface="+mn-cs"/>
              </a:rPr>
              <a:t>Reliable</a:t>
            </a:r>
            <a:r>
              <a:rPr kumimoji="0" lang="en-US" sz="3200" b="1" i="0" u="none" strike="noStrike" kern="1200" cap="none" spc="0" normalizeH="0" baseline="0" noProof="0" dirty="0">
                <a:ln>
                  <a:noFill/>
                </a:ln>
                <a:solidFill>
                  <a:srgbClr val="00467F"/>
                </a:solidFill>
                <a:effectLst/>
                <a:uLnTx/>
                <a:uFillTx/>
                <a:latin typeface="Calibri"/>
                <a:ea typeface="+mn-ea"/>
                <a:cs typeface="+mn-cs"/>
              </a:rPr>
              <a:t>, Low-Cost &amp; </a:t>
            </a:r>
            <a:r>
              <a:rPr kumimoji="0" lang="en-US" sz="3200" b="1" i="0" u="sng" strike="noStrike" kern="1200" cap="none" spc="0" normalizeH="0" baseline="0" noProof="0" dirty="0">
                <a:ln>
                  <a:noFill/>
                </a:ln>
                <a:solidFill>
                  <a:srgbClr val="EF4623"/>
                </a:solidFill>
                <a:effectLst/>
                <a:uLnTx/>
                <a:uFillTx/>
                <a:latin typeface="Calibri"/>
                <a:ea typeface="+mn-ea"/>
                <a:cs typeface="+mn-cs"/>
              </a:rPr>
              <a:t>Carbon-Free</a:t>
            </a:r>
            <a:r>
              <a:rPr kumimoji="0" lang="en-US" sz="3200" b="1" i="0" u="none" strike="noStrike" kern="1200" cap="none" spc="0" normalizeH="0" baseline="0" noProof="0" dirty="0">
                <a:ln>
                  <a:noFill/>
                </a:ln>
                <a:solidFill>
                  <a:srgbClr val="EF4623"/>
                </a:solidFill>
                <a:effectLst/>
                <a:uLnTx/>
                <a:uFillTx/>
                <a:latin typeface="Calibri"/>
                <a:ea typeface="+mn-ea"/>
                <a:cs typeface="+mn-cs"/>
              </a:rPr>
              <a:t> </a:t>
            </a:r>
            <a:r>
              <a:rPr kumimoji="0" lang="en-US" sz="3200" b="1" i="0" u="none" strike="noStrike" kern="1200" cap="none" spc="0" normalizeH="0" baseline="0" noProof="0" dirty="0">
                <a:ln>
                  <a:noFill/>
                </a:ln>
                <a:solidFill>
                  <a:srgbClr val="00467F"/>
                </a:solidFill>
                <a:effectLst/>
                <a:uLnTx/>
                <a:uFillTx/>
                <a:latin typeface="Calibri"/>
                <a:ea typeface="+mn-ea"/>
                <a:cs typeface="+mn-cs"/>
              </a:rPr>
              <a:t>Electricity</a:t>
            </a:r>
          </a:p>
        </p:txBody>
      </p:sp>
      <p:sp>
        <p:nvSpPr>
          <p:cNvPr id="7" name="Rectangle 6"/>
          <p:cNvSpPr/>
          <p:nvPr/>
        </p:nvSpPr>
        <p:spPr>
          <a:xfrm>
            <a:off x="2970735" y="3538711"/>
            <a:ext cx="1360714" cy="2630272"/>
          </a:xfrm>
          <a:prstGeom prst="rect">
            <a:avLst/>
          </a:prstGeom>
          <a:solidFill>
            <a:schemeClr val="tx1">
              <a:lumMod val="50000"/>
              <a:lumOff val="5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Gas Plants</a:t>
            </a:r>
          </a:p>
        </p:txBody>
      </p:sp>
      <p:sp>
        <p:nvSpPr>
          <p:cNvPr id="8" name="TextBox 7"/>
          <p:cNvSpPr txBox="1"/>
          <p:nvPr/>
        </p:nvSpPr>
        <p:spPr>
          <a:xfrm>
            <a:off x="363877" y="3763974"/>
            <a:ext cx="1663909"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CCCDC3">
                    <a:lumMod val="50000"/>
                  </a:srgbClr>
                </a:solidFill>
                <a:effectLst/>
                <a:uLnTx/>
                <a:uFillTx/>
                <a:latin typeface="Calibri"/>
                <a:ea typeface="+mn-ea"/>
                <a:cs typeface="+mn-cs"/>
              </a:rPr>
              <a:t>Markets designed for this purpose will attract and retain….</a:t>
            </a:r>
          </a:p>
        </p:txBody>
      </p:sp>
      <p:sp>
        <p:nvSpPr>
          <p:cNvPr id="9" name="Down Arrow 8"/>
          <p:cNvSpPr/>
          <p:nvPr/>
        </p:nvSpPr>
        <p:spPr>
          <a:xfrm>
            <a:off x="8504386" y="2869989"/>
            <a:ext cx="680647" cy="585095"/>
          </a:xfrm>
          <a:prstGeom prst="downArrow">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Rectangle 9"/>
          <p:cNvSpPr/>
          <p:nvPr/>
        </p:nvSpPr>
        <p:spPr>
          <a:xfrm>
            <a:off x="8164351" y="3542171"/>
            <a:ext cx="1360714" cy="443606"/>
          </a:xfrm>
          <a:prstGeom prst="rect">
            <a:avLst/>
          </a:prstGeom>
          <a:solidFill>
            <a:schemeClr val="accent4">
              <a:lumMod val="40000"/>
              <a:lumOff val="6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F4623"/>
                </a:solidFill>
                <a:effectLst/>
                <a:uLnTx/>
                <a:uFillTx/>
                <a:latin typeface="Calibri"/>
                <a:ea typeface="+mn-ea"/>
                <a:cs typeface="+mn-cs"/>
              </a:rPr>
              <a:t>Storage</a:t>
            </a:r>
          </a:p>
        </p:txBody>
      </p:sp>
      <p:sp>
        <p:nvSpPr>
          <p:cNvPr id="11" name="Rectangle 10"/>
          <p:cNvSpPr/>
          <p:nvPr/>
        </p:nvSpPr>
        <p:spPr>
          <a:xfrm>
            <a:off x="8164351" y="3958451"/>
            <a:ext cx="1360714" cy="443606"/>
          </a:xfrm>
          <a:prstGeom prst="rect">
            <a:avLst/>
          </a:prstGeom>
          <a:solidFill>
            <a:srgbClr val="C5A1CB"/>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Calibri"/>
                <a:ea typeface="+mn-ea"/>
                <a:cs typeface="+mn-cs"/>
              </a:rPr>
              <a:t>DR</a:t>
            </a:r>
          </a:p>
        </p:txBody>
      </p:sp>
      <p:sp>
        <p:nvSpPr>
          <p:cNvPr id="12" name="Rectangle 11"/>
          <p:cNvSpPr/>
          <p:nvPr/>
        </p:nvSpPr>
        <p:spPr>
          <a:xfrm>
            <a:off x="8164351" y="4404817"/>
            <a:ext cx="1360714" cy="443606"/>
          </a:xfrm>
          <a:prstGeom prst="rect">
            <a:avLst/>
          </a:prstGeom>
          <a:solidFill>
            <a:schemeClr val="accent2">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FB9C2">
                    <a:lumMod val="50000"/>
                  </a:srgbClr>
                </a:solidFill>
                <a:effectLst/>
                <a:uLnTx/>
                <a:uFillTx/>
                <a:latin typeface="Calibri"/>
                <a:ea typeface="+mn-ea"/>
                <a:cs typeface="+mn-cs"/>
              </a:rPr>
              <a:t>Hydro</a:t>
            </a:r>
          </a:p>
        </p:txBody>
      </p:sp>
      <p:sp>
        <p:nvSpPr>
          <p:cNvPr id="13" name="Rectangle 12"/>
          <p:cNvSpPr/>
          <p:nvPr/>
        </p:nvSpPr>
        <p:spPr>
          <a:xfrm>
            <a:off x="8164351" y="4845714"/>
            <a:ext cx="1360714" cy="443606"/>
          </a:xfrm>
          <a:prstGeom prst="rect">
            <a:avLst/>
          </a:prstGeom>
          <a:solidFill>
            <a:srgbClr val="FFCC0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F4623"/>
                </a:solidFill>
                <a:effectLst/>
                <a:uLnTx/>
                <a:uFillTx/>
                <a:latin typeface="Calibri"/>
                <a:ea typeface="+mn-ea"/>
                <a:cs typeface="+mn-cs"/>
              </a:rPr>
              <a:t>Solar</a:t>
            </a:r>
          </a:p>
        </p:txBody>
      </p:sp>
      <p:sp>
        <p:nvSpPr>
          <p:cNvPr id="14" name="Rectangle 13"/>
          <p:cNvSpPr/>
          <p:nvPr/>
        </p:nvSpPr>
        <p:spPr>
          <a:xfrm>
            <a:off x="8164351" y="5289320"/>
            <a:ext cx="1360714" cy="443606"/>
          </a:xfrm>
          <a:prstGeom prst="rect">
            <a:avLst/>
          </a:prstGeom>
          <a:solidFill>
            <a:srgbClr val="00C8B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63"/>
                </a:solidFill>
                <a:effectLst/>
                <a:uLnTx/>
                <a:uFillTx/>
                <a:latin typeface="Calibri"/>
                <a:ea typeface="+mn-ea"/>
                <a:cs typeface="+mn-cs"/>
              </a:rPr>
              <a:t>Wind</a:t>
            </a:r>
          </a:p>
        </p:txBody>
      </p:sp>
      <p:sp>
        <p:nvSpPr>
          <p:cNvPr id="15" name="Rectangle 14"/>
          <p:cNvSpPr/>
          <p:nvPr/>
        </p:nvSpPr>
        <p:spPr>
          <a:xfrm>
            <a:off x="8164351" y="5728837"/>
            <a:ext cx="1360714" cy="443606"/>
          </a:xfrm>
          <a:prstGeom prst="rect">
            <a:avLst/>
          </a:prstGeom>
          <a:solidFill>
            <a:schemeClr val="accent6"/>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CCDC3">
                    <a:lumMod val="50000"/>
                  </a:srgbClr>
                </a:solidFill>
                <a:effectLst/>
                <a:uLnTx/>
                <a:uFillTx/>
                <a:latin typeface="Calibri"/>
                <a:ea typeface="+mn-ea"/>
                <a:cs typeface="+mn-cs"/>
              </a:rPr>
              <a:t>Nuclear</a:t>
            </a:r>
          </a:p>
        </p:txBody>
      </p:sp>
      <p:sp>
        <p:nvSpPr>
          <p:cNvPr id="16" name="TextBox 15"/>
          <p:cNvSpPr txBox="1"/>
          <p:nvPr/>
        </p:nvSpPr>
        <p:spPr>
          <a:xfrm>
            <a:off x="2397530" y="6216118"/>
            <a:ext cx="238605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CCCDC3">
                    <a:lumMod val="50000"/>
                  </a:srgbClr>
                </a:solidFill>
                <a:effectLst/>
                <a:uLnTx/>
                <a:uFillTx/>
                <a:latin typeface="Calibri"/>
                <a:ea typeface="+mn-ea"/>
                <a:cs typeface="+mn-cs"/>
              </a:rPr>
              <a:t>Market forces may drive carbon emissions up or down</a:t>
            </a:r>
          </a:p>
        </p:txBody>
      </p:sp>
      <p:sp>
        <p:nvSpPr>
          <p:cNvPr id="17" name="TextBox 16"/>
          <p:cNvSpPr txBox="1"/>
          <p:nvPr/>
        </p:nvSpPr>
        <p:spPr>
          <a:xfrm>
            <a:off x="7635587" y="6226858"/>
            <a:ext cx="256218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CCCDC3">
                    <a:lumMod val="50000"/>
                  </a:srgbClr>
                </a:solidFill>
                <a:effectLst/>
                <a:uLnTx/>
                <a:uFillTx/>
                <a:latin typeface="Calibri"/>
                <a:ea typeface="+mn-ea"/>
                <a:cs typeface="+mn-cs"/>
              </a:rPr>
              <a:t>Market drives 80% carbon reductions at least cost</a:t>
            </a:r>
          </a:p>
        </p:txBody>
      </p:sp>
    </p:spTree>
    <p:extLst>
      <p:ext uri="{BB962C8B-B14F-4D97-AF65-F5344CB8AC3E}">
        <p14:creationId xmlns:p14="http://schemas.microsoft.com/office/powerpoint/2010/main" val="2555464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08" t="20265" r="56596" b="7608"/>
          <a:stretch/>
        </p:blipFill>
        <p:spPr bwMode="auto">
          <a:xfrm>
            <a:off x="1388380" y="1958088"/>
            <a:ext cx="3116251" cy="4426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rotWithShape="1">
          <a:blip r:embed="rId2">
            <a:extLst>
              <a:ext uri="{28A0092B-C50C-407E-A947-70E740481C1C}">
                <a14:useLocalDpi xmlns:a14="http://schemas.microsoft.com/office/drawing/2010/main" val="0"/>
              </a:ext>
            </a:extLst>
          </a:blip>
          <a:srcRect l="51321" t="10409" b="8313"/>
          <a:stretch/>
        </p:blipFill>
        <p:spPr bwMode="auto">
          <a:xfrm>
            <a:off x="5956507" y="1344920"/>
            <a:ext cx="4251374" cy="5003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10857" y="-11471"/>
            <a:ext cx="10045577" cy="1143000"/>
          </a:xfrm>
        </p:spPr>
        <p:txBody>
          <a:bodyPr>
            <a:normAutofit/>
          </a:bodyPr>
          <a:lstStyle/>
          <a:p>
            <a:r>
              <a:rPr lang="en-US" sz="3000" dirty="0" smtClean="0"/>
              <a:t>Second: What Do the “Future Markets” Look Like?</a:t>
            </a:r>
            <a:endParaRPr lang="en-US" sz="3000" dirty="0"/>
          </a:p>
        </p:txBody>
      </p:sp>
      <p:sp>
        <p:nvSpPr>
          <p:cNvPr id="4" name="TextBox 3"/>
          <p:cNvSpPr txBox="1"/>
          <p:nvPr/>
        </p:nvSpPr>
        <p:spPr>
          <a:xfrm>
            <a:off x="8240308" y="1922185"/>
            <a:ext cx="2058161" cy="39087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47735"/>
                </a:solidFill>
                <a:effectLst/>
                <a:uLnTx/>
                <a:uFillTx/>
                <a:latin typeface="Calibri"/>
                <a:ea typeface="+mn-ea"/>
                <a:cs typeface="+mn-cs"/>
              </a:rPr>
              <a:t>Adjacent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47735"/>
                </a:solidFill>
                <a:effectLst/>
                <a:uLnTx/>
                <a:uFillTx/>
                <a:latin typeface="Calibri"/>
                <a:ea typeface="+mn-ea"/>
                <a:cs typeface="+mn-cs"/>
              </a:rPr>
              <a:t>Customer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F47735"/>
                </a:solidFill>
                <a:effectLst/>
                <a:uLnTx/>
                <a:uFillTx/>
                <a:latin typeface="Calibri"/>
                <a:ea typeface="+mn-ea"/>
                <a:cs typeface="+mn-cs"/>
              </a:rPr>
              <a:t>Products and Services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B0BC22"/>
                </a:solidFill>
                <a:effectLst/>
                <a:uLnTx/>
                <a:uFillTx/>
                <a:latin typeface="Calibri"/>
                <a:ea typeface="+mn-ea"/>
                <a:cs typeface="+mn-cs"/>
              </a:rPr>
              <a:t>Clean Energy Attribute Markets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7FB9C2">
                    <a:lumMod val="75000"/>
                  </a:srgbClr>
                </a:solidFill>
                <a:effectLst/>
                <a:uLnTx/>
                <a:uFillTx/>
                <a:latin typeface="Calibri"/>
                <a:ea typeface="+mn-ea"/>
                <a:cs typeface="+mn-cs"/>
              </a:rPr>
              <a:t>Capacity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9B5BA5"/>
                </a:solidFill>
                <a:effectLst/>
                <a:uLnTx/>
                <a:uFillTx/>
                <a:latin typeface="Calibri"/>
                <a:ea typeface="+mn-ea"/>
                <a:cs typeface="+mn-cs"/>
              </a:rPr>
              <a:t>Flexibility &amp; Ancillaries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smtClean="0">
              <a:ln>
                <a:noFill/>
              </a:ln>
              <a:solidFill>
                <a:srgbClr val="00467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00467F"/>
                </a:solidFill>
                <a:effectLst/>
                <a:uLnTx/>
                <a:uFillTx/>
                <a:latin typeface="Calibri"/>
                <a:ea typeface="+mn-ea"/>
                <a:cs typeface="+mn-cs"/>
              </a:rPr>
              <a:t>Energy</a:t>
            </a:r>
            <a:endParaRPr kumimoji="0" lang="en-US" sz="2000" b="1" i="0" u="none" strike="noStrike" kern="1200" cap="none" spc="0" normalizeH="0" baseline="0" noProof="0" dirty="0">
              <a:ln>
                <a:noFill/>
              </a:ln>
              <a:solidFill>
                <a:srgbClr val="00467F"/>
              </a:solidFill>
              <a:effectLst/>
              <a:uLnTx/>
              <a:uFillTx/>
              <a:latin typeface="Calibri"/>
              <a:ea typeface="+mn-ea"/>
              <a:cs typeface="+mn-cs"/>
            </a:endParaRPr>
          </a:p>
        </p:txBody>
      </p:sp>
      <p:sp>
        <p:nvSpPr>
          <p:cNvPr id="5" name="Right Arrow 4"/>
          <p:cNvSpPr/>
          <p:nvPr/>
        </p:nvSpPr>
        <p:spPr>
          <a:xfrm>
            <a:off x="4589401" y="2256759"/>
            <a:ext cx="1351515" cy="1451529"/>
          </a:xfrm>
          <a:prstGeom prst="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Calibri"/>
              <a:ea typeface="+mn-ea"/>
              <a:cs typeface="+mn-cs"/>
            </a:endParaRPr>
          </a:p>
        </p:txBody>
      </p:sp>
      <p:cxnSp>
        <p:nvCxnSpPr>
          <p:cNvPr id="9" name="Straight Connector 8"/>
          <p:cNvCxnSpPr/>
          <p:nvPr/>
        </p:nvCxnSpPr>
        <p:spPr>
          <a:xfrm>
            <a:off x="1804033" y="3501218"/>
            <a:ext cx="2653984" cy="0"/>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58017" y="3511563"/>
            <a:ext cx="1604455" cy="891071"/>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062472" y="4378126"/>
            <a:ext cx="4330910" cy="24508"/>
          </a:xfrm>
          <a:prstGeom prst="line">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991" r="91829" b="27267"/>
          <a:stretch/>
        </p:blipFill>
        <p:spPr bwMode="auto">
          <a:xfrm>
            <a:off x="715442" y="2465198"/>
            <a:ext cx="560302" cy="259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0052221" y="4512223"/>
            <a:ext cx="2166853" cy="16312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CCCDC3">
                    <a:lumMod val="50000"/>
                  </a:srgbClr>
                </a:solidFill>
                <a:effectLst/>
                <a:uLnTx/>
                <a:uFillTx/>
                <a:latin typeface="Calibri"/>
                <a:ea typeface="+mn-ea"/>
                <a:cs typeface="+mn-cs"/>
              </a:rPr>
              <a:t>Existing Markets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CCCDC3">
                    <a:lumMod val="50000"/>
                  </a:srgbClr>
                </a:solidFill>
                <a:effectLst/>
                <a:uLnTx/>
                <a:uFillTx/>
                <a:latin typeface="Calibri"/>
                <a:ea typeface="+mn-ea"/>
                <a:cs typeface="+mn-cs"/>
              </a:rPr>
              <a:t>Need to be re-</a:t>
            </a:r>
            <a:r>
              <a:rPr kumimoji="0" lang="en-US" sz="1600" b="0" i="1" u="none" strike="noStrike" kern="1200" cap="none" spc="0" normalizeH="0" baseline="0" noProof="0" dirty="0" err="1" smtClean="0">
                <a:ln>
                  <a:noFill/>
                </a:ln>
                <a:solidFill>
                  <a:srgbClr val="CCCDC3">
                    <a:lumMod val="50000"/>
                  </a:srgbClr>
                </a:solidFill>
                <a:effectLst/>
                <a:uLnTx/>
                <a:uFillTx/>
                <a:latin typeface="Calibri"/>
                <a:ea typeface="+mn-ea"/>
                <a:cs typeface="+mn-cs"/>
              </a:rPr>
              <a:t>thunk</a:t>
            </a:r>
            <a:r>
              <a:rPr kumimoji="0" lang="en-US" sz="1600" b="0" i="1" u="none" strike="noStrike" kern="1200" cap="none" spc="0" normalizeH="0" baseline="0" noProof="0" dirty="0" smtClean="0">
                <a:ln>
                  <a:noFill/>
                </a:ln>
                <a:solidFill>
                  <a:srgbClr val="CCCDC3">
                    <a:lumMod val="50000"/>
                  </a:srgbClr>
                </a:solidFill>
                <a:effectLst/>
                <a:uLnTx/>
                <a:uFillTx/>
                <a:latin typeface="Calibri"/>
                <a:ea typeface="+mn-ea"/>
                <a:cs typeface="+mn-cs"/>
              </a:rPr>
              <a:t>. Start by assuming that “nontraditional” resources are the new normal</a:t>
            </a:r>
            <a:endParaRPr kumimoji="0" lang="en-US" sz="1600" b="0" i="1" u="none" strike="noStrike" kern="1200" cap="none" spc="0" normalizeH="0" baseline="0" noProof="0" dirty="0">
              <a:ln>
                <a:noFill/>
              </a:ln>
              <a:solidFill>
                <a:srgbClr val="CCCDC3">
                  <a:lumMod val="50000"/>
                </a:srgbClr>
              </a:solidFill>
              <a:effectLst/>
              <a:uLnTx/>
              <a:uFillTx/>
              <a:latin typeface="Calibri"/>
              <a:ea typeface="+mn-ea"/>
              <a:cs typeface="+mn-cs"/>
            </a:endParaRPr>
          </a:p>
        </p:txBody>
      </p:sp>
      <p:sp>
        <p:nvSpPr>
          <p:cNvPr id="14" name="TextBox 13"/>
          <p:cNvSpPr txBox="1"/>
          <p:nvPr/>
        </p:nvSpPr>
        <p:spPr>
          <a:xfrm>
            <a:off x="10052221" y="1982762"/>
            <a:ext cx="1837755" cy="13849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CCCDC3">
                    <a:lumMod val="50000"/>
                  </a:srgbClr>
                </a:solidFill>
                <a:effectLst/>
                <a:uLnTx/>
                <a:uFillTx/>
                <a:latin typeface="Calibri"/>
                <a:ea typeface="+mn-ea"/>
                <a:cs typeface="+mn-cs"/>
              </a:rPr>
              <a:t>New Markets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CCCDC3">
                    <a:lumMod val="50000"/>
                  </a:srgbClr>
                </a:solidFill>
                <a:effectLst/>
                <a:uLnTx/>
                <a:uFillTx/>
                <a:latin typeface="Calibri"/>
                <a:ea typeface="+mn-ea"/>
                <a:cs typeface="+mn-cs"/>
              </a:rPr>
              <a:t>Are needed to meet carbon objectives &amp; mobilize the grid edge</a:t>
            </a:r>
            <a:endParaRPr kumimoji="0" lang="en-US" sz="1600" b="0" i="1" u="none" strike="noStrike" kern="1200" cap="none" spc="0" normalizeH="0" baseline="0" noProof="0" dirty="0">
              <a:ln>
                <a:noFill/>
              </a:ln>
              <a:solidFill>
                <a:srgbClr val="CCCDC3">
                  <a:lumMod val="50000"/>
                </a:srgbClr>
              </a:solidFill>
              <a:effectLst/>
              <a:uLnTx/>
              <a:uFillTx/>
              <a:latin typeface="Calibri"/>
              <a:ea typeface="+mn-ea"/>
              <a:cs typeface="+mn-cs"/>
            </a:endParaRPr>
          </a:p>
        </p:txBody>
      </p:sp>
      <p:sp>
        <p:nvSpPr>
          <p:cNvPr id="19" name="Right Brace 18"/>
          <p:cNvSpPr/>
          <p:nvPr/>
        </p:nvSpPr>
        <p:spPr>
          <a:xfrm>
            <a:off x="9676593" y="1707980"/>
            <a:ext cx="329098" cy="2565996"/>
          </a:xfrm>
          <a:prstGeom prst="rightBrace">
            <a:avLst>
              <a:gd name="adj1" fmla="val 8333"/>
              <a:gd name="adj2" fmla="val 19354"/>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0" name="TextBox 19"/>
          <p:cNvSpPr txBox="1"/>
          <p:nvPr/>
        </p:nvSpPr>
        <p:spPr>
          <a:xfrm>
            <a:off x="61713" y="6133276"/>
            <a:ext cx="195350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CCCDC3">
                    <a:lumMod val="50000"/>
                  </a:srgbClr>
                </a:solidFill>
                <a:effectLst/>
                <a:uLnTx/>
                <a:uFillTx/>
                <a:latin typeface="Calibri"/>
                <a:ea typeface="+mn-ea"/>
                <a:cs typeface="+mn-cs"/>
              </a:rPr>
              <a:t>Designed for ….</a:t>
            </a:r>
          </a:p>
        </p:txBody>
      </p:sp>
      <p:sp>
        <p:nvSpPr>
          <p:cNvPr id="21" name="TextBox 20"/>
          <p:cNvSpPr txBox="1"/>
          <p:nvPr/>
        </p:nvSpPr>
        <p:spPr>
          <a:xfrm>
            <a:off x="1560203" y="6133276"/>
            <a:ext cx="2897814"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err="1" smtClean="0">
                <a:ln>
                  <a:noFill/>
                </a:ln>
                <a:solidFill>
                  <a:srgbClr val="CCCDC3">
                    <a:lumMod val="50000"/>
                  </a:srgbClr>
                </a:solidFill>
                <a:effectLst/>
                <a:uLnTx/>
                <a:uFillTx/>
                <a:latin typeface="Calibri"/>
                <a:ea typeface="+mn-ea"/>
                <a:cs typeface="+mn-cs"/>
              </a:rPr>
              <a:t>Dispatchable</a:t>
            </a:r>
            <a:r>
              <a:rPr kumimoji="0" lang="en-US" sz="2000" b="0" i="1" u="none" strike="noStrike" kern="1200" cap="none" spc="0" normalizeH="0" baseline="0" noProof="0" dirty="0" smtClean="0">
                <a:ln>
                  <a:noFill/>
                </a:ln>
                <a:solidFill>
                  <a:srgbClr val="CCCDC3">
                    <a:lumMod val="50000"/>
                  </a:srgbClr>
                </a:solidFill>
                <a:effectLst/>
                <a:uLnTx/>
                <a:uFillTx/>
                <a:latin typeface="Calibri"/>
                <a:ea typeface="+mn-ea"/>
                <a:cs typeface="+mn-cs"/>
              </a:rPr>
              <a:t> thermal plants, inelastic demand</a:t>
            </a:r>
            <a:endParaRPr kumimoji="0" lang="en-US" sz="2000" b="0" i="1" u="none" strike="noStrike" kern="1200" cap="none" spc="0" normalizeH="0" baseline="0" noProof="0" dirty="0">
              <a:ln>
                <a:noFill/>
              </a:ln>
              <a:solidFill>
                <a:srgbClr val="CCCDC3">
                  <a:lumMod val="50000"/>
                </a:srgbClr>
              </a:solidFill>
              <a:effectLst/>
              <a:uLnTx/>
              <a:uFillTx/>
              <a:latin typeface="Calibri"/>
              <a:ea typeface="+mn-ea"/>
              <a:cs typeface="+mn-cs"/>
            </a:endParaRPr>
          </a:p>
        </p:txBody>
      </p:sp>
      <p:sp>
        <p:nvSpPr>
          <p:cNvPr id="22" name="TextBox 21"/>
          <p:cNvSpPr txBox="1"/>
          <p:nvPr/>
        </p:nvSpPr>
        <p:spPr>
          <a:xfrm>
            <a:off x="5454223" y="6097593"/>
            <a:ext cx="391642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smtClean="0">
                <a:ln>
                  <a:noFill/>
                </a:ln>
                <a:solidFill>
                  <a:srgbClr val="CCCDC3">
                    <a:lumMod val="50000"/>
                  </a:srgbClr>
                </a:solidFill>
                <a:effectLst/>
                <a:uLnTx/>
                <a:uFillTx/>
                <a:latin typeface="Calibri"/>
                <a:ea typeface="+mn-ea"/>
                <a:cs typeface="+mn-cs"/>
              </a:rPr>
              <a:t>Intermittent wind &amp; solar, storage, EVs, DR, interties, prosumers</a:t>
            </a:r>
            <a:endParaRPr kumimoji="0" lang="en-US" sz="2000" b="0" i="1" u="none" strike="noStrike" kern="1200" cap="none" spc="0" normalizeH="0" baseline="0" noProof="0" dirty="0">
              <a:ln>
                <a:noFill/>
              </a:ln>
              <a:solidFill>
                <a:srgbClr val="CCCDC3">
                  <a:lumMod val="50000"/>
                </a:srgbClr>
              </a:solidFill>
              <a:effectLst/>
              <a:uLnTx/>
              <a:uFillTx/>
              <a:latin typeface="Calibri"/>
              <a:ea typeface="+mn-ea"/>
              <a:cs typeface="+mn-cs"/>
            </a:endParaRPr>
          </a:p>
        </p:txBody>
      </p:sp>
      <p:sp>
        <p:nvSpPr>
          <p:cNvPr id="23" name="Right Brace 22"/>
          <p:cNvSpPr/>
          <p:nvPr/>
        </p:nvSpPr>
        <p:spPr>
          <a:xfrm>
            <a:off x="9676594" y="4468597"/>
            <a:ext cx="346813" cy="1685988"/>
          </a:xfrm>
          <a:prstGeom prst="rightBrace">
            <a:avLst>
              <a:gd name="adj1" fmla="val 8333"/>
              <a:gd name="adj2" fmla="val 19354"/>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5" name="TextBox 24"/>
          <p:cNvSpPr txBox="1"/>
          <p:nvPr/>
        </p:nvSpPr>
        <p:spPr>
          <a:xfrm>
            <a:off x="304414" y="1177307"/>
            <a:ext cx="51456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467F"/>
                </a:solidFill>
                <a:effectLst/>
                <a:uLnTx/>
                <a:uFillTx/>
                <a:latin typeface="Calibri"/>
                <a:ea typeface="+mn-ea"/>
                <a:cs typeface="+mn-cs"/>
              </a:rPr>
              <a:t>Best Market Design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467F"/>
                </a:solidFill>
                <a:effectLst/>
                <a:uLnTx/>
                <a:uFillTx/>
                <a:latin typeface="Calibri"/>
                <a:ea typeface="+mn-ea"/>
                <a:cs typeface="+mn-cs"/>
              </a:rPr>
              <a:t>(20 Years Ago)</a:t>
            </a:r>
            <a:endParaRPr kumimoji="0" lang="en-US" sz="1600" b="1" i="0" u="none" strike="noStrike" kern="1200" cap="none" spc="0" normalizeH="0" baseline="0" noProof="0" dirty="0">
              <a:ln>
                <a:noFill/>
              </a:ln>
              <a:solidFill>
                <a:srgbClr val="00467F"/>
              </a:solidFill>
              <a:effectLst/>
              <a:uLnTx/>
              <a:uFillTx/>
              <a:latin typeface="Calibri"/>
              <a:ea typeface="+mn-ea"/>
              <a:cs typeface="+mn-cs"/>
            </a:endParaRPr>
          </a:p>
        </p:txBody>
      </p:sp>
      <p:sp>
        <p:nvSpPr>
          <p:cNvPr id="26" name="TextBox 25"/>
          <p:cNvSpPr txBox="1"/>
          <p:nvPr/>
        </p:nvSpPr>
        <p:spPr>
          <a:xfrm>
            <a:off x="4860064" y="1177307"/>
            <a:ext cx="514562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467F"/>
                </a:solidFill>
                <a:effectLst/>
                <a:uLnTx/>
                <a:uFillTx/>
                <a:latin typeface="Calibri"/>
                <a:ea typeface="+mn-ea"/>
                <a:cs typeface="+mn-cs"/>
              </a:rPr>
              <a:t>Best Market Design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467F"/>
                </a:solidFill>
                <a:effectLst/>
                <a:uLnTx/>
                <a:uFillTx/>
                <a:latin typeface="Calibri"/>
                <a:ea typeface="+mn-ea"/>
                <a:cs typeface="+mn-cs"/>
              </a:rPr>
              <a:t>(20 Years from Now)</a:t>
            </a:r>
            <a:endParaRPr kumimoji="0" lang="en-US" sz="1600" b="1" i="0" u="none" strike="noStrike" kern="1200" cap="none" spc="0" normalizeH="0" baseline="0" noProof="0" dirty="0">
              <a:ln>
                <a:noFill/>
              </a:ln>
              <a:solidFill>
                <a:srgbClr val="00467F"/>
              </a:solidFill>
              <a:effectLst/>
              <a:uLnTx/>
              <a:uFillTx/>
              <a:latin typeface="Calibri"/>
              <a:ea typeface="+mn-ea"/>
              <a:cs typeface="+mn-cs"/>
            </a:endParaRPr>
          </a:p>
        </p:txBody>
      </p:sp>
      <p:sp>
        <p:nvSpPr>
          <p:cNvPr id="29" name="TextBox 28"/>
          <p:cNvSpPr txBox="1"/>
          <p:nvPr/>
        </p:nvSpPr>
        <p:spPr>
          <a:xfrm>
            <a:off x="6373084" y="3454230"/>
            <a:ext cx="1856669"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7A8218"/>
                </a:solidFill>
                <a:effectLst/>
                <a:uLnTx/>
                <a:uFillTx/>
                <a:latin typeface="Calibri"/>
                <a:ea typeface="+mn-ea"/>
                <a:cs typeface="+mn-cs"/>
              </a:rPr>
              <a:t>FCEM, CO</a:t>
            </a:r>
            <a:r>
              <a:rPr kumimoji="0" lang="en-US" sz="1400" b="0" i="1" u="none" strike="noStrike" kern="1200" cap="none" spc="0" normalizeH="0" baseline="-25000" noProof="0" dirty="0" smtClean="0">
                <a:ln>
                  <a:noFill/>
                </a:ln>
                <a:solidFill>
                  <a:srgbClr val="7A8218"/>
                </a:solidFill>
                <a:effectLst/>
                <a:uLnTx/>
                <a:uFillTx/>
                <a:latin typeface="Calibri"/>
                <a:ea typeface="+mn-ea"/>
                <a:cs typeface="+mn-cs"/>
              </a:rPr>
              <a:t>2</a:t>
            </a:r>
            <a:r>
              <a:rPr kumimoji="0" lang="en-US" sz="1400" b="0" i="1" u="none" strike="noStrike" kern="1200" cap="none" spc="0" normalizeH="0" baseline="0" noProof="0" dirty="0" smtClean="0">
                <a:ln>
                  <a:noFill/>
                </a:ln>
                <a:solidFill>
                  <a:srgbClr val="7A8218"/>
                </a:solidFill>
                <a:effectLst/>
                <a:uLnTx/>
                <a:uFillTx/>
                <a:latin typeface="Calibri"/>
                <a:ea typeface="+mn-ea"/>
                <a:cs typeface="+mn-cs"/>
              </a:rPr>
              <a:t> pricing, or other markets for </a:t>
            </a:r>
            <a:r>
              <a:rPr kumimoji="0" lang="en-US" sz="1400" b="0" i="1" u="sng" strike="noStrike" kern="1200" cap="none" spc="0" normalizeH="0" baseline="0" noProof="0" dirty="0" smtClean="0">
                <a:ln>
                  <a:noFill/>
                </a:ln>
                <a:solidFill>
                  <a:srgbClr val="7A8218"/>
                </a:solidFill>
                <a:effectLst/>
                <a:uLnTx/>
                <a:uFillTx/>
                <a:latin typeface="Calibri"/>
                <a:ea typeface="+mn-ea"/>
                <a:cs typeface="+mn-cs"/>
              </a:rPr>
              <a:t>achieving</a:t>
            </a:r>
            <a:r>
              <a:rPr kumimoji="0" lang="en-US" sz="1400" b="0" i="1" u="none" strike="noStrike" kern="1200" cap="none" spc="0" normalizeH="0" baseline="0" noProof="0" dirty="0" smtClean="0">
                <a:ln>
                  <a:noFill/>
                </a:ln>
                <a:solidFill>
                  <a:srgbClr val="7A8218"/>
                </a:solidFill>
                <a:effectLst/>
                <a:uLnTx/>
                <a:uFillTx/>
                <a:latin typeface="Calibri"/>
                <a:ea typeface="+mn-ea"/>
                <a:cs typeface="+mn-cs"/>
              </a:rPr>
              <a:t> state goals.</a:t>
            </a:r>
            <a:endParaRPr kumimoji="0" lang="en-US" sz="1400" b="0" i="1" u="none" strike="noStrike" kern="1200" cap="none" spc="0" normalizeH="0" baseline="0" noProof="0" dirty="0">
              <a:ln>
                <a:noFill/>
              </a:ln>
              <a:solidFill>
                <a:srgbClr val="7A8218"/>
              </a:solidFill>
              <a:effectLst/>
              <a:uLnTx/>
              <a:uFillTx/>
              <a:latin typeface="Calibri"/>
              <a:ea typeface="+mn-ea"/>
              <a:cs typeface="+mn-cs"/>
            </a:endParaRPr>
          </a:p>
        </p:txBody>
      </p:sp>
    </p:spTree>
    <p:extLst>
      <p:ext uri="{BB962C8B-B14F-4D97-AF65-F5344CB8AC3E}">
        <p14:creationId xmlns:p14="http://schemas.microsoft.com/office/powerpoint/2010/main" val="3736473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4"/>
          <a:stretch>
            <a:fillRect/>
          </a:stretch>
        </p:blipFill>
        <p:spPr>
          <a:xfrm>
            <a:off x="6230389" y="1954306"/>
            <a:ext cx="4807623" cy="4562222"/>
          </a:xfrm>
          <a:prstGeom prst="rect">
            <a:avLst/>
          </a:prstGeom>
        </p:spPr>
      </p:pic>
      <p:sp>
        <p:nvSpPr>
          <p:cNvPr id="2" name="Title 1"/>
          <p:cNvSpPr>
            <a:spLocks noGrp="1"/>
          </p:cNvSpPr>
          <p:nvPr>
            <p:ph type="title"/>
          </p:nvPr>
        </p:nvSpPr>
        <p:spPr>
          <a:xfrm>
            <a:off x="630936" y="15962"/>
            <a:ext cx="9454287" cy="1143000"/>
          </a:xfrm>
        </p:spPr>
        <p:txBody>
          <a:bodyPr>
            <a:normAutofit/>
          </a:bodyPr>
          <a:lstStyle/>
          <a:p>
            <a:r>
              <a:rPr lang="en-US" dirty="0" smtClean="0"/>
              <a:t>Third: How Do We Get There?  </a:t>
            </a:r>
            <a:endParaRPr lang="en-US" dirty="0"/>
          </a:p>
        </p:txBody>
      </p:sp>
      <p:sp>
        <p:nvSpPr>
          <p:cNvPr id="11" name="Text Placeholder 2"/>
          <p:cNvSpPr>
            <a:spLocks noGrp="1"/>
          </p:cNvSpPr>
          <p:nvPr>
            <p:ph type="body" sz="quarter" idx="14"/>
          </p:nvPr>
        </p:nvSpPr>
        <p:spPr>
          <a:xfrm>
            <a:off x="457201" y="1541165"/>
            <a:ext cx="5303520" cy="4688484"/>
          </a:xfrm>
        </p:spPr>
        <p:txBody>
          <a:bodyPr/>
          <a:lstStyle/>
          <a:p>
            <a:pPr marL="400050" indent="-285750">
              <a:spcBef>
                <a:spcPts val="1200"/>
              </a:spcBef>
              <a:buFont typeface="Arial" panose="020B0604020202020204" pitchFamily="34" charset="0"/>
              <a:buChar char="•"/>
            </a:pPr>
            <a:r>
              <a:rPr lang="en-US" sz="2000" b="1" dirty="0"/>
              <a:t>Thousands of MW of new clean resources </a:t>
            </a:r>
            <a:r>
              <a:rPr lang="en-US" sz="2000" dirty="0"/>
              <a:t>will need to be built every year to meet policy goals and customer demand</a:t>
            </a:r>
          </a:p>
          <a:p>
            <a:pPr marL="400050" indent="-285750">
              <a:spcBef>
                <a:spcPts val="1200"/>
              </a:spcBef>
              <a:buFont typeface="Arial" panose="020B0604020202020204" pitchFamily="34" charset="0"/>
              <a:buChar char="•"/>
            </a:pPr>
            <a:r>
              <a:rPr lang="en-US" sz="2000" b="1" dirty="0"/>
              <a:t>Missing </a:t>
            </a:r>
            <a:r>
              <a:rPr lang="en-US" sz="2000" b="1" dirty="0" smtClean="0"/>
              <a:t>building block in the “future markets”: </a:t>
            </a:r>
            <a:r>
              <a:rPr lang="en-US" sz="2000" dirty="0"/>
              <a:t>Some of the states may want to utilize a market-based option </a:t>
            </a:r>
            <a:r>
              <a:rPr lang="en-US" sz="2000" u="sng" dirty="0"/>
              <a:t>achieve</a:t>
            </a:r>
            <a:r>
              <a:rPr lang="en-US" sz="2000" dirty="0"/>
              <a:t> their policy goals (not just accommodate)</a:t>
            </a:r>
          </a:p>
          <a:p>
            <a:pPr marL="400050" indent="-285750">
              <a:spcBef>
                <a:spcPts val="1200"/>
              </a:spcBef>
              <a:buFont typeface="Arial" panose="020B0604020202020204" pitchFamily="34" charset="0"/>
              <a:buChar char="•"/>
            </a:pPr>
            <a:r>
              <a:rPr lang="en-US" sz="2000" dirty="0"/>
              <a:t>We developed the Forward Clean Energy Market (FCEM) as one </a:t>
            </a:r>
            <a:r>
              <a:rPr lang="en-US" sz="2000" dirty="0" smtClean="0"/>
              <a:t>tool that states could use for </a:t>
            </a:r>
            <a:r>
              <a:rPr lang="en-US" sz="2000" dirty="0"/>
              <a:t>mobilizing private investment </a:t>
            </a:r>
            <a:r>
              <a:rPr lang="en-US" sz="2000" dirty="0" smtClean="0"/>
              <a:t>to meet their goals through </a:t>
            </a:r>
            <a:r>
              <a:rPr lang="en-US" sz="2000" dirty="0"/>
              <a:t>a competitive market</a:t>
            </a:r>
          </a:p>
        </p:txBody>
      </p:sp>
      <p:sp>
        <p:nvSpPr>
          <p:cNvPr id="7" name="TextBox 6"/>
          <p:cNvSpPr txBox="1"/>
          <p:nvPr/>
        </p:nvSpPr>
        <p:spPr>
          <a:xfrm>
            <a:off x="6169153" y="1183856"/>
            <a:ext cx="5145627"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00467F"/>
                </a:solidFill>
                <a:effectLst/>
                <a:uLnTx/>
                <a:uFillTx/>
                <a:latin typeface="Calibri"/>
                <a:ea typeface="+mn-ea"/>
                <a:cs typeface="+mn-cs"/>
              </a:rPr>
              <a:t>New </a:t>
            </a:r>
            <a:r>
              <a:rPr kumimoji="0" lang="en-US" sz="2400" b="1" i="0" u="none" strike="noStrike" kern="1200" cap="none" spc="0" normalizeH="0" baseline="0" noProof="0" dirty="0">
                <a:ln>
                  <a:noFill/>
                </a:ln>
                <a:solidFill>
                  <a:srgbClr val="00467F"/>
                </a:solidFill>
                <a:effectLst/>
                <a:uLnTx/>
                <a:uFillTx/>
                <a:latin typeface="Calibri"/>
                <a:ea typeface="+mn-ea"/>
                <a:cs typeface="+mn-cs"/>
              </a:rPr>
              <a:t>England </a:t>
            </a:r>
            <a:r>
              <a:rPr kumimoji="0" lang="en-US" sz="2400" b="1" i="0" u="none" strike="noStrike" kern="1200" cap="none" spc="0" normalizeH="0" baseline="0" noProof="0" dirty="0" smtClean="0">
                <a:ln>
                  <a:noFill/>
                </a:ln>
                <a:solidFill>
                  <a:srgbClr val="00467F"/>
                </a:solidFill>
                <a:effectLst/>
                <a:uLnTx/>
                <a:uFillTx/>
                <a:latin typeface="Calibri"/>
                <a:ea typeface="+mn-ea"/>
                <a:cs typeface="+mn-cs"/>
              </a:rPr>
              <a:t>Clean Energy Needs</a:t>
            </a:r>
            <a:endParaRPr kumimoji="0" lang="en-US" sz="2400" b="1" i="0" u="none" strike="noStrike" kern="1200" cap="none" spc="0" normalizeH="0" baseline="0" noProof="0" dirty="0">
              <a:ln>
                <a:noFill/>
              </a:ln>
              <a:solidFill>
                <a:srgbClr val="00467F"/>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67F"/>
                </a:solidFill>
                <a:effectLst/>
                <a:uLnTx/>
                <a:uFillTx/>
                <a:latin typeface="Calibri"/>
                <a:ea typeface="+mn-ea"/>
                <a:cs typeface="+mn-cs"/>
              </a:rPr>
              <a:t>Average Annual Clean Energy Additions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67F"/>
                </a:solidFill>
                <a:effectLst/>
                <a:uLnTx/>
                <a:uFillTx/>
                <a:latin typeface="Calibri"/>
                <a:ea typeface="+mn-ea"/>
                <a:cs typeface="+mn-cs"/>
              </a:rPr>
              <a:t>Needed to Achieve “80 by 50” Goals</a:t>
            </a:r>
          </a:p>
        </p:txBody>
      </p:sp>
      <p:sp>
        <p:nvSpPr>
          <p:cNvPr id="8" name="TextBox 7"/>
          <p:cNvSpPr txBox="1"/>
          <p:nvPr/>
        </p:nvSpPr>
        <p:spPr>
          <a:xfrm>
            <a:off x="5950138" y="6516528"/>
            <a:ext cx="4495141"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solidFill>
                <a:effectLst/>
                <a:uLnTx/>
                <a:uFillTx/>
                <a:latin typeface="Calibri"/>
                <a:ea typeface="+mn-ea"/>
                <a:cs typeface="+mn-cs"/>
              </a:rPr>
              <a:t>Source: Brattle </a:t>
            </a:r>
            <a:r>
              <a:rPr kumimoji="0" lang="en-US" sz="1050" b="0" i="1" u="none" strike="noStrike" kern="1200" cap="none" spc="0" normalizeH="0" baseline="0" noProof="0" dirty="0" smtClean="0">
                <a:ln>
                  <a:noFill/>
                </a:ln>
                <a:solidFill>
                  <a:srgbClr val="000000"/>
                </a:solidFill>
                <a:effectLst/>
                <a:uLnTx/>
                <a:uFillTx/>
                <a:latin typeface="Calibri"/>
                <a:ea typeface="+mn-ea"/>
                <a:cs typeface="+mn-cs"/>
              </a:rPr>
              <a:t>Study </a:t>
            </a:r>
            <a:r>
              <a:rPr kumimoji="0" lang="en-US" sz="1050" b="0" i="1" u="none" strike="noStrike" kern="1200" cap="none" spc="0" normalizeH="0" baseline="0" noProof="0" dirty="0">
                <a:ln>
                  <a:noFill/>
                </a:ln>
                <a:solidFill>
                  <a:srgbClr val="000000"/>
                </a:solidFill>
                <a:effectLst/>
                <a:uLnTx/>
                <a:uFillTx/>
                <a:latin typeface="Calibri"/>
                <a:ea typeface="+mn-ea"/>
                <a:cs typeface="+mn-cs"/>
              </a:rPr>
              <a:t>“</a:t>
            </a:r>
            <a:r>
              <a:rPr kumimoji="0" lang="en-US" sz="1050" b="0" i="1" u="none" strike="noStrike" kern="1200" cap="none" spc="0" normalizeH="0" baseline="0" noProof="0" dirty="0">
                <a:ln>
                  <a:noFill/>
                </a:ln>
                <a:solidFill>
                  <a:srgbClr val="000000"/>
                </a:solidFill>
                <a:effectLst/>
                <a:uLnTx/>
                <a:uFillTx/>
                <a:latin typeface="Calibri"/>
                <a:ea typeface="+mn-ea"/>
                <a:cs typeface="+mn-cs"/>
                <a:hlinkClick r:id="rId5"/>
              </a:rPr>
              <a:t>Achieving 80% GHG Reduction in New England by 2050</a:t>
            </a:r>
            <a:r>
              <a:rPr kumimoji="0" lang="en-US" sz="1050" b="0" i="1" u="none" strike="noStrike" kern="1200" cap="none" spc="0" normalizeH="0" baseline="0" noProof="0" dirty="0">
                <a:ln>
                  <a:noFill/>
                </a:ln>
                <a:solidFill>
                  <a:srgbClr val="000000"/>
                </a:solidFill>
                <a:effectLst/>
                <a:uLnTx/>
                <a:uFillTx/>
                <a:latin typeface="Calibri"/>
                <a:ea typeface="+mn-ea"/>
                <a:cs typeface="+mn-cs"/>
              </a:rPr>
              <a:t>”</a:t>
            </a:r>
          </a:p>
        </p:txBody>
      </p:sp>
    </p:spTree>
    <p:extLst>
      <p:ext uri="{BB962C8B-B14F-4D97-AF65-F5344CB8AC3E}">
        <p14:creationId xmlns:p14="http://schemas.microsoft.com/office/powerpoint/2010/main" val="9482131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19454" y="1269491"/>
            <a:ext cx="9294471" cy="2022475"/>
          </a:xfrm>
        </p:spPr>
        <p:txBody>
          <a:bodyPr anchor="ctr"/>
          <a:lstStyle/>
          <a:p>
            <a:r>
              <a:rPr lang="en-US" sz="4000" b="1" dirty="0" smtClean="0"/>
              <a:t>Refresher: What is the Forward Clean Energy Market?</a:t>
            </a:r>
            <a:endParaRPr lang="en-US" sz="4000" b="1" dirty="0"/>
          </a:p>
        </p:txBody>
      </p:sp>
      <p:sp>
        <p:nvSpPr>
          <p:cNvPr id="4" name="Content Placeholder 4"/>
          <p:cNvSpPr txBox="1">
            <a:spLocks/>
          </p:cNvSpPr>
          <p:nvPr/>
        </p:nvSpPr>
        <p:spPr>
          <a:xfrm>
            <a:off x="2282429" y="3232918"/>
            <a:ext cx="3650017" cy="457913"/>
          </a:xfrm>
          <a:prstGeom prst="rect">
            <a:avLst/>
          </a:prstGeom>
          <a:solidFill>
            <a:schemeClr val="accent6">
              <a:lumMod val="20000"/>
              <a:lumOff val="80000"/>
            </a:schemeClr>
          </a:solidFill>
        </p:spPr>
        <p:txBody>
          <a:bodyPr vert="horz" anchor="ctr"/>
          <a:lstStyle>
            <a:lvl1pPr marL="0" indent="0" algn="l" defTabSz="457200" rtl="0" eaLnBrk="1" latinLnBrk="0" hangingPunct="1">
              <a:spcBef>
                <a:spcPts val="600"/>
              </a:spcBef>
              <a:buFont typeface="Arial"/>
              <a:buNone/>
              <a:defRPr sz="1200" b="1" kern="1200" cap="all" baseline="0">
                <a:solidFill>
                  <a:srgbClr val="7FB9C2"/>
                </a:solidFill>
                <a:latin typeface="+mn-lt"/>
                <a:ea typeface="+mn-ea"/>
                <a:cs typeface="+mn-cs"/>
              </a:defRPr>
            </a:lvl1pPr>
            <a:lvl2pPr marL="0" indent="0" algn="l" defTabSz="457200" rtl="0" eaLnBrk="1" latinLnBrk="0" hangingPunct="1">
              <a:lnSpc>
                <a:spcPct val="70000"/>
              </a:lnSpc>
              <a:spcBef>
                <a:spcPts val="600"/>
              </a:spcBef>
              <a:buFont typeface="Arial"/>
              <a:buNone/>
              <a:defRPr sz="1800" kern="1200" baseline="0">
                <a:solidFill>
                  <a:srgbClr val="0C3E70"/>
                </a:solidFill>
                <a:latin typeface="+mn-lt"/>
                <a:ea typeface="+mn-ea"/>
                <a:cs typeface="+mn-cs"/>
              </a:defRPr>
            </a:lvl2pPr>
            <a:lvl3pPr marL="0" indent="0" algn="l" defTabSz="457200" rtl="0" eaLnBrk="1" latinLnBrk="0" hangingPunct="1">
              <a:spcBef>
                <a:spcPts val="600"/>
              </a:spcBef>
              <a:buFont typeface="Arial"/>
              <a:buNone/>
              <a:defRPr sz="1200" kern="1200" baseline="0">
                <a:solidFill>
                  <a:srgbClr val="0C3E7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600"/>
              </a:spcBef>
              <a:spcAft>
                <a:spcPts val="0"/>
              </a:spcAft>
              <a:buClrTx/>
              <a:buSzTx/>
              <a:buFont typeface="Arial"/>
              <a:buNone/>
              <a:tabLst/>
              <a:defRPr/>
            </a:pPr>
            <a:r>
              <a:rPr kumimoji="0" lang="en-US" sz="1200" b="1" i="0" u="none" strike="noStrike" kern="1200" cap="all" spc="0" normalizeH="0" baseline="0" noProof="0" dirty="0" smtClean="0">
                <a:ln>
                  <a:noFill/>
                </a:ln>
                <a:solidFill>
                  <a:srgbClr val="7FB9C2"/>
                </a:solidFill>
                <a:effectLst/>
                <a:uLnTx/>
                <a:uFillTx/>
                <a:latin typeface="Calibri"/>
                <a:ea typeface="+mn-ea"/>
                <a:cs typeface="+mn-cs"/>
              </a:rPr>
              <a:t>High-Level FCEM Proposal and New England Economic Impact analysis (</a:t>
            </a:r>
            <a:r>
              <a:rPr kumimoji="0" lang="en-US" sz="1200" b="1" i="0" u="none" strike="noStrike" kern="1200" cap="all" spc="0" normalizeH="0" baseline="0" noProof="0" dirty="0" smtClean="0">
                <a:ln>
                  <a:noFill/>
                </a:ln>
                <a:solidFill>
                  <a:srgbClr val="7FB9C2"/>
                </a:solidFill>
                <a:effectLst/>
                <a:uLnTx/>
                <a:uFillTx/>
                <a:latin typeface="Calibri"/>
                <a:ea typeface="+mn-ea"/>
                <a:cs typeface="+mn-cs"/>
                <a:hlinkClick r:id="rId2"/>
              </a:rPr>
              <a:t>link</a:t>
            </a:r>
            <a:r>
              <a:rPr kumimoji="0" lang="en-US" sz="1200" b="1" i="0" u="none" strike="noStrike" kern="1200" cap="all" spc="0" normalizeH="0" baseline="0" noProof="0" dirty="0" smtClean="0">
                <a:ln>
                  <a:noFill/>
                </a:ln>
                <a:solidFill>
                  <a:srgbClr val="7FB9C2"/>
                </a:solidFill>
                <a:effectLst/>
                <a:uLnTx/>
                <a:uFillTx/>
                <a:latin typeface="Calibri"/>
                <a:ea typeface="+mn-ea"/>
                <a:cs typeface="+mn-cs"/>
              </a:rPr>
              <a:t>)</a:t>
            </a:r>
          </a:p>
        </p:txBody>
      </p:sp>
      <p:sp>
        <p:nvSpPr>
          <p:cNvPr id="5" name="Content Placeholder 4"/>
          <p:cNvSpPr txBox="1">
            <a:spLocks/>
          </p:cNvSpPr>
          <p:nvPr/>
        </p:nvSpPr>
        <p:spPr>
          <a:xfrm>
            <a:off x="6898143" y="3208591"/>
            <a:ext cx="3656973" cy="466727"/>
          </a:xfrm>
          <a:prstGeom prst="rect">
            <a:avLst/>
          </a:prstGeom>
          <a:solidFill>
            <a:schemeClr val="accent6">
              <a:lumMod val="20000"/>
              <a:lumOff val="80000"/>
            </a:schemeClr>
          </a:solidFill>
        </p:spPr>
        <p:txBody>
          <a:bodyPr vert="horz" anchor="ctr"/>
          <a:lstStyle>
            <a:lvl1pPr marL="0" indent="0" algn="l" defTabSz="457200" rtl="0" eaLnBrk="1" latinLnBrk="0" hangingPunct="1">
              <a:spcBef>
                <a:spcPts val="600"/>
              </a:spcBef>
              <a:buFont typeface="Arial"/>
              <a:buNone/>
              <a:defRPr sz="1200" b="1" kern="1200" cap="all" baseline="0">
                <a:solidFill>
                  <a:srgbClr val="7FB9C2"/>
                </a:solidFill>
                <a:latin typeface="+mn-lt"/>
                <a:ea typeface="+mn-ea"/>
                <a:cs typeface="+mn-cs"/>
              </a:defRPr>
            </a:lvl1pPr>
            <a:lvl2pPr marL="0" indent="0" algn="l" defTabSz="457200" rtl="0" eaLnBrk="1" latinLnBrk="0" hangingPunct="1">
              <a:lnSpc>
                <a:spcPct val="70000"/>
              </a:lnSpc>
              <a:spcBef>
                <a:spcPts val="600"/>
              </a:spcBef>
              <a:buFont typeface="Arial"/>
              <a:buNone/>
              <a:defRPr sz="1800" kern="1200" baseline="0">
                <a:solidFill>
                  <a:srgbClr val="0C3E70"/>
                </a:solidFill>
                <a:latin typeface="+mn-lt"/>
                <a:ea typeface="+mn-ea"/>
                <a:cs typeface="+mn-cs"/>
              </a:defRPr>
            </a:lvl2pPr>
            <a:lvl3pPr marL="0" indent="0" algn="l" defTabSz="457200" rtl="0" eaLnBrk="1" latinLnBrk="0" hangingPunct="1">
              <a:spcBef>
                <a:spcPts val="600"/>
              </a:spcBef>
              <a:buFont typeface="Arial"/>
              <a:buNone/>
              <a:defRPr sz="1200" kern="1200" baseline="0">
                <a:solidFill>
                  <a:srgbClr val="0C3E7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600"/>
              </a:spcBef>
              <a:spcAft>
                <a:spcPts val="0"/>
              </a:spcAft>
              <a:buClrTx/>
              <a:buSzTx/>
              <a:buFont typeface="Arial"/>
              <a:buNone/>
              <a:tabLst/>
              <a:defRPr/>
            </a:pPr>
            <a:r>
              <a:rPr kumimoji="0" lang="en-US" sz="1200" b="1" i="0" u="none" strike="noStrike" kern="1200" cap="all" spc="0" normalizeH="0" baseline="0" noProof="0" dirty="0" smtClean="0">
                <a:ln>
                  <a:noFill/>
                </a:ln>
                <a:solidFill>
                  <a:srgbClr val="7FB9C2"/>
                </a:solidFill>
                <a:effectLst/>
                <a:uLnTx/>
                <a:uFillTx/>
                <a:latin typeface="Calibri"/>
                <a:ea typeface="+mn-ea"/>
                <a:cs typeface="+mn-cs"/>
              </a:rPr>
              <a:t>Detailed FCEM Design Proposal with State Design Options (</a:t>
            </a:r>
            <a:r>
              <a:rPr kumimoji="0" lang="en-US" sz="1200" b="1" i="0" u="none" strike="noStrike" kern="1200" cap="all" spc="0" normalizeH="0" baseline="0" noProof="0" dirty="0" smtClean="0">
                <a:ln>
                  <a:noFill/>
                </a:ln>
                <a:solidFill>
                  <a:srgbClr val="7FB9C2"/>
                </a:solidFill>
                <a:effectLst/>
                <a:uLnTx/>
                <a:uFillTx/>
                <a:latin typeface="Calibri"/>
                <a:ea typeface="+mn-ea"/>
                <a:cs typeface="+mn-cs"/>
                <a:hlinkClick r:id="rId3"/>
              </a:rPr>
              <a:t>link</a:t>
            </a:r>
            <a:r>
              <a:rPr kumimoji="0" lang="en-US" sz="1200" b="1" i="0" u="none" strike="noStrike" kern="1200" cap="all" spc="0" normalizeH="0" baseline="0" noProof="0" dirty="0" smtClean="0">
                <a:ln>
                  <a:noFill/>
                </a:ln>
                <a:solidFill>
                  <a:srgbClr val="7FB9C2"/>
                </a:solidFill>
                <a:effectLst/>
                <a:uLnTx/>
                <a:uFillTx/>
                <a:latin typeface="Calibri"/>
                <a:ea typeface="+mn-ea"/>
                <a:cs typeface="+mn-cs"/>
              </a:rPr>
              <a:t>)</a:t>
            </a:r>
          </a:p>
        </p:txBody>
      </p:sp>
      <p:pic>
        <p:nvPicPr>
          <p:cNvPr id="6" name="Picture 5"/>
          <p:cNvPicPr>
            <a:picLocks noChangeAspect="1"/>
          </p:cNvPicPr>
          <p:nvPr/>
        </p:nvPicPr>
        <p:blipFill>
          <a:blip r:embed="rId4"/>
          <a:stretch>
            <a:fillRect/>
          </a:stretch>
        </p:blipFill>
        <p:spPr>
          <a:xfrm>
            <a:off x="7813928" y="3832925"/>
            <a:ext cx="1825402" cy="2449633"/>
          </a:xfrm>
          <a:prstGeom prst="rect">
            <a:avLst/>
          </a:prstGeom>
          <a:effectLst>
            <a:outerShdw blurRad="355600" dist="38100" dir="2700000" algn="tl" rotWithShape="0">
              <a:prstClr val="black">
                <a:alpha val="40000"/>
              </a:prstClr>
            </a:outerShdw>
          </a:effectLst>
        </p:spPr>
      </p:pic>
      <p:pic>
        <p:nvPicPr>
          <p:cNvPr id="7" name="Picture 6"/>
          <p:cNvPicPr>
            <a:picLocks noChangeAspect="1"/>
          </p:cNvPicPr>
          <p:nvPr/>
        </p:nvPicPr>
        <p:blipFill>
          <a:blip r:embed="rId5"/>
          <a:stretch>
            <a:fillRect/>
          </a:stretch>
        </p:blipFill>
        <p:spPr>
          <a:xfrm>
            <a:off x="2721696" y="3979207"/>
            <a:ext cx="2771484" cy="1978647"/>
          </a:xfrm>
          <a:prstGeom prst="rect">
            <a:avLst/>
          </a:prstGeom>
          <a:effectLst>
            <a:outerShdw blurRad="457200" sx="102000" sy="102000" algn="ctr" rotWithShape="0">
              <a:prstClr val="black">
                <a:alpha val="40000"/>
              </a:prstClr>
            </a:outerShdw>
          </a:effectLst>
        </p:spPr>
      </p:pic>
      <p:sp>
        <p:nvSpPr>
          <p:cNvPr id="8" name="TextBox 7"/>
          <p:cNvSpPr txBox="1"/>
          <p:nvPr/>
        </p:nvSpPr>
        <p:spPr>
          <a:xfrm>
            <a:off x="117213" y="4112994"/>
            <a:ext cx="2604483"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smtClean="0">
                <a:ln>
                  <a:noFill/>
                </a:ln>
                <a:solidFill>
                  <a:srgbClr val="CCCDC3">
                    <a:lumMod val="50000"/>
                  </a:srgbClr>
                </a:solidFill>
                <a:effectLst/>
                <a:uLnTx/>
                <a:uFillTx/>
                <a:latin typeface="Calibri"/>
                <a:ea typeface="+mn-ea"/>
                <a:cs typeface="+mn-cs"/>
              </a:rPr>
              <a:t>Design concept originated in the IMAPP process with input from many states &amp; stakeholders. Developed across two studies…</a:t>
            </a:r>
          </a:p>
        </p:txBody>
      </p:sp>
    </p:spTree>
    <p:extLst>
      <p:ext uri="{BB962C8B-B14F-4D97-AF65-F5344CB8AC3E}">
        <p14:creationId xmlns:p14="http://schemas.microsoft.com/office/powerpoint/2010/main" val="1282265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15962"/>
            <a:ext cx="10309062" cy="1143000"/>
          </a:xfrm>
        </p:spPr>
        <p:txBody>
          <a:bodyPr>
            <a:normAutofit/>
          </a:bodyPr>
          <a:lstStyle/>
          <a:p>
            <a:r>
              <a:rPr lang="en-US" dirty="0" smtClean="0"/>
              <a:t>How Does FCEM Fit into the Range of “Achieve” Options that the States Might Consider?</a:t>
            </a:r>
            <a:endParaRPr lang="en-US" dirty="0"/>
          </a:p>
        </p:txBody>
      </p:sp>
      <p:sp>
        <p:nvSpPr>
          <p:cNvPr id="4" name="Text Placeholder 2"/>
          <p:cNvSpPr>
            <a:spLocks noGrp="1"/>
          </p:cNvSpPr>
          <p:nvPr>
            <p:ph type="body" sz="quarter" idx="14"/>
          </p:nvPr>
        </p:nvSpPr>
        <p:spPr>
          <a:xfrm>
            <a:off x="471714" y="1300860"/>
            <a:ext cx="11292115" cy="809244"/>
          </a:xfrm>
        </p:spPr>
        <p:txBody>
          <a:bodyPr/>
          <a:lstStyle/>
          <a:p>
            <a:r>
              <a:rPr lang="en-US" b="1" dirty="0" smtClean="0">
                <a:solidFill>
                  <a:schemeClr val="tx1"/>
                </a:solidFill>
              </a:rPr>
              <a:t>FCEM is one promising option for New England states to consider for part or all of their clean energy procurement goals</a:t>
            </a:r>
            <a:endParaRPr lang="en-US" b="1" dirty="0"/>
          </a:p>
        </p:txBody>
      </p:sp>
      <p:graphicFrame>
        <p:nvGraphicFramePr>
          <p:cNvPr id="5" name="Table 4"/>
          <p:cNvGraphicFramePr>
            <a:graphicFrameLocks noGrp="1"/>
          </p:cNvGraphicFramePr>
          <p:nvPr>
            <p:extLst/>
          </p:nvPr>
        </p:nvGraphicFramePr>
        <p:xfrm>
          <a:off x="317427" y="2487171"/>
          <a:ext cx="11386458" cy="2141536"/>
        </p:xfrm>
        <a:graphic>
          <a:graphicData uri="http://schemas.openxmlformats.org/drawingml/2006/table">
            <a:tbl>
              <a:tblPr firstRow="1" bandRow="1">
                <a:tableStyleId>{5C22544A-7EE6-4342-B048-85BDC9FD1C3A}</a:tableStyleId>
              </a:tblPr>
              <a:tblGrid>
                <a:gridCol w="1847054">
                  <a:extLst>
                    <a:ext uri="{9D8B030D-6E8A-4147-A177-3AD203B41FA5}">
                      <a16:colId xmlns:a16="http://schemas.microsoft.com/office/drawing/2014/main" val="791322218"/>
                    </a:ext>
                  </a:extLst>
                </a:gridCol>
                <a:gridCol w="1557756">
                  <a:extLst>
                    <a:ext uri="{9D8B030D-6E8A-4147-A177-3AD203B41FA5}">
                      <a16:colId xmlns:a16="http://schemas.microsoft.com/office/drawing/2014/main" val="3014109350"/>
                    </a:ext>
                  </a:extLst>
                </a:gridCol>
                <a:gridCol w="1461323">
                  <a:extLst>
                    <a:ext uri="{9D8B030D-6E8A-4147-A177-3AD203B41FA5}">
                      <a16:colId xmlns:a16="http://schemas.microsoft.com/office/drawing/2014/main" val="3192582483"/>
                    </a:ext>
                  </a:extLst>
                </a:gridCol>
                <a:gridCol w="1639353">
                  <a:extLst>
                    <a:ext uri="{9D8B030D-6E8A-4147-A177-3AD203B41FA5}">
                      <a16:colId xmlns:a16="http://schemas.microsoft.com/office/drawing/2014/main" val="14180917"/>
                    </a:ext>
                  </a:extLst>
                </a:gridCol>
                <a:gridCol w="1453905">
                  <a:extLst>
                    <a:ext uri="{9D8B030D-6E8A-4147-A177-3AD203B41FA5}">
                      <a16:colId xmlns:a16="http://schemas.microsoft.com/office/drawing/2014/main" val="299287559"/>
                    </a:ext>
                  </a:extLst>
                </a:gridCol>
                <a:gridCol w="1845590">
                  <a:extLst>
                    <a:ext uri="{9D8B030D-6E8A-4147-A177-3AD203B41FA5}">
                      <a16:colId xmlns:a16="http://schemas.microsoft.com/office/drawing/2014/main" val="2608517682"/>
                    </a:ext>
                  </a:extLst>
                </a:gridCol>
                <a:gridCol w="1581477">
                  <a:extLst>
                    <a:ext uri="{9D8B030D-6E8A-4147-A177-3AD203B41FA5}">
                      <a16:colId xmlns:a16="http://schemas.microsoft.com/office/drawing/2014/main" val="403966261"/>
                    </a:ext>
                  </a:extLst>
                </a:gridCol>
              </a:tblGrid>
              <a:tr h="972036">
                <a:tc rowSpan="2">
                  <a:txBody>
                    <a:bodyPr/>
                    <a:lstStyle/>
                    <a:p>
                      <a:pPr algn="ctr"/>
                      <a:r>
                        <a:rPr lang="en-US" sz="2400" dirty="0" smtClean="0">
                          <a:solidFill>
                            <a:schemeClr val="bg2"/>
                          </a:solidFill>
                        </a:rPr>
                        <a:t>Integrated Resource Planning</a:t>
                      </a:r>
                      <a:endParaRPr lang="en-US" sz="2400" dirty="0">
                        <a:solidFill>
                          <a:schemeClr val="bg2"/>
                        </a:solidFill>
                      </a:endParaRPr>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gridSpan="2">
                  <a:txBody>
                    <a:bodyPr/>
                    <a:lstStyle/>
                    <a:p>
                      <a:pPr algn="ctr"/>
                      <a:r>
                        <a:rPr lang="en-US" sz="2400" dirty="0" smtClean="0">
                          <a:solidFill>
                            <a:schemeClr val="bg2"/>
                          </a:solidFill>
                        </a:rPr>
                        <a:t>State  </a:t>
                      </a:r>
                    </a:p>
                    <a:p>
                      <a:pPr algn="ctr"/>
                      <a:r>
                        <a:rPr lang="en-US" sz="2400" dirty="0" smtClean="0">
                          <a:solidFill>
                            <a:schemeClr val="bg2"/>
                          </a:solidFill>
                        </a:rPr>
                        <a:t>Contracting</a:t>
                      </a:r>
                      <a:endParaRPr lang="en-US" sz="2400" dirty="0">
                        <a:solidFill>
                          <a:schemeClr val="bg2"/>
                        </a:solidFill>
                      </a:endParaRPr>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US" dirty="0"/>
                    </a:p>
                  </a:txBody>
                  <a:tcPr/>
                </a:tc>
                <a:tc gridSpan="2">
                  <a:txBody>
                    <a:bodyPr/>
                    <a:lstStyle/>
                    <a:p>
                      <a:pPr algn="ctr">
                        <a:spcBef>
                          <a:spcPts val="1200"/>
                        </a:spcBef>
                        <a:spcAft>
                          <a:spcPts val="1200"/>
                        </a:spcAft>
                      </a:pPr>
                      <a:r>
                        <a:rPr lang="en-US" sz="2400" dirty="0" smtClean="0">
                          <a:solidFill>
                            <a:schemeClr val="bg2"/>
                          </a:solidFill>
                        </a:rPr>
                        <a:t>Forward Clean Energy Attribute Market</a:t>
                      </a:r>
                      <a:r>
                        <a:rPr lang="en-US" sz="2400" baseline="0" dirty="0" smtClean="0">
                          <a:solidFill>
                            <a:schemeClr val="bg2"/>
                          </a:solidFill>
                        </a:rPr>
                        <a:t> </a:t>
                      </a:r>
                      <a:endParaRPr lang="en-US" sz="2400" dirty="0">
                        <a:solidFill>
                          <a:schemeClr val="bg2"/>
                        </a:solidFill>
                      </a:endParaRPr>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lumMod val="40000"/>
                        <a:lumOff val="60000"/>
                      </a:schemeClr>
                    </a:solidFill>
                  </a:tcPr>
                </a:tc>
                <a:tc hMerge="1">
                  <a:txBody>
                    <a:bodyPr/>
                    <a:lstStyle/>
                    <a:p>
                      <a:pPr algn="ctr"/>
                      <a:endParaRPr lang="en-US" dirty="0"/>
                    </a:p>
                  </a:txBody>
                  <a:tcPr/>
                </a:tc>
                <a:tc gridSpan="2">
                  <a:txBody>
                    <a:bodyPr/>
                    <a:lstStyle/>
                    <a:p>
                      <a:pPr algn="ctr"/>
                      <a:r>
                        <a:rPr lang="en-US" sz="2400" dirty="0" smtClean="0">
                          <a:solidFill>
                            <a:schemeClr val="bg2"/>
                          </a:solidFill>
                        </a:rPr>
                        <a:t>Carbon</a:t>
                      </a:r>
                      <a:r>
                        <a:rPr lang="en-US" sz="2400" baseline="0" dirty="0" smtClean="0">
                          <a:solidFill>
                            <a:schemeClr val="bg2"/>
                          </a:solidFill>
                        </a:rPr>
                        <a:t> </a:t>
                      </a:r>
                    </a:p>
                    <a:p>
                      <a:pPr algn="ctr"/>
                      <a:r>
                        <a:rPr lang="en-US" sz="2400" baseline="0" dirty="0" smtClean="0">
                          <a:solidFill>
                            <a:schemeClr val="bg2"/>
                          </a:solidFill>
                        </a:rPr>
                        <a:t>Pricing</a:t>
                      </a:r>
                    </a:p>
                  </a:txBody>
                  <a:tcPr anchor="ct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76200" cap="flat" cmpd="sng" algn="ctr">
                      <a:solidFill>
                        <a:schemeClr val="tx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60000"/>
                        <a:lumOff val="40000"/>
                      </a:schemeClr>
                    </a:solidFill>
                  </a:tcPr>
                </a:tc>
                <a:tc hMerge="1">
                  <a:txBody>
                    <a:bodyPr/>
                    <a:lstStyle/>
                    <a:p>
                      <a:endParaRPr lang="en-US"/>
                    </a:p>
                  </a:txBody>
                  <a:tcPr/>
                </a:tc>
                <a:extLst>
                  <a:ext uri="{0D108BD9-81ED-4DB2-BD59-A6C34878D82A}">
                    <a16:rowId xmlns:a16="http://schemas.microsoft.com/office/drawing/2014/main" val="3619863229"/>
                  </a:ext>
                </a:extLst>
              </a:tr>
              <a:tr h="1169500">
                <a:tc vMerge="1">
                  <a:txBody>
                    <a:bodyPr/>
                    <a:lstStyle/>
                    <a:p>
                      <a:endParaRPr lang="en-US" dirty="0"/>
                    </a:p>
                  </a:txBody>
                  <a:tcPr>
                    <a:lnL w="76200" cap="flat" cmpd="sng" algn="ctr">
                      <a:solidFill>
                        <a:schemeClr val="tx2"/>
                      </a:solidFill>
                      <a:prstDash val="solid"/>
                      <a:round/>
                      <a:headEnd type="none" w="med" len="med"/>
                      <a:tailEnd type="none" w="med" len="med"/>
                    </a:lnL>
                    <a:lnR w="76200" cap="flat" cmpd="sng" algn="ctr">
                      <a:solidFill>
                        <a:schemeClr val="tx2"/>
                      </a:solidFill>
                      <a:prstDash val="solid"/>
                      <a:round/>
                      <a:headEnd type="none" w="med" len="med"/>
                      <a:tailEnd type="none" w="med" len="med"/>
                    </a:lnR>
                    <a:lnT w="38100" cmpd="sng">
                      <a:noFill/>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2"/>
                          </a:solidFill>
                          <a:effectLst/>
                          <a:uLnTx/>
                          <a:uFillTx/>
                          <a:latin typeface="+mn-lt"/>
                          <a:ea typeface="+mn-ea"/>
                          <a:cs typeface="+mn-cs"/>
                        </a:rPr>
                        <a:t>More Targeted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schemeClr val="accent6">
                              <a:lumMod val="50000"/>
                            </a:schemeClr>
                          </a:solidFill>
                          <a:effectLst/>
                          <a:uLnTx/>
                          <a:uFillTx/>
                          <a:latin typeface="+mn-lt"/>
                          <a:ea typeface="+mn-ea"/>
                          <a:cs typeface="+mn-cs"/>
                        </a:rPr>
                        <a:t>Bundled contracts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schemeClr val="accent6">
                              <a:lumMod val="50000"/>
                            </a:schemeClr>
                          </a:solidFill>
                          <a:effectLst/>
                          <a:uLnTx/>
                          <a:uFillTx/>
                          <a:latin typeface="+mn-lt"/>
                          <a:ea typeface="+mn-ea"/>
                          <a:cs typeface="+mn-cs"/>
                        </a:rPr>
                        <a:t>Technology-specific</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schemeClr val="accent6">
                              <a:lumMod val="50000"/>
                            </a:schemeClr>
                          </a:solidFill>
                          <a:effectLst/>
                          <a:uLnTx/>
                          <a:uFillTx/>
                          <a:latin typeface="+mn-lt"/>
                          <a:ea typeface="+mn-ea"/>
                          <a:cs typeface="+mn-cs"/>
                        </a:rPr>
                        <a:t>Regionally limited</a:t>
                      </a:r>
                    </a:p>
                  </a:txBody>
                  <a:tcPr>
                    <a:lnL w="76200" cap="flat" cmpd="sng" algn="ctr">
                      <a:solidFill>
                        <a:schemeClr val="tx2"/>
                      </a:solidFill>
                      <a:prstDash val="solid"/>
                      <a:round/>
                      <a:headEnd type="none" w="med" len="med"/>
                      <a:tailEnd type="none" w="med" len="med"/>
                    </a:lnL>
                    <a:lnR w="12700" cmpd="sng">
                      <a:noFill/>
                    </a:lnR>
                    <a:lnT w="38100" cmpd="sng">
                      <a:noFill/>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2"/>
                          </a:solidFill>
                          <a:effectLst/>
                          <a:uLnTx/>
                          <a:uFillTx/>
                          <a:latin typeface="+mn-lt"/>
                          <a:ea typeface="+mn-ea"/>
                          <a:cs typeface="+mn-cs"/>
                        </a:rPr>
                        <a:t>More Competitive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accent6">
                              <a:lumMod val="50000"/>
                            </a:schemeClr>
                          </a:solidFill>
                          <a:effectLst/>
                          <a:uLnTx/>
                          <a:uFillTx/>
                          <a:latin typeface="+mn-lt"/>
                          <a:ea typeface="+mn-ea"/>
                          <a:cs typeface="+mn-cs"/>
                        </a:rPr>
                        <a:t>Unbundled attributes</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accent6">
                              <a:lumMod val="50000"/>
                            </a:schemeClr>
                          </a:solidFill>
                          <a:effectLst/>
                          <a:uLnTx/>
                          <a:uFillTx/>
                          <a:latin typeface="+mn-lt"/>
                          <a:ea typeface="+mn-ea"/>
                          <a:cs typeface="+mn-cs"/>
                        </a:rPr>
                        <a:t>Regional</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accent6">
                              <a:lumMod val="50000"/>
                            </a:schemeClr>
                          </a:solidFill>
                          <a:effectLst/>
                          <a:uLnTx/>
                          <a:uFillTx/>
                          <a:latin typeface="+mn-lt"/>
                          <a:ea typeface="+mn-ea"/>
                          <a:cs typeface="+mn-cs"/>
                        </a:rPr>
                        <a:t>Technology neutral</a:t>
                      </a:r>
                    </a:p>
                  </a:txBody>
                  <a:tcPr>
                    <a:lnL w="12700" cmpd="sng">
                      <a:noFill/>
                    </a:lnL>
                    <a:lnR w="76200" cap="flat" cmpd="sng" algn="ctr">
                      <a:solidFill>
                        <a:schemeClr val="tx2"/>
                      </a:solidFill>
                      <a:prstDash val="solid"/>
                      <a:round/>
                      <a:headEnd type="none" w="med" len="med"/>
                      <a:tailEnd type="none" w="med" len="med"/>
                    </a:lnR>
                    <a:lnT w="38100" cmpd="sng">
                      <a:noFill/>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2"/>
                          </a:solidFill>
                          <a:effectLst/>
                          <a:uLnTx/>
                          <a:uFillTx/>
                          <a:latin typeface="+mn-lt"/>
                          <a:ea typeface="+mn-ea"/>
                          <a:cs typeface="+mn-cs"/>
                        </a:rPr>
                        <a:t>More Targeted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smtClean="0">
                          <a:ln>
                            <a:noFill/>
                          </a:ln>
                          <a:solidFill>
                            <a:schemeClr val="accent6">
                              <a:lumMod val="50000"/>
                            </a:schemeClr>
                          </a:solidFill>
                          <a:effectLst/>
                          <a:uLnTx/>
                          <a:uFillTx/>
                          <a:latin typeface="+mn-lt"/>
                          <a:ea typeface="+mn-ea"/>
                          <a:cs typeface="+mn-cs"/>
                        </a:rPr>
                        <a:t>Technology-specific or new resource carve-outs</a:t>
                      </a:r>
                    </a:p>
                  </a:txBody>
                  <a:tcPr>
                    <a:lnL w="76200" cap="flat" cmpd="sng" algn="ctr">
                      <a:solidFill>
                        <a:schemeClr val="tx2"/>
                      </a:solidFill>
                      <a:prstDash val="solid"/>
                      <a:round/>
                      <a:headEnd type="none" w="med" len="med"/>
                      <a:tailEnd type="none" w="med" len="med"/>
                    </a:lnL>
                    <a:lnR w="12700" cmpd="sng">
                      <a:noFill/>
                    </a:lnR>
                    <a:lnT w="38100" cmpd="sng">
                      <a:noFill/>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bg2"/>
                          </a:solidFill>
                          <a:effectLst/>
                          <a:uLnTx/>
                          <a:uFillTx/>
                          <a:latin typeface="+mn-lt"/>
                          <a:ea typeface="+mn-ea"/>
                          <a:cs typeface="+mn-cs"/>
                        </a:rPr>
                        <a:t>More Competitive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accent6">
                              <a:lumMod val="50000"/>
                            </a:schemeClr>
                          </a:solidFill>
                          <a:effectLst/>
                          <a:uLnTx/>
                          <a:uFillTx/>
                          <a:latin typeface="+mn-lt"/>
                          <a:ea typeface="+mn-ea"/>
                          <a:cs typeface="+mn-cs"/>
                        </a:rPr>
                        <a:t>Region-wide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accent6">
                              <a:lumMod val="50000"/>
                            </a:schemeClr>
                          </a:solidFill>
                          <a:effectLst/>
                          <a:uLnTx/>
                          <a:uFillTx/>
                          <a:latin typeface="+mn-lt"/>
                          <a:ea typeface="+mn-ea"/>
                          <a:cs typeface="+mn-cs"/>
                        </a:rPr>
                        <a:t>Technology neutral</a:t>
                      </a:r>
                    </a:p>
                  </a:txBody>
                  <a:tcPr>
                    <a:lnL w="12700" cmpd="sng">
                      <a:noFill/>
                    </a:lnL>
                    <a:lnR w="76200" cap="flat" cmpd="sng" algn="ctr">
                      <a:solidFill>
                        <a:schemeClr val="tx2"/>
                      </a:solidFill>
                      <a:prstDash val="solid"/>
                      <a:round/>
                      <a:headEnd type="none" w="med" len="med"/>
                      <a:tailEnd type="none" w="med" len="med"/>
                    </a:lnR>
                    <a:lnT w="38100" cmpd="sng">
                      <a:noFill/>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en-US" sz="1200" b="1" dirty="0" smtClean="0">
                          <a:solidFill>
                            <a:schemeClr val="bg2"/>
                          </a:solidFill>
                        </a:rPr>
                        <a:t>More</a:t>
                      </a:r>
                      <a:r>
                        <a:rPr lang="en-US" sz="1200" b="1" baseline="0" dirty="0" smtClean="0">
                          <a:solidFill>
                            <a:schemeClr val="bg2"/>
                          </a:solidFill>
                        </a:rPr>
                        <a:t> Targeted</a:t>
                      </a:r>
                    </a:p>
                    <a:p>
                      <a:pPr marL="0" indent="0">
                        <a:buFont typeface="Arial" panose="020B0604020202020204" pitchFamily="34" charset="0"/>
                        <a:buNone/>
                      </a:pPr>
                      <a:r>
                        <a:rPr lang="en-US" sz="1100" b="1" dirty="0" smtClean="0">
                          <a:solidFill>
                            <a:schemeClr val="accent6">
                              <a:lumMod val="50000"/>
                            </a:schemeClr>
                          </a:solidFill>
                        </a:rPr>
                        <a:t>Electricity</a:t>
                      </a:r>
                      <a:r>
                        <a:rPr lang="en-US" sz="1100" b="1" baseline="0" dirty="0" smtClean="0">
                          <a:solidFill>
                            <a:schemeClr val="accent6">
                              <a:lumMod val="50000"/>
                            </a:schemeClr>
                          </a:solidFill>
                        </a:rPr>
                        <a:t> sector only</a:t>
                      </a:r>
                    </a:p>
                    <a:p>
                      <a:pPr marL="0" indent="0">
                        <a:buFont typeface="Arial" panose="020B0604020202020204" pitchFamily="34" charset="0"/>
                        <a:buNone/>
                      </a:pPr>
                      <a:r>
                        <a:rPr lang="en-US" sz="1100" b="1" baseline="0" dirty="0" smtClean="0">
                          <a:solidFill>
                            <a:schemeClr val="accent6">
                              <a:lumMod val="50000"/>
                            </a:schemeClr>
                          </a:solidFill>
                        </a:rPr>
                        <a:t>Lower carbon price</a:t>
                      </a:r>
                      <a:endParaRPr lang="en-US" sz="1100" dirty="0">
                        <a:solidFill>
                          <a:schemeClr val="accent6">
                            <a:lumMod val="50000"/>
                          </a:schemeClr>
                        </a:solidFill>
                      </a:endParaRPr>
                    </a:p>
                  </a:txBody>
                  <a:tcPr>
                    <a:lnL w="76200" cap="flat" cmpd="sng" algn="ctr">
                      <a:solidFill>
                        <a:schemeClr val="tx2"/>
                      </a:solidFill>
                      <a:prstDash val="solid"/>
                      <a:round/>
                      <a:headEnd type="none" w="med" len="med"/>
                      <a:tailEnd type="none" w="med" len="med"/>
                    </a:lnL>
                    <a:lnR w="12700" cmpd="sng">
                      <a:noFill/>
                    </a:lnR>
                    <a:lnT w="38100" cmpd="sng">
                      <a:noFill/>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r"/>
                      <a:r>
                        <a:rPr lang="en-US" sz="1200" b="1" dirty="0" smtClean="0">
                          <a:solidFill>
                            <a:schemeClr val="bg2"/>
                          </a:solidFill>
                        </a:rPr>
                        <a:t>More Competitive</a:t>
                      </a:r>
                    </a:p>
                    <a:p>
                      <a:pPr algn="r"/>
                      <a:r>
                        <a:rPr lang="en-US" sz="1100" b="1" dirty="0" smtClean="0">
                          <a:solidFill>
                            <a:schemeClr val="accent6">
                              <a:lumMod val="50000"/>
                            </a:schemeClr>
                          </a:solidFill>
                        </a:rPr>
                        <a:t>Region-wide</a:t>
                      </a:r>
                    </a:p>
                    <a:p>
                      <a:pPr algn="r"/>
                      <a:r>
                        <a:rPr lang="en-US" sz="1100" b="1" dirty="0" smtClean="0">
                          <a:solidFill>
                            <a:schemeClr val="accent6">
                              <a:lumMod val="50000"/>
                            </a:schemeClr>
                          </a:solidFill>
                        </a:rPr>
                        <a:t>Economy-wide</a:t>
                      </a:r>
                    </a:p>
                    <a:p>
                      <a:pPr algn="r"/>
                      <a:r>
                        <a:rPr lang="en-US" sz="1100" b="1" dirty="0" smtClean="0">
                          <a:solidFill>
                            <a:schemeClr val="accent6">
                              <a:lumMod val="50000"/>
                            </a:schemeClr>
                          </a:solidFill>
                        </a:rPr>
                        <a:t>Higher</a:t>
                      </a:r>
                      <a:r>
                        <a:rPr lang="en-US" sz="1100" b="1" baseline="0" dirty="0" smtClean="0">
                          <a:solidFill>
                            <a:schemeClr val="accent6">
                              <a:lumMod val="50000"/>
                            </a:schemeClr>
                          </a:solidFill>
                        </a:rPr>
                        <a:t> carbon price</a:t>
                      </a:r>
                      <a:endParaRPr lang="en-US" sz="1100" b="1" dirty="0">
                        <a:solidFill>
                          <a:schemeClr val="accent6">
                            <a:lumMod val="50000"/>
                          </a:schemeClr>
                        </a:solidFill>
                      </a:endParaRPr>
                    </a:p>
                  </a:txBody>
                  <a:tcPr>
                    <a:lnL w="12700" cmpd="sng">
                      <a:noFill/>
                    </a:lnL>
                    <a:lnR w="76200" cap="flat" cmpd="sng" algn="ctr">
                      <a:solidFill>
                        <a:schemeClr val="tx2"/>
                      </a:solidFill>
                      <a:prstDash val="solid"/>
                      <a:round/>
                      <a:headEnd type="none" w="med" len="med"/>
                      <a:tailEnd type="none" w="med" len="med"/>
                    </a:lnR>
                    <a:lnT w="38100" cmpd="sng">
                      <a:noFill/>
                    </a:lnT>
                    <a:lnB w="762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634902622"/>
                  </a:ext>
                </a:extLst>
              </a:tr>
            </a:tbl>
          </a:graphicData>
        </a:graphic>
      </p:graphicFrame>
      <p:sp>
        <p:nvSpPr>
          <p:cNvPr id="8" name="Rectangle 7"/>
          <p:cNvSpPr/>
          <p:nvPr/>
        </p:nvSpPr>
        <p:spPr>
          <a:xfrm>
            <a:off x="5183342" y="2448752"/>
            <a:ext cx="3107871" cy="2187256"/>
          </a:xfrm>
          <a:prstGeom prst="rect">
            <a:avLst/>
          </a:prstGeom>
          <a:noFill/>
          <a:ln w="41275">
            <a:solidFill>
              <a:schemeClr val="accent4"/>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FFF"/>
              </a:solidFill>
              <a:effectLst/>
              <a:uLnTx/>
              <a:uFillTx/>
              <a:latin typeface="Calibri"/>
              <a:ea typeface="+mn-ea"/>
              <a:cs typeface="+mn-cs"/>
            </a:endParaRPr>
          </a:p>
        </p:txBody>
      </p:sp>
      <p:cxnSp>
        <p:nvCxnSpPr>
          <p:cNvPr id="6" name="Straight Connector 5"/>
          <p:cNvCxnSpPr/>
          <p:nvPr/>
        </p:nvCxnSpPr>
        <p:spPr>
          <a:xfrm>
            <a:off x="2336727" y="3386764"/>
            <a:ext cx="2770415" cy="5443"/>
          </a:xfrm>
          <a:prstGeom prst="line">
            <a:avLst/>
          </a:prstGeom>
          <a:ln w="63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8405513" y="3386764"/>
            <a:ext cx="3145972" cy="1"/>
          </a:xfrm>
          <a:prstGeom prst="line">
            <a:avLst/>
          </a:prstGeom>
          <a:ln w="6350">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352069" y="3392207"/>
            <a:ext cx="2770415" cy="5443"/>
          </a:xfrm>
          <a:prstGeom prst="line">
            <a:avLst/>
          </a:prstGeom>
          <a:ln w="6350">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931344" y="4897583"/>
            <a:ext cx="3617569"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EF4623"/>
                </a:solidFill>
                <a:effectLst/>
                <a:uLnTx/>
                <a:uFillTx/>
                <a:latin typeface="Calibri"/>
                <a:ea typeface="+mn-ea"/>
                <a:cs typeface="+mn-cs"/>
              </a:rPr>
              <a:t>FCEM is a family of approaches that can be tailored to the specific needs of each state and the broader New England region</a:t>
            </a:r>
          </a:p>
        </p:txBody>
      </p:sp>
    </p:spTree>
    <p:extLst>
      <p:ext uri="{BB962C8B-B14F-4D97-AF65-F5344CB8AC3E}">
        <p14:creationId xmlns:p14="http://schemas.microsoft.com/office/powerpoint/2010/main" val="1147667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3582753" y="2308651"/>
            <a:ext cx="5029200" cy="2397210"/>
          </a:xfrm>
          <a:prstGeom prst="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567159" y="15962"/>
            <a:ext cx="9518064" cy="1143000"/>
          </a:xfrm>
        </p:spPr>
        <p:txBody>
          <a:bodyPr>
            <a:noAutofit/>
          </a:bodyPr>
          <a:lstStyle/>
          <a:p>
            <a:r>
              <a:rPr lang="en-US" dirty="0" smtClean="0"/>
              <a:t>What is the Forward Clean Energy Market?</a:t>
            </a:r>
            <a:endParaRPr lang="en-US" dirty="0"/>
          </a:p>
        </p:txBody>
      </p:sp>
      <p:sp>
        <p:nvSpPr>
          <p:cNvPr id="4" name="Text Placeholder 2"/>
          <p:cNvSpPr>
            <a:spLocks noGrp="1"/>
          </p:cNvSpPr>
          <p:nvPr>
            <p:ph type="body" sz="quarter" idx="14"/>
          </p:nvPr>
        </p:nvSpPr>
        <p:spPr>
          <a:xfrm>
            <a:off x="1115764" y="1300860"/>
            <a:ext cx="10066333" cy="809244"/>
          </a:xfrm>
        </p:spPr>
        <p:txBody>
          <a:bodyPr/>
          <a:lstStyle/>
          <a:p>
            <a:r>
              <a:rPr lang="en-US" b="1" dirty="0"/>
              <a:t>The FCEM </a:t>
            </a:r>
            <a:r>
              <a:rPr lang="en-US" b="1" dirty="0" smtClean="0"/>
              <a:t>would be a centralized, forward auction in which buyers and sellers could voluntarily exchange clean energy attribute credits (CEACs)</a:t>
            </a:r>
            <a:endParaRPr lang="en-US" b="1" dirty="0"/>
          </a:p>
          <a:p>
            <a:endParaRPr lang="en-US" b="1" dirty="0"/>
          </a:p>
        </p:txBody>
      </p:sp>
      <p:grpSp>
        <p:nvGrpSpPr>
          <p:cNvPr id="5" name="Group 15"/>
          <p:cNvGrpSpPr/>
          <p:nvPr/>
        </p:nvGrpSpPr>
        <p:grpSpPr>
          <a:xfrm>
            <a:off x="4297480" y="2400553"/>
            <a:ext cx="3887059" cy="1967623"/>
            <a:chOff x="5436524" y="2633907"/>
            <a:chExt cx="2286000" cy="1239824"/>
          </a:xfrm>
          <a:effectLst/>
        </p:grpSpPr>
        <p:cxnSp>
          <p:nvCxnSpPr>
            <p:cNvPr id="6" name="Straight Connector 5"/>
            <p:cNvCxnSpPr/>
            <p:nvPr/>
          </p:nvCxnSpPr>
          <p:spPr>
            <a:xfrm>
              <a:off x="5436524" y="2633907"/>
              <a:ext cx="0" cy="1239824"/>
            </a:xfrm>
            <a:prstGeom prst="line">
              <a:avLst/>
            </a:prstGeom>
            <a:ln/>
          </p:spPr>
          <p:style>
            <a:lnRef idx="2">
              <a:schemeClr val="accent6"/>
            </a:lnRef>
            <a:fillRef idx="0">
              <a:schemeClr val="accent6"/>
            </a:fillRef>
            <a:effectRef idx="1">
              <a:schemeClr val="accent6"/>
            </a:effectRef>
            <a:fontRef idx="minor">
              <a:schemeClr val="tx1"/>
            </a:fontRef>
          </p:style>
        </p:cxnSp>
        <p:cxnSp>
          <p:nvCxnSpPr>
            <p:cNvPr id="7" name="Straight Connector 6"/>
            <p:cNvCxnSpPr/>
            <p:nvPr/>
          </p:nvCxnSpPr>
          <p:spPr>
            <a:xfrm>
              <a:off x="5436524" y="3873731"/>
              <a:ext cx="2286000" cy="0"/>
            </a:xfrm>
            <a:prstGeom prst="line">
              <a:avLst/>
            </a:prstGeom>
            <a:ln/>
          </p:spPr>
          <p:style>
            <a:lnRef idx="2">
              <a:schemeClr val="accent6"/>
            </a:lnRef>
            <a:fillRef idx="0">
              <a:schemeClr val="accent6"/>
            </a:fillRef>
            <a:effectRef idx="1">
              <a:schemeClr val="accent6"/>
            </a:effectRef>
            <a:fontRef idx="minor">
              <a:schemeClr val="tx1"/>
            </a:fontRef>
          </p:style>
        </p:cxnSp>
      </p:grpSp>
      <p:cxnSp>
        <p:nvCxnSpPr>
          <p:cNvPr id="8" name="Straight Connector 7"/>
          <p:cNvCxnSpPr/>
          <p:nvPr/>
        </p:nvCxnSpPr>
        <p:spPr>
          <a:xfrm>
            <a:off x="4297480" y="2638544"/>
            <a:ext cx="641594" cy="0"/>
          </a:xfrm>
          <a:prstGeom prst="line">
            <a:avLst/>
          </a:prstGeom>
          <a:noFill/>
          <a:ln w="38100" cap="flat" cmpd="sng" algn="ctr">
            <a:solidFill>
              <a:schemeClr val="accent2"/>
            </a:solidFill>
            <a:prstDash val="solid"/>
          </a:ln>
          <a:effectLst/>
        </p:spPr>
      </p:cxnSp>
      <p:cxnSp>
        <p:nvCxnSpPr>
          <p:cNvPr id="9" name="Straight Connector 15"/>
          <p:cNvCxnSpPr/>
          <p:nvPr/>
        </p:nvCxnSpPr>
        <p:spPr>
          <a:xfrm>
            <a:off x="4930327" y="2930116"/>
            <a:ext cx="459132" cy="0"/>
          </a:xfrm>
          <a:prstGeom prst="line">
            <a:avLst/>
          </a:prstGeom>
          <a:noFill/>
          <a:ln w="38100" cap="flat" cmpd="sng" algn="ctr">
            <a:solidFill>
              <a:schemeClr val="accent2"/>
            </a:solidFill>
            <a:prstDash val="solid"/>
          </a:ln>
          <a:effectLst/>
        </p:spPr>
      </p:cxnSp>
      <p:cxnSp>
        <p:nvCxnSpPr>
          <p:cNvPr id="10" name="Straight Connector 15"/>
          <p:cNvCxnSpPr/>
          <p:nvPr/>
        </p:nvCxnSpPr>
        <p:spPr>
          <a:xfrm>
            <a:off x="5389459" y="3247621"/>
            <a:ext cx="295158" cy="0"/>
          </a:xfrm>
          <a:prstGeom prst="line">
            <a:avLst/>
          </a:prstGeom>
          <a:noFill/>
          <a:ln w="38100" cap="flat" cmpd="sng" algn="ctr">
            <a:solidFill>
              <a:schemeClr val="accent2"/>
            </a:solidFill>
            <a:prstDash val="solid"/>
          </a:ln>
          <a:effectLst/>
        </p:spPr>
      </p:cxnSp>
      <p:cxnSp>
        <p:nvCxnSpPr>
          <p:cNvPr id="11" name="Straight Connector 15"/>
          <p:cNvCxnSpPr/>
          <p:nvPr/>
        </p:nvCxnSpPr>
        <p:spPr>
          <a:xfrm>
            <a:off x="5708947" y="3604167"/>
            <a:ext cx="739096" cy="0"/>
          </a:xfrm>
          <a:prstGeom prst="line">
            <a:avLst/>
          </a:prstGeom>
          <a:noFill/>
          <a:ln w="38100" cap="flat" cmpd="sng" algn="ctr">
            <a:solidFill>
              <a:schemeClr val="accent2"/>
            </a:solidFill>
            <a:prstDash val="solid"/>
          </a:ln>
          <a:effectLst/>
        </p:spPr>
      </p:cxnSp>
      <p:cxnSp>
        <p:nvCxnSpPr>
          <p:cNvPr id="12" name="Straight Connector 15"/>
          <p:cNvCxnSpPr/>
          <p:nvPr/>
        </p:nvCxnSpPr>
        <p:spPr>
          <a:xfrm>
            <a:off x="4930327" y="2650063"/>
            <a:ext cx="17494" cy="299947"/>
          </a:xfrm>
          <a:prstGeom prst="line">
            <a:avLst/>
          </a:prstGeom>
          <a:noFill/>
          <a:ln w="38100" cap="flat" cmpd="sng" algn="ctr">
            <a:solidFill>
              <a:schemeClr val="accent2"/>
            </a:solidFill>
            <a:prstDash val="solid"/>
          </a:ln>
          <a:effectLst/>
        </p:spPr>
      </p:cxnSp>
      <p:cxnSp>
        <p:nvCxnSpPr>
          <p:cNvPr id="13" name="Straight Connector 15"/>
          <p:cNvCxnSpPr/>
          <p:nvPr/>
        </p:nvCxnSpPr>
        <p:spPr>
          <a:xfrm>
            <a:off x="5389459" y="2930116"/>
            <a:ext cx="0" cy="317505"/>
          </a:xfrm>
          <a:prstGeom prst="line">
            <a:avLst/>
          </a:prstGeom>
          <a:noFill/>
          <a:ln w="38100" cap="flat" cmpd="sng" algn="ctr">
            <a:solidFill>
              <a:schemeClr val="accent2"/>
            </a:solidFill>
            <a:prstDash val="solid"/>
          </a:ln>
          <a:effectLst/>
        </p:spPr>
      </p:cxnSp>
      <p:cxnSp>
        <p:nvCxnSpPr>
          <p:cNvPr id="14" name="Straight Connector 15"/>
          <p:cNvCxnSpPr/>
          <p:nvPr/>
        </p:nvCxnSpPr>
        <p:spPr>
          <a:xfrm>
            <a:off x="5694548" y="3238126"/>
            <a:ext cx="0" cy="366041"/>
          </a:xfrm>
          <a:prstGeom prst="line">
            <a:avLst/>
          </a:prstGeom>
          <a:noFill/>
          <a:ln w="38100" cap="flat" cmpd="sng" algn="ctr">
            <a:solidFill>
              <a:schemeClr val="accent2"/>
            </a:solidFill>
            <a:prstDash val="solid"/>
          </a:ln>
          <a:effectLst/>
        </p:spPr>
      </p:cxnSp>
      <p:cxnSp>
        <p:nvCxnSpPr>
          <p:cNvPr id="15" name="Straight Connector 15"/>
          <p:cNvCxnSpPr/>
          <p:nvPr/>
        </p:nvCxnSpPr>
        <p:spPr>
          <a:xfrm>
            <a:off x="7077393" y="3913739"/>
            <a:ext cx="0" cy="0"/>
          </a:xfrm>
          <a:prstGeom prst="line">
            <a:avLst/>
          </a:prstGeom>
          <a:noFill/>
          <a:ln w="25400" cap="flat" cmpd="sng" algn="ctr">
            <a:solidFill>
              <a:schemeClr val="accent5"/>
            </a:solidFill>
            <a:prstDash val="solid"/>
          </a:ln>
          <a:effectLst/>
        </p:spPr>
      </p:cxnSp>
      <p:sp>
        <p:nvSpPr>
          <p:cNvPr id="16" name="Oval 15"/>
          <p:cNvSpPr/>
          <p:nvPr/>
        </p:nvSpPr>
        <p:spPr>
          <a:xfrm>
            <a:off x="350178" y="2373257"/>
            <a:ext cx="2818528" cy="2639357"/>
          </a:xfrm>
          <a:prstGeom prst="ellipse">
            <a:avLst/>
          </a:prstGeom>
          <a:solidFill>
            <a:schemeClr val="accent2">
              <a:lumMod val="20000"/>
              <a:lumOff val="80000"/>
            </a:schemeClr>
          </a:solidFill>
          <a:ln>
            <a:noFill/>
          </a:ln>
        </p:spPr>
        <p:style>
          <a:lnRef idx="1">
            <a:schemeClr val="accent6"/>
          </a:lnRef>
          <a:fillRef idx="3">
            <a:schemeClr val="accent6"/>
          </a:fillRef>
          <a:effectRef idx="2">
            <a:schemeClr val="accent6"/>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467F"/>
                </a:solidFill>
                <a:effectLst/>
                <a:uLnTx/>
                <a:uFillTx/>
                <a:latin typeface="Calibri"/>
                <a:ea typeface="+mn-ea"/>
                <a:cs typeface="+mn-cs"/>
              </a:rPr>
              <a:t>Voluntary Buyers</a:t>
            </a:r>
            <a:endParaRPr kumimoji="0" lang="en-US" sz="2800" b="1" i="0" u="none" strike="noStrike" kern="1200" cap="none" spc="0" normalizeH="0" baseline="0" noProof="0" dirty="0">
              <a:ln>
                <a:noFill/>
              </a:ln>
              <a:solidFill>
                <a:srgbClr val="00467F"/>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7FB9C2">
                    <a:lumMod val="75000"/>
                  </a:srgbClr>
                </a:solidFill>
                <a:effectLst/>
                <a:uLnTx/>
                <a:uFillTx/>
                <a:latin typeface="Calibri"/>
                <a:ea typeface="+mn-ea"/>
                <a:cs typeface="+mn-cs"/>
              </a:rPr>
              <a:t>States · Retailers </a:t>
            </a:r>
            <a:r>
              <a:rPr kumimoji="0" lang="en-US" sz="1800" b="1" i="0" u="none" strike="noStrike" kern="1200" cap="none" spc="0" normalizeH="0" baseline="0" noProof="0" dirty="0">
                <a:ln>
                  <a:noFill/>
                </a:ln>
                <a:solidFill>
                  <a:srgbClr val="7FB9C2">
                    <a:lumMod val="75000"/>
                  </a:srgbClr>
                </a:solidFill>
                <a:effectLst/>
                <a:uLnTx/>
                <a:uFillTx/>
                <a:latin typeface="Calibri"/>
                <a:ea typeface="+mn-ea"/>
                <a:cs typeface="+mn-cs"/>
              </a:rPr>
              <a:t>·</a:t>
            </a:r>
            <a:r>
              <a:rPr kumimoji="0" lang="en-US" sz="1800" b="1" i="0" u="none" strike="noStrike" kern="1200" cap="none" spc="0" normalizeH="0" baseline="0" noProof="0" dirty="0" smtClean="0">
                <a:ln>
                  <a:noFill/>
                </a:ln>
                <a:solidFill>
                  <a:srgbClr val="7FB9C2">
                    <a:lumMod val="75000"/>
                  </a:srgbClr>
                </a:solidFill>
                <a:effectLst/>
                <a:uLnTx/>
                <a:uFillTx/>
                <a:latin typeface="Calibri"/>
                <a:ea typeface="+mn-ea"/>
                <a:cs typeface="+mn-cs"/>
              </a:rPr>
              <a:t> Companies · Cities · Utilities · Public Power </a:t>
            </a:r>
            <a:endParaRPr kumimoji="0" lang="en-US" sz="1800" b="1" i="0" u="none" strike="noStrike" kern="1200" cap="none" spc="0" normalizeH="0" baseline="0" noProof="0" dirty="0">
              <a:ln>
                <a:noFill/>
              </a:ln>
              <a:solidFill>
                <a:srgbClr val="7FB9C2">
                  <a:lumMod val="75000"/>
                </a:srgbClr>
              </a:solidFill>
              <a:effectLst/>
              <a:uLnTx/>
              <a:uFillTx/>
              <a:latin typeface="Calibri"/>
              <a:ea typeface="+mn-ea"/>
              <a:cs typeface="+mn-cs"/>
            </a:endParaRPr>
          </a:p>
        </p:txBody>
      </p:sp>
      <p:sp>
        <p:nvSpPr>
          <p:cNvPr id="18" name="Oval 17"/>
          <p:cNvSpPr/>
          <p:nvPr/>
        </p:nvSpPr>
        <p:spPr>
          <a:xfrm>
            <a:off x="9004787" y="2299366"/>
            <a:ext cx="2867045" cy="2785872"/>
          </a:xfrm>
          <a:prstGeom prst="ellipse">
            <a:avLst/>
          </a:prstGeom>
          <a:solidFill>
            <a:srgbClr val="F0F4C2"/>
          </a:solidFill>
          <a:ln>
            <a:noFill/>
          </a:ln>
        </p:spPr>
        <p:style>
          <a:lnRef idx="1">
            <a:schemeClr val="accent6"/>
          </a:lnRef>
          <a:fillRef idx="3">
            <a:schemeClr val="accent6"/>
          </a:fillRef>
          <a:effectRef idx="2">
            <a:schemeClr val="accent6"/>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7A8218"/>
                </a:solidFill>
                <a:effectLst/>
                <a:uLnTx/>
                <a:uFillTx/>
                <a:latin typeface="Calibri"/>
                <a:ea typeface="+mn-ea"/>
                <a:cs typeface="+mn-cs"/>
              </a:rPr>
              <a:t>Qualified Sellers</a:t>
            </a:r>
            <a:endParaRPr kumimoji="0" lang="en-US" sz="2800" b="1" i="0" u="none" strike="noStrike" kern="1200" cap="none" spc="0" normalizeH="0" baseline="0" noProof="0" dirty="0">
              <a:ln>
                <a:noFill/>
              </a:ln>
              <a:solidFill>
                <a:srgbClr val="7A8218"/>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B0BC22"/>
                </a:solidFill>
                <a:effectLst/>
                <a:uLnTx/>
                <a:uFillTx/>
                <a:latin typeface="Calibri"/>
                <a:ea typeface="+mn-ea"/>
                <a:cs typeface="+mn-cs"/>
              </a:rPr>
              <a:t>Wind</a:t>
            </a:r>
            <a:r>
              <a:rPr kumimoji="0" lang="en-US" sz="1800" b="1" i="0" u="none" strike="noStrike" kern="1200" cap="none" spc="0" normalizeH="0" baseline="0" noProof="0" dirty="0">
                <a:ln>
                  <a:noFill/>
                </a:ln>
                <a:solidFill>
                  <a:srgbClr val="B0BC22"/>
                </a:solidFill>
                <a:effectLst/>
                <a:uLnTx/>
                <a:uFillTx/>
                <a:latin typeface="Calibri"/>
                <a:ea typeface="+mn-ea"/>
                <a:cs typeface="+mn-cs"/>
              </a:rPr>
              <a:t> </a:t>
            </a:r>
            <a:r>
              <a:rPr kumimoji="0" lang="en-US" sz="1800" b="1" i="0" u="none" strike="noStrike" kern="1200" cap="none" spc="0" normalizeH="0" baseline="0" noProof="0" dirty="0" smtClean="0">
                <a:ln>
                  <a:noFill/>
                </a:ln>
                <a:solidFill>
                  <a:srgbClr val="B0BC22"/>
                </a:solidFill>
                <a:effectLst/>
                <a:uLnTx/>
                <a:uFillTx/>
                <a:latin typeface="Calibri"/>
                <a:ea typeface="+mn-ea"/>
                <a:cs typeface="+mn-cs"/>
              </a:rPr>
              <a:t>· Solar · Nuclear · Hydro</a:t>
            </a:r>
            <a:r>
              <a:rPr kumimoji="0" lang="en-US" sz="1800" b="1" i="0" u="none" strike="noStrike" kern="1200" cap="none" spc="0" normalizeH="0" baseline="0" noProof="0" dirty="0">
                <a:ln>
                  <a:noFill/>
                </a:ln>
                <a:solidFill>
                  <a:srgbClr val="B0BC22"/>
                </a:solidFill>
                <a:effectLst/>
                <a:uLnTx/>
                <a:uFillTx/>
                <a:latin typeface="Calibri"/>
                <a:ea typeface="+mn-ea"/>
                <a:cs typeface="+mn-cs"/>
              </a:rPr>
              <a:t> </a:t>
            </a:r>
            <a:r>
              <a:rPr kumimoji="0" lang="en-US" sz="1800" b="1" i="0" u="none" strike="noStrike" kern="1200" cap="none" spc="0" normalizeH="0" baseline="0" noProof="0" dirty="0" smtClean="0">
                <a:ln>
                  <a:noFill/>
                </a:ln>
                <a:solidFill>
                  <a:srgbClr val="B0BC22"/>
                </a:solidFill>
                <a:effectLst/>
                <a:uLnTx/>
                <a:uFillTx/>
                <a:latin typeface="Calibri"/>
                <a:ea typeface="+mn-ea"/>
                <a:cs typeface="+mn-cs"/>
              </a:rPr>
              <a:t>· Other Qualified Clean Energy</a:t>
            </a:r>
          </a:p>
        </p:txBody>
      </p:sp>
      <p:cxnSp>
        <p:nvCxnSpPr>
          <p:cNvPr id="31" name="Straight Connector 30"/>
          <p:cNvCxnSpPr/>
          <p:nvPr/>
        </p:nvCxnSpPr>
        <p:spPr>
          <a:xfrm>
            <a:off x="6448042" y="3933046"/>
            <a:ext cx="1348693" cy="5014"/>
          </a:xfrm>
          <a:prstGeom prst="line">
            <a:avLst/>
          </a:prstGeom>
          <a:ln w="38100">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7281769" y="4383786"/>
            <a:ext cx="1748208"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CCCDC3">
                    <a:lumMod val="75000"/>
                  </a:srgbClr>
                </a:solidFill>
                <a:effectLst/>
                <a:uLnTx/>
                <a:uFillTx/>
                <a:latin typeface="Calibri"/>
                <a:ea typeface="+mn-ea"/>
                <a:cs typeface="+mn-cs"/>
              </a:rPr>
              <a:t>CEAC MWh</a:t>
            </a:r>
            <a:endParaRPr kumimoji="0" lang="en-US" sz="1400" b="1" i="0" u="none" strike="noStrike" kern="1200" cap="none" spc="0" normalizeH="0" baseline="0" noProof="0" dirty="0">
              <a:ln>
                <a:noFill/>
              </a:ln>
              <a:solidFill>
                <a:srgbClr val="CCCDC3">
                  <a:lumMod val="75000"/>
                </a:srgbClr>
              </a:solidFill>
              <a:effectLst/>
              <a:uLnTx/>
              <a:uFillTx/>
              <a:latin typeface="Calibri"/>
              <a:ea typeface="+mn-ea"/>
              <a:cs typeface="+mn-cs"/>
            </a:endParaRPr>
          </a:p>
        </p:txBody>
      </p:sp>
      <p:sp>
        <p:nvSpPr>
          <p:cNvPr id="35" name="TextBox 34"/>
          <p:cNvSpPr txBox="1"/>
          <p:nvPr/>
        </p:nvSpPr>
        <p:spPr>
          <a:xfrm>
            <a:off x="2549272" y="2376934"/>
            <a:ext cx="1748208" cy="52322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CCCDC3">
                    <a:lumMod val="75000"/>
                  </a:srgbClr>
                </a:solidFill>
                <a:effectLst/>
                <a:uLnTx/>
                <a:uFillTx/>
                <a:latin typeface="Calibri"/>
                <a:ea typeface="+mn-ea"/>
                <a:cs typeface="+mn-cs"/>
              </a:rPr>
              <a:t>Price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CCCDC3">
                    <a:lumMod val="75000"/>
                  </a:srgbClr>
                </a:solidFill>
                <a:effectLst/>
                <a:uLnTx/>
                <a:uFillTx/>
                <a:latin typeface="Calibri"/>
                <a:ea typeface="+mn-ea"/>
                <a:cs typeface="+mn-cs"/>
              </a:rPr>
              <a:t>$/MWh</a:t>
            </a:r>
            <a:endParaRPr kumimoji="0" lang="en-US" sz="1400" b="1" i="0" u="none" strike="noStrike" kern="1200" cap="none" spc="0" normalizeH="0" baseline="0" noProof="0" dirty="0">
              <a:ln>
                <a:noFill/>
              </a:ln>
              <a:solidFill>
                <a:srgbClr val="CCCDC3">
                  <a:lumMod val="75000"/>
                </a:srgbClr>
              </a:solidFill>
              <a:effectLst/>
              <a:uLnTx/>
              <a:uFillTx/>
              <a:latin typeface="Calibri"/>
              <a:ea typeface="+mn-ea"/>
              <a:cs typeface="+mn-cs"/>
            </a:endParaRPr>
          </a:p>
        </p:txBody>
      </p:sp>
      <p:cxnSp>
        <p:nvCxnSpPr>
          <p:cNvPr id="37" name="Straight Connector 15"/>
          <p:cNvCxnSpPr/>
          <p:nvPr/>
        </p:nvCxnSpPr>
        <p:spPr>
          <a:xfrm>
            <a:off x="6448043" y="3586502"/>
            <a:ext cx="0" cy="323386"/>
          </a:xfrm>
          <a:prstGeom prst="line">
            <a:avLst/>
          </a:prstGeom>
          <a:noFill/>
          <a:ln w="38100" cap="flat" cmpd="sng" algn="ctr">
            <a:solidFill>
              <a:schemeClr val="accent2"/>
            </a:solidFill>
            <a:prstDash val="solid"/>
          </a:ln>
          <a:effectLst/>
        </p:spPr>
      </p:cxnSp>
      <p:cxnSp>
        <p:nvCxnSpPr>
          <p:cNvPr id="38" name="Straight Connector 15"/>
          <p:cNvCxnSpPr/>
          <p:nvPr/>
        </p:nvCxnSpPr>
        <p:spPr>
          <a:xfrm>
            <a:off x="7796735" y="3970559"/>
            <a:ext cx="0" cy="413227"/>
          </a:xfrm>
          <a:prstGeom prst="line">
            <a:avLst/>
          </a:prstGeom>
          <a:noFill/>
          <a:ln w="38100" cap="flat" cmpd="sng" algn="ctr">
            <a:solidFill>
              <a:schemeClr val="accent2"/>
            </a:solidFill>
            <a:prstDash val="solid"/>
          </a:ln>
          <a:effectLst/>
        </p:spPr>
      </p:cxnSp>
      <p:cxnSp>
        <p:nvCxnSpPr>
          <p:cNvPr id="70" name="Straight Connector 69"/>
          <p:cNvCxnSpPr/>
          <p:nvPr/>
        </p:nvCxnSpPr>
        <p:spPr>
          <a:xfrm>
            <a:off x="4297480" y="4132954"/>
            <a:ext cx="892143" cy="0"/>
          </a:xfrm>
          <a:prstGeom prst="line">
            <a:avLst/>
          </a:prstGeom>
          <a:ln w="38100">
            <a:solidFill>
              <a:srgbClr val="B0BC22"/>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15"/>
          <p:cNvCxnSpPr/>
          <p:nvPr/>
        </p:nvCxnSpPr>
        <p:spPr>
          <a:xfrm>
            <a:off x="5189623" y="3926097"/>
            <a:ext cx="0" cy="181826"/>
          </a:xfrm>
          <a:prstGeom prst="line">
            <a:avLst/>
          </a:prstGeom>
          <a:noFill/>
          <a:ln w="38100" cap="flat" cmpd="sng" algn="ctr">
            <a:solidFill>
              <a:srgbClr val="B0BC22"/>
            </a:solidFill>
            <a:prstDash val="solid"/>
          </a:ln>
          <a:effectLst/>
        </p:spPr>
      </p:cxnSp>
      <p:cxnSp>
        <p:nvCxnSpPr>
          <p:cNvPr id="74" name="Straight Connector 73"/>
          <p:cNvCxnSpPr/>
          <p:nvPr/>
        </p:nvCxnSpPr>
        <p:spPr>
          <a:xfrm>
            <a:off x="5205210" y="3926097"/>
            <a:ext cx="892143" cy="0"/>
          </a:xfrm>
          <a:prstGeom prst="line">
            <a:avLst/>
          </a:prstGeom>
          <a:ln w="38100">
            <a:solidFill>
              <a:srgbClr val="B0BC22"/>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241009" y="3535428"/>
            <a:ext cx="892143" cy="0"/>
          </a:xfrm>
          <a:prstGeom prst="line">
            <a:avLst/>
          </a:prstGeom>
          <a:ln w="38100">
            <a:solidFill>
              <a:srgbClr val="B0BC22"/>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15"/>
          <p:cNvCxnSpPr/>
          <p:nvPr/>
        </p:nvCxnSpPr>
        <p:spPr>
          <a:xfrm>
            <a:off x="6097353" y="3752048"/>
            <a:ext cx="0" cy="174049"/>
          </a:xfrm>
          <a:prstGeom prst="line">
            <a:avLst/>
          </a:prstGeom>
          <a:noFill/>
          <a:ln w="38100" cap="flat" cmpd="sng" algn="ctr">
            <a:solidFill>
              <a:srgbClr val="B0BC22"/>
            </a:solidFill>
            <a:prstDash val="solid"/>
          </a:ln>
          <a:effectLst/>
        </p:spPr>
      </p:cxnSp>
      <p:cxnSp>
        <p:nvCxnSpPr>
          <p:cNvPr id="80" name="Straight Connector 79"/>
          <p:cNvCxnSpPr/>
          <p:nvPr/>
        </p:nvCxnSpPr>
        <p:spPr>
          <a:xfrm flipH="1" flipV="1">
            <a:off x="6241009" y="3535428"/>
            <a:ext cx="3036" cy="213523"/>
          </a:xfrm>
          <a:prstGeom prst="line">
            <a:avLst/>
          </a:prstGeom>
          <a:ln w="38100">
            <a:solidFill>
              <a:srgbClr val="B0BC22"/>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097353" y="3752048"/>
            <a:ext cx="143656" cy="0"/>
          </a:xfrm>
          <a:prstGeom prst="line">
            <a:avLst/>
          </a:prstGeom>
          <a:ln w="38100">
            <a:solidFill>
              <a:srgbClr val="B0BC22"/>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7141578" y="3325111"/>
            <a:ext cx="0" cy="229337"/>
          </a:xfrm>
          <a:prstGeom prst="line">
            <a:avLst/>
          </a:prstGeom>
          <a:ln w="38100">
            <a:solidFill>
              <a:srgbClr val="B0BC22"/>
            </a:solidFill>
          </a:ln>
          <a:effectLst/>
        </p:spPr>
        <p:style>
          <a:lnRef idx="2">
            <a:schemeClr val="accent1"/>
          </a:lnRef>
          <a:fillRef idx="0">
            <a:schemeClr val="accent1"/>
          </a:fillRef>
          <a:effectRef idx="1">
            <a:schemeClr val="accent1"/>
          </a:effectRef>
          <a:fontRef idx="minor">
            <a:schemeClr val="tx1"/>
          </a:fontRef>
        </p:style>
      </p:cxnSp>
      <p:sp>
        <p:nvSpPr>
          <p:cNvPr id="92" name="Oval 91"/>
          <p:cNvSpPr/>
          <p:nvPr/>
        </p:nvSpPr>
        <p:spPr>
          <a:xfrm>
            <a:off x="6146781" y="3531970"/>
            <a:ext cx="146692" cy="160966"/>
          </a:xfrm>
          <a:prstGeom prst="ellipse">
            <a:avLst/>
          </a:prstGeom>
          <a:solidFill>
            <a:schemeClr val="accent4"/>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3" name="TextBox 92"/>
          <p:cNvSpPr txBox="1"/>
          <p:nvPr/>
        </p:nvSpPr>
        <p:spPr>
          <a:xfrm>
            <a:off x="5597007" y="2577164"/>
            <a:ext cx="1702071"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EF4623"/>
                </a:solidFill>
                <a:effectLst/>
                <a:uLnTx/>
                <a:uFillTx/>
                <a:latin typeface="Calibri"/>
                <a:ea typeface="+mn-ea"/>
                <a:cs typeface="+mn-cs"/>
              </a:rPr>
              <a:t>Competitive Clearing Price and Quantity</a:t>
            </a:r>
            <a:endParaRPr kumimoji="0" lang="en-US" sz="1800" b="1" i="0" u="none" strike="noStrike" kern="1200" cap="none" spc="0" normalizeH="0" baseline="0" noProof="0" dirty="0">
              <a:ln>
                <a:noFill/>
              </a:ln>
              <a:solidFill>
                <a:srgbClr val="EF4623"/>
              </a:solidFill>
              <a:effectLst/>
              <a:uLnTx/>
              <a:uFillTx/>
              <a:latin typeface="Calibri"/>
              <a:ea typeface="+mn-ea"/>
              <a:cs typeface="+mn-cs"/>
            </a:endParaRPr>
          </a:p>
        </p:txBody>
      </p:sp>
      <p:sp>
        <p:nvSpPr>
          <p:cNvPr id="94" name="Text Placeholder 2"/>
          <p:cNvSpPr txBox="1">
            <a:spLocks/>
          </p:cNvSpPr>
          <p:nvPr/>
        </p:nvSpPr>
        <p:spPr>
          <a:xfrm>
            <a:off x="3561540" y="5029838"/>
            <a:ext cx="5635267" cy="1540823"/>
          </a:xfrm>
          <a:prstGeom prst="rect">
            <a:avLst/>
          </a:prstGeom>
        </p:spPr>
        <p:txBody>
          <a:bodyPr lIns="0">
            <a:noAutofit/>
          </a:bodyPr>
          <a:lstStyle>
            <a:lvl1pPr marL="0" indent="0" algn="l" defTabSz="457200" rtl="0" eaLnBrk="1" latinLnBrk="0" hangingPunct="1">
              <a:spcBef>
                <a:spcPct val="20000"/>
              </a:spcBef>
              <a:buFont typeface="Arial"/>
              <a:buNone/>
              <a:defRPr lang="en-US" sz="2400" b="0" kern="1200" dirty="0" smtClean="0">
                <a:solidFill>
                  <a:schemeClr val="tx1"/>
                </a:solidFill>
                <a:latin typeface="+mn-lt"/>
                <a:ea typeface="+mn-ea"/>
                <a:cs typeface="+mn-cs"/>
              </a:defRPr>
            </a:lvl1pPr>
            <a:lvl2pPr marL="223838" indent="176213" algn="l" defTabSz="457200" rtl="0" eaLnBrk="1" latinLnBrk="0" hangingPunct="1">
              <a:spcBef>
                <a:spcPct val="20000"/>
              </a:spcBef>
              <a:buClr>
                <a:srgbClr val="7FB9C2"/>
              </a:buClr>
              <a:buSzPct val="130000"/>
              <a:buFont typeface="Lucida Grande"/>
              <a:buChar char="–"/>
              <a:defRPr lang="en-US" sz="2200" b="0" kern="1200" dirty="0" smtClean="0">
                <a:solidFill>
                  <a:srgbClr val="000000"/>
                </a:solidFill>
                <a:latin typeface="+mn-lt"/>
                <a:ea typeface="+mn-ea"/>
                <a:cs typeface="+mn-cs"/>
              </a:defRPr>
            </a:lvl2pPr>
            <a:lvl3pPr marL="392113" indent="0" algn="l" defTabSz="457200" rtl="0" eaLnBrk="1" latinLnBrk="0" hangingPunct="1">
              <a:spcBef>
                <a:spcPct val="20000"/>
              </a:spcBef>
              <a:buFont typeface="Arial"/>
              <a:buNone/>
              <a:defRPr lang="en-US" sz="2000" kern="1200" dirty="0" smtClean="0">
                <a:solidFill>
                  <a:srgbClr val="000000"/>
                </a:solidFill>
                <a:latin typeface="+mn-lt"/>
                <a:ea typeface="+mn-ea"/>
                <a:cs typeface="+mn-cs"/>
              </a:defRPr>
            </a:lvl3pPr>
            <a:lvl4pPr marL="687388" indent="-174625" algn="l" defTabSz="457200" rtl="0" eaLnBrk="1" latinLnBrk="0" hangingPunct="1">
              <a:spcBef>
                <a:spcPct val="20000"/>
              </a:spcBef>
              <a:buClr>
                <a:srgbClr val="7FB9C2"/>
              </a:buClr>
              <a:buFont typeface="Arial"/>
              <a:buChar char="•"/>
              <a:defRPr lang="en-US" sz="1800" kern="1200" baseline="0" dirty="0" smtClean="0">
                <a:solidFill>
                  <a:srgbClr val="000000"/>
                </a:solidFill>
                <a:latin typeface="+mn-lt"/>
                <a:ea typeface="+mn-ea"/>
                <a:cs typeface="+mn-cs"/>
              </a:defRPr>
            </a:lvl4pPr>
            <a:lvl5pPr marL="687388" indent="0" algn="l" defTabSz="457200" rtl="0" eaLnBrk="1" latinLnBrk="0" hangingPunct="1">
              <a:spcBef>
                <a:spcPct val="20000"/>
              </a:spcBef>
              <a:buFont typeface="Arial"/>
              <a:buNone/>
              <a:defRPr lang="en-US" sz="1800" kern="1200" baseline="0" dirty="0" smtClean="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marR="0" lvl="1" indent="-342900" algn="l" defTabSz="457200" rtl="0" eaLnBrk="1" fontAlgn="auto" latinLnBrk="0" hangingPunct="1">
              <a:lnSpc>
                <a:spcPct val="100000"/>
              </a:lnSpc>
              <a:spcBef>
                <a:spcPct val="20000"/>
              </a:spcBef>
              <a:spcAft>
                <a:spcPts val="0"/>
              </a:spcAft>
              <a:buClr>
                <a:srgbClr val="7FB9C2"/>
              </a:buClr>
              <a:buSzPct val="130000"/>
              <a:buFont typeface="Lucida Grande"/>
              <a:buChar char="–"/>
              <a:tabLst/>
              <a:defRPr/>
            </a:pPr>
            <a:r>
              <a:rPr kumimoji="0" lang="en-US" sz="2200" b="0" i="0" u="none" strike="noStrike" kern="1200" cap="none" spc="0" normalizeH="0" baseline="0" noProof="0" dirty="0" smtClean="0">
                <a:ln>
                  <a:noFill/>
                </a:ln>
                <a:solidFill>
                  <a:srgbClr val="000000"/>
                </a:solidFill>
                <a:effectLst/>
                <a:uLnTx/>
                <a:uFillTx/>
                <a:latin typeface="Calibri"/>
                <a:ea typeface="+mn-ea"/>
                <a:cs typeface="+mn-cs"/>
              </a:rPr>
              <a:t>3-year forward auction</a:t>
            </a:r>
          </a:p>
          <a:p>
            <a:pPr marL="514350" marR="0" lvl="1" indent="-342900" algn="l" defTabSz="457200" rtl="0" eaLnBrk="1" fontAlgn="auto" latinLnBrk="0" hangingPunct="1">
              <a:lnSpc>
                <a:spcPct val="100000"/>
              </a:lnSpc>
              <a:spcBef>
                <a:spcPct val="20000"/>
              </a:spcBef>
              <a:spcAft>
                <a:spcPts val="0"/>
              </a:spcAft>
              <a:buClr>
                <a:srgbClr val="7FB9C2"/>
              </a:buClr>
              <a:buSzPct val="130000"/>
              <a:buFont typeface="Lucida Grande"/>
              <a:buChar char="–"/>
              <a:tabLst/>
              <a:defRPr/>
            </a:pPr>
            <a:r>
              <a:rPr kumimoji="0" lang="en-US" sz="2200" b="0" i="0" u="none" strike="noStrike" kern="1200" cap="none" spc="0" normalizeH="0" baseline="0" noProof="0" dirty="0" smtClean="0">
                <a:ln>
                  <a:noFill/>
                </a:ln>
                <a:solidFill>
                  <a:srgbClr val="000000"/>
                </a:solidFill>
                <a:effectLst/>
                <a:uLnTx/>
                <a:uFillTx/>
                <a:latin typeface="Calibri"/>
                <a:ea typeface="+mn-ea"/>
                <a:cs typeface="+mn-cs"/>
              </a:rPr>
              <a:t>Unbundled CEAC product</a:t>
            </a:r>
          </a:p>
          <a:p>
            <a:pPr marL="514350" marR="0" lvl="1" indent="-342900" algn="l" defTabSz="457200" rtl="0" eaLnBrk="1" fontAlgn="auto" latinLnBrk="0" hangingPunct="1">
              <a:lnSpc>
                <a:spcPct val="100000"/>
              </a:lnSpc>
              <a:spcBef>
                <a:spcPct val="20000"/>
              </a:spcBef>
              <a:spcAft>
                <a:spcPts val="0"/>
              </a:spcAft>
              <a:buClr>
                <a:srgbClr val="7FB9C2"/>
              </a:buClr>
              <a:buSzPct val="130000"/>
              <a:buFont typeface="Lucida Grande"/>
              <a:buChar char="–"/>
              <a:tabLst/>
              <a:defRPr/>
            </a:pPr>
            <a:r>
              <a:rPr kumimoji="0" lang="en-US" sz="2200" b="0" i="0" u="none" strike="noStrike" kern="1200" cap="none" spc="0" normalizeH="0" baseline="0" noProof="0" dirty="0" smtClean="0">
                <a:ln>
                  <a:noFill/>
                </a:ln>
                <a:solidFill>
                  <a:srgbClr val="000000"/>
                </a:solidFill>
                <a:effectLst/>
                <a:uLnTx/>
                <a:uFillTx/>
                <a:latin typeface="Calibri"/>
                <a:ea typeface="+mn-ea"/>
                <a:cs typeface="+mn-cs"/>
              </a:rPr>
              <a:t>7-12 year price lock-in for new resources</a:t>
            </a:r>
          </a:p>
        </p:txBody>
      </p:sp>
      <p:sp>
        <p:nvSpPr>
          <p:cNvPr id="19" name="Right Arrow 18"/>
          <p:cNvSpPr/>
          <p:nvPr/>
        </p:nvSpPr>
        <p:spPr>
          <a:xfrm>
            <a:off x="2753224" y="3007044"/>
            <a:ext cx="1354049" cy="1111494"/>
          </a:xfrm>
          <a:prstGeom prst="rightArrow">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467F"/>
                </a:solidFill>
                <a:effectLst/>
                <a:uLnTx/>
                <a:uFillTx/>
                <a:latin typeface="Calibri"/>
                <a:ea typeface="+mn-ea"/>
                <a:cs typeface="+mn-cs"/>
              </a:rPr>
              <a:t>Demand Bids</a:t>
            </a:r>
            <a:endParaRPr kumimoji="0" lang="en-US" sz="1800" b="1" i="0" u="none" strike="noStrike" kern="1200" cap="none" spc="0" normalizeH="0" baseline="0" noProof="0" dirty="0">
              <a:ln>
                <a:noFill/>
              </a:ln>
              <a:solidFill>
                <a:srgbClr val="00467F"/>
              </a:solidFill>
              <a:effectLst/>
              <a:uLnTx/>
              <a:uFillTx/>
              <a:latin typeface="Calibri"/>
              <a:ea typeface="+mn-ea"/>
              <a:cs typeface="+mn-cs"/>
            </a:endParaRPr>
          </a:p>
        </p:txBody>
      </p:sp>
      <p:sp>
        <p:nvSpPr>
          <p:cNvPr id="20" name="Right Arrow 19"/>
          <p:cNvSpPr/>
          <p:nvPr/>
        </p:nvSpPr>
        <p:spPr>
          <a:xfrm rot="10800000">
            <a:off x="7812236" y="3007044"/>
            <a:ext cx="1491664" cy="1089854"/>
          </a:xfrm>
          <a:prstGeom prst="rightArrow">
            <a:avLst>
              <a:gd name="adj1" fmla="val 50000"/>
              <a:gd name="adj2" fmla="val 60180"/>
            </a:avLst>
          </a:prstGeom>
          <a:solidFill>
            <a:srgbClr val="E7E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7A8218"/>
              </a:solidFill>
              <a:effectLst/>
              <a:uLnTx/>
              <a:uFillTx/>
              <a:latin typeface="Calibri"/>
              <a:ea typeface="+mn-ea"/>
              <a:cs typeface="+mn-cs"/>
            </a:endParaRPr>
          </a:p>
        </p:txBody>
      </p:sp>
      <p:sp>
        <p:nvSpPr>
          <p:cNvPr id="21" name="TextBox 20"/>
          <p:cNvSpPr txBox="1"/>
          <p:nvPr/>
        </p:nvSpPr>
        <p:spPr>
          <a:xfrm>
            <a:off x="8169355" y="3231499"/>
            <a:ext cx="1201888"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7A8218"/>
                </a:solidFill>
                <a:effectLst/>
                <a:uLnTx/>
                <a:uFillTx/>
                <a:latin typeface="Calibri"/>
                <a:ea typeface="+mn-ea"/>
                <a:cs typeface="+mn-cs"/>
              </a:rPr>
              <a:t>Supply Offers</a:t>
            </a:r>
            <a:endParaRPr kumimoji="0" lang="en-US" sz="1800" b="1" i="0" u="none" strike="noStrike" kern="1200" cap="none" spc="0" normalizeH="0" baseline="0" noProof="0" dirty="0">
              <a:ln>
                <a:noFill/>
              </a:ln>
              <a:solidFill>
                <a:srgbClr val="7A8218"/>
              </a:solidFill>
              <a:effectLst/>
              <a:uLnTx/>
              <a:uFillTx/>
              <a:latin typeface="Calibri"/>
              <a:ea typeface="+mn-ea"/>
              <a:cs typeface="+mn-cs"/>
            </a:endParaRPr>
          </a:p>
        </p:txBody>
      </p:sp>
    </p:spTree>
    <p:extLst>
      <p:ext uri="{BB962C8B-B14F-4D97-AF65-F5344CB8AC3E}">
        <p14:creationId xmlns:p14="http://schemas.microsoft.com/office/powerpoint/2010/main" val="161114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5527" y="15962"/>
            <a:ext cx="8292391" cy="1143000"/>
          </a:xfrm>
        </p:spPr>
        <p:txBody>
          <a:bodyPr/>
          <a:lstStyle/>
          <a:p>
            <a:r>
              <a:rPr lang="en-US" dirty="0" smtClean="0"/>
              <a:t>Design Overview</a:t>
            </a:r>
            <a:endParaRPr lang="en-US" dirty="0"/>
          </a:p>
        </p:txBody>
      </p:sp>
      <p:sp>
        <p:nvSpPr>
          <p:cNvPr id="9" name="Text Placeholder 2"/>
          <p:cNvSpPr>
            <a:spLocks noGrp="1"/>
          </p:cNvSpPr>
          <p:nvPr>
            <p:ph type="body" sz="quarter" idx="14"/>
          </p:nvPr>
        </p:nvSpPr>
        <p:spPr>
          <a:xfrm>
            <a:off x="896112" y="1303020"/>
            <a:ext cx="10387584" cy="975360"/>
          </a:xfrm>
        </p:spPr>
        <p:txBody>
          <a:bodyPr/>
          <a:lstStyle/>
          <a:p>
            <a:r>
              <a:rPr lang="en-US" b="1" dirty="0"/>
              <a:t>The FCEM </a:t>
            </a:r>
            <a:r>
              <a:rPr lang="en-US" b="1" dirty="0" smtClean="0"/>
              <a:t>could incorporate the best practices of existing wholesale electricity markets while enabling states to express their own policy goals</a:t>
            </a:r>
            <a:endParaRPr lang="en-US" b="1" dirty="0"/>
          </a:p>
          <a:p>
            <a:endParaRPr lang="en-US" b="1" dirty="0"/>
          </a:p>
        </p:txBody>
      </p:sp>
      <p:graphicFrame>
        <p:nvGraphicFramePr>
          <p:cNvPr id="10" name="Table 9"/>
          <p:cNvGraphicFramePr>
            <a:graphicFrameLocks noGrp="1"/>
          </p:cNvGraphicFramePr>
          <p:nvPr>
            <p:extLst/>
          </p:nvPr>
        </p:nvGraphicFramePr>
        <p:xfrm>
          <a:off x="896112" y="2543175"/>
          <a:ext cx="10387584" cy="3870960"/>
        </p:xfrm>
        <a:graphic>
          <a:graphicData uri="http://schemas.openxmlformats.org/drawingml/2006/table">
            <a:tbl>
              <a:tblPr firstRow="1" bandRow="1">
                <a:tableStyleId>{2D5ABB26-0587-4C30-8999-92F81FD0307C}</a:tableStyleId>
              </a:tblPr>
              <a:tblGrid>
                <a:gridCol w="5308192">
                  <a:extLst>
                    <a:ext uri="{9D8B030D-6E8A-4147-A177-3AD203B41FA5}">
                      <a16:colId xmlns:a16="http://schemas.microsoft.com/office/drawing/2014/main" val="20000"/>
                    </a:ext>
                  </a:extLst>
                </a:gridCol>
                <a:gridCol w="5079392">
                  <a:extLst>
                    <a:ext uri="{9D8B030D-6E8A-4147-A177-3AD203B41FA5}">
                      <a16:colId xmlns:a16="http://schemas.microsoft.com/office/drawing/2014/main" val="20001"/>
                    </a:ext>
                  </a:extLst>
                </a:gridCol>
              </a:tblGrid>
              <a:tr h="3680460">
                <a:tc>
                  <a:txBody>
                    <a:bodyPr/>
                    <a:lstStyle/>
                    <a:p>
                      <a:pPr marL="285750" marR="0" indent="-285750" algn="l" defTabSz="4572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2000" b="1" kern="1200" dirty="0" smtClean="0">
                          <a:solidFill>
                            <a:schemeClr val="bg2"/>
                          </a:solidFill>
                          <a:latin typeface="+mn-lt"/>
                          <a:ea typeface="+mn-ea"/>
                          <a:cs typeface="+mn-cs"/>
                        </a:rPr>
                        <a:t>Unbundled Clean Energy Attributes</a:t>
                      </a:r>
                      <a:r>
                        <a:rPr lang="en-US" sz="2000" b="0" kern="1200" baseline="0" dirty="0" smtClean="0">
                          <a:solidFill>
                            <a:schemeClr val="bg2"/>
                          </a:solidFill>
                          <a:latin typeface="+mn-lt"/>
                          <a:ea typeface="+mn-ea"/>
                          <a:cs typeface="+mn-cs"/>
                        </a:rPr>
                        <a:t> </a:t>
                      </a:r>
                      <a:r>
                        <a:rPr lang="en-US" sz="2000" b="0" kern="1200" baseline="0" dirty="0" smtClean="0">
                          <a:solidFill>
                            <a:schemeClr val="tx1"/>
                          </a:solidFill>
                          <a:latin typeface="+mn-lt"/>
                          <a:ea typeface="+mn-ea"/>
                          <a:cs typeface="+mn-cs"/>
                        </a:rPr>
                        <a:t>to maximize competition across markets and technologies</a:t>
                      </a:r>
                    </a:p>
                    <a:p>
                      <a:pPr marL="285750" indent="-285750">
                        <a:spcBef>
                          <a:spcPts val="1200"/>
                        </a:spcBef>
                        <a:buFont typeface="Arial" panose="020B0604020202020204" pitchFamily="34" charset="0"/>
                        <a:buChar char="•"/>
                      </a:pPr>
                      <a:r>
                        <a:rPr lang="en-US" sz="2000" b="1" baseline="0" dirty="0" smtClean="0">
                          <a:solidFill>
                            <a:schemeClr val="bg2"/>
                          </a:solidFill>
                        </a:rPr>
                        <a:t>States and Customers Choose</a:t>
                      </a:r>
                      <a:r>
                        <a:rPr lang="en-US" sz="2000" baseline="0" dirty="0" smtClean="0"/>
                        <a:t> their own demand quantities and willingness to pay (no costs shifted to non-participants)</a:t>
                      </a:r>
                    </a:p>
                    <a:p>
                      <a:pPr marL="287338" marR="0" lvl="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000" b="0" i="0" kern="1200" dirty="0" smtClean="0">
                          <a:solidFill>
                            <a:schemeClr val="tx1"/>
                          </a:solidFill>
                          <a:latin typeface="+mn-lt"/>
                          <a:ea typeface="+mn-ea"/>
                          <a:cs typeface="+mn-cs"/>
                        </a:rPr>
                        <a:t>Broad</a:t>
                      </a:r>
                      <a:r>
                        <a:rPr lang="en-US" sz="2000" b="0" i="0" kern="1200" baseline="0" dirty="0" smtClean="0">
                          <a:solidFill>
                            <a:schemeClr val="tx1"/>
                          </a:solidFill>
                          <a:latin typeface="+mn-lt"/>
                          <a:ea typeface="+mn-ea"/>
                          <a:cs typeface="+mn-cs"/>
                        </a:rPr>
                        <a:t> </a:t>
                      </a:r>
                      <a:r>
                        <a:rPr lang="en-US" sz="2000" b="1" i="0" kern="1200" baseline="0" dirty="0" smtClean="0">
                          <a:solidFill>
                            <a:schemeClr val="bg2"/>
                          </a:solidFill>
                          <a:latin typeface="+mn-lt"/>
                          <a:ea typeface="+mn-ea"/>
                          <a:cs typeface="+mn-cs"/>
                        </a:rPr>
                        <a:t>regional competition</a:t>
                      </a:r>
                      <a:endParaRPr lang="en-US" sz="2000" b="1" i="0" kern="1200" dirty="0" smtClean="0">
                        <a:solidFill>
                          <a:schemeClr val="bg2"/>
                        </a:solidFill>
                        <a:latin typeface="+mn-lt"/>
                        <a:ea typeface="+mn-ea"/>
                        <a:cs typeface="+mn-cs"/>
                      </a:endParaRPr>
                    </a:p>
                    <a:p>
                      <a:pPr marL="287338" marR="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000" b="1" i="0" baseline="0" dirty="0" smtClean="0">
                          <a:solidFill>
                            <a:schemeClr val="bg2"/>
                          </a:solidFill>
                        </a:rPr>
                        <a:t>Technology-neutral </a:t>
                      </a:r>
                      <a:r>
                        <a:rPr lang="en-US" sz="2000" i="0" baseline="0" dirty="0" smtClean="0"/>
                        <a:t>qualification and payments (option for technology carve-outs)</a:t>
                      </a:r>
                    </a:p>
                  </a:txBody>
                  <a:tcPr/>
                </a:tc>
                <a:tc>
                  <a:txBody>
                    <a:bodyPr/>
                    <a:lstStyle/>
                    <a:p>
                      <a:pPr marL="568325" marR="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000" b="0" kern="1200" dirty="0" smtClean="0">
                          <a:solidFill>
                            <a:schemeClr val="tx1"/>
                          </a:solidFill>
                          <a:latin typeface="+mn-lt"/>
                          <a:ea typeface="+mn-ea"/>
                          <a:cs typeface="+mn-cs"/>
                        </a:rPr>
                        <a:t>Mechanisms to </a:t>
                      </a:r>
                      <a:r>
                        <a:rPr lang="en-US" sz="2000" b="1" kern="1200" dirty="0" smtClean="0">
                          <a:solidFill>
                            <a:schemeClr val="bg2"/>
                          </a:solidFill>
                          <a:latin typeface="+mn-lt"/>
                          <a:ea typeface="+mn-ea"/>
                          <a:cs typeface="+mn-cs"/>
                        </a:rPr>
                        <a:t>mitigate regulatory risk </a:t>
                      </a:r>
                      <a:r>
                        <a:rPr lang="en-US" sz="2000" b="0" kern="1200" dirty="0" smtClean="0">
                          <a:solidFill>
                            <a:schemeClr val="tx1"/>
                          </a:solidFill>
                          <a:latin typeface="+mn-lt"/>
                          <a:ea typeface="+mn-ea"/>
                          <a:cs typeface="+mn-cs"/>
                        </a:rPr>
                        <a:t>and ensure </a:t>
                      </a:r>
                      <a:r>
                        <a:rPr lang="en-US" sz="2000" b="0" kern="1200" dirty="0" err="1" smtClean="0">
                          <a:solidFill>
                            <a:schemeClr val="tx1"/>
                          </a:solidFill>
                          <a:latin typeface="+mn-lt"/>
                          <a:ea typeface="+mn-ea"/>
                          <a:cs typeface="+mn-cs"/>
                        </a:rPr>
                        <a:t>financeability</a:t>
                      </a:r>
                      <a:r>
                        <a:rPr lang="en-US" sz="2000" b="0" kern="1200" dirty="0" smtClean="0">
                          <a:solidFill>
                            <a:schemeClr val="tx1"/>
                          </a:solidFill>
                          <a:latin typeface="+mn-lt"/>
                          <a:ea typeface="+mn-ea"/>
                          <a:cs typeface="+mn-cs"/>
                        </a:rPr>
                        <a:t> at competitive costs</a:t>
                      </a:r>
                    </a:p>
                    <a:p>
                      <a:pPr marL="568325" marR="0" lvl="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000" b="0" kern="1200" dirty="0" smtClean="0">
                          <a:solidFill>
                            <a:schemeClr val="tx1"/>
                          </a:solidFill>
                          <a:latin typeface="+mn-lt"/>
                          <a:ea typeface="+mn-ea"/>
                          <a:cs typeface="+mn-cs"/>
                        </a:rPr>
                        <a:t>Option for </a:t>
                      </a:r>
                      <a:r>
                        <a:rPr lang="en-US" sz="2000" b="1" kern="1200" dirty="0" smtClean="0">
                          <a:solidFill>
                            <a:schemeClr val="bg2"/>
                          </a:solidFill>
                          <a:latin typeface="+mn-lt"/>
                          <a:ea typeface="+mn-ea"/>
                          <a:cs typeface="+mn-cs"/>
                        </a:rPr>
                        <a:t>pro</a:t>
                      </a:r>
                      <a:r>
                        <a:rPr lang="en-US" sz="2000" b="1" dirty="0" smtClean="0">
                          <a:solidFill>
                            <a:schemeClr val="bg2"/>
                          </a:solidFill>
                        </a:rPr>
                        <a:t>duct</a:t>
                      </a:r>
                      <a:r>
                        <a:rPr lang="en-US" sz="2000" b="1" baseline="0" dirty="0" smtClean="0">
                          <a:solidFill>
                            <a:schemeClr val="bg2"/>
                          </a:solidFill>
                        </a:rPr>
                        <a:t> definition </a:t>
                      </a:r>
                      <a:r>
                        <a:rPr lang="en-US" sz="2000" baseline="0" dirty="0" smtClean="0"/>
                        <a:t>that matches the underlying objective (carbon abatement), or combine with higher carbon prices to achieve similar outcomes</a:t>
                      </a:r>
                    </a:p>
                    <a:p>
                      <a:pPr marL="568325" marR="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000" b="1" kern="1200" baseline="0" dirty="0" smtClean="0">
                          <a:solidFill>
                            <a:schemeClr val="bg2"/>
                          </a:solidFill>
                          <a:latin typeface="+mn-lt"/>
                          <a:ea typeface="+mn-ea"/>
                          <a:cs typeface="+mn-cs"/>
                        </a:rPr>
                        <a:t>Alignment with energy, ancillary, and capacity markets</a:t>
                      </a:r>
                      <a:endParaRPr lang="en-US" sz="2000" b="1" kern="1200" dirty="0" smtClean="0">
                        <a:solidFill>
                          <a:schemeClr val="bg2"/>
                        </a:solidFill>
                        <a:latin typeface="+mn-lt"/>
                        <a:ea typeface="+mn-ea"/>
                        <a:cs typeface="+mn-cs"/>
                      </a:endParaRPr>
                    </a:p>
                    <a:p>
                      <a:pPr>
                        <a:spcBef>
                          <a:spcPts val="1200"/>
                        </a:spcBef>
                      </a:pPr>
                      <a:endParaRPr lang="en-US" dirty="0"/>
                    </a:p>
                  </a:txBody>
                  <a:tcPr/>
                </a:tc>
                <a:extLst>
                  <a:ext uri="{0D108BD9-81ED-4DB2-BD59-A6C34878D82A}">
                    <a16:rowId xmlns:a16="http://schemas.microsoft.com/office/drawing/2014/main" val="10000"/>
                  </a:ext>
                </a:extLst>
              </a:tr>
            </a:tbl>
          </a:graphicData>
        </a:graphic>
      </p:graphicFrame>
      <p:cxnSp>
        <p:nvCxnSpPr>
          <p:cNvPr id="11" name="Straight Connector 10"/>
          <p:cNvCxnSpPr/>
          <p:nvPr/>
        </p:nvCxnSpPr>
        <p:spPr>
          <a:xfrm>
            <a:off x="896112" y="2278380"/>
            <a:ext cx="1038758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80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15962"/>
            <a:ext cx="9408567" cy="1143000"/>
          </a:xfrm>
        </p:spPr>
        <p:txBody>
          <a:bodyPr>
            <a:normAutofit/>
          </a:bodyPr>
          <a:lstStyle/>
          <a:p>
            <a:r>
              <a:rPr lang="en-US" dirty="0" smtClean="0"/>
              <a:t>Design Overview: Basic Framework is Straightforward, But There are a Number of Options to Consider</a:t>
            </a:r>
            <a:endParaRPr lang="en-US" dirty="0"/>
          </a:p>
        </p:txBody>
      </p:sp>
      <p:graphicFrame>
        <p:nvGraphicFramePr>
          <p:cNvPr id="5" name="Table 4"/>
          <p:cNvGraphicFramePr>
            <a:graphicFrameLocks noGrp="1"/>
          </p:cNvGraphicFramePr>
          <p:nvPr>
            <p:extLst/>
          </p:nvPr>
        </p:nvGraphicFramePr>
        <p:xfrm>
          <a:off x="676656" y="1449042"/>
          <a:ext cx="10469879" cy="5135000"/>
        </p:xfrm>
        <a:graphic>
          <a:graphicData uri="http://schemas.openxmlformats.org/drawingml/2006/table">
            <a:tbl>
              <a:tblPr firstRow="1" firstCol="1" bandRow="1">
                <a:tableStyleId>{9DCAF9ED-07DC-4A11-8D7F-57B35C25682E}</a:tableStyleId>
              </a:tblPr>
              <a:tblGrid>
                <a:gridCol w="1199335">
                  <a:extLst>
                    <a:ext uri="{9D8B030D-6E8A-4147-A177-3AD203B41FA5}">
                      <a16:colId xmlns:a16="http://schemas.microsoft.com/office/drawing/2014/main" val="3274813542"/>
                    </a:ext>
                  </a:extLst>
                </a:gridCol>
                <a:gridCol w="9270544">
                  <a:extLst>
                    <a:ext uri="{9D8B030D-6E8A-4147-A177-3AD203B41FA5}">
                      <a16:colId xmlns:a16="http://schemas.microsoft.com/office/drawing/2014/main" val="2041386305"/>
                    </a:ext>
                  </a:extLst>
                </a:gridCol>
              </a:tblGrid>
              <a:tr h="145544">
                <a:tc>
                  <a:txBody>
                    <a:bodyPr/>
                    <a:lstStyle/>
                    <a:p>
                      <a:pPr marL="0" marR="0" algn="ctr">
                        <a:spcBef>
                          <a:spcPts val="100"/>
                        </a:spcBef>
                        <a:spcAft>
                          <a:spcPts val="100"/>
                        </a:spcAft>
                      </a:pPr>
                      <a:r>
                        <a:rPr lang="en-US" sz="1200" dirty="0">
                          <a:effectLst/>
                        </a:rPr>
                        <a:t>Design </a:t>
                      </a:r>
                      <a:r>
                        <a:rPr lang="en-US" sz="1200" dirty="0" smtClean="0">
                          <a:effectLst/>
                        </a:rPr>
                        <a:t>Element</a:t>
                      </a:r>
                      <a:endParaRPr lang="en-US" sz="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tc>
                  <a:txBody>
                    <a:bodyPr/>
                    <a:lstStyle/>
                    <a:p>
                      <a:pPr marL="0" marR="0" algn="ctr">
                        <a:spcBef>
                          <a:spcPts val="100"/>
                        </a:spcBef>
                        <a:spcAft>
                          <a:spcPts val="100"/>
                        </a:spcAft>
                      </a:pPr>
                      <a:r>
                        <a:rPr lang="en-US" sz="1200" dirty="0" smtClean="0">
                          <a:effectLst/>
                        </a:rPr>
                        <a:t>Approach</a:t>
                      </a:r>
                      <a:endParaRPr lang="en-US" sz="12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extLst>
                  <a:ext uri="{0D108BD9-81ED-4DB2-BD59-A6C34878D82A}">
                    <a16:rowId xmlns:a16="http://schemas.microsoft.com/office/drawing/2014/main" val="1881353651"/>
                  </a:ext>
                </a:extLst>
              </a:tr>
              <a:tr h="499962">
                <a:tc>
                  <a:txBody>
                    <a:bodyPr/>
                    <a:lstStyle/>
                    <a:p>
                      <a:pPr marL="0" marR="0" algn="l">
                        <a:spcBef>
                          <a:spcPts val="100"/>
                        </a:spcBef>
                        <a:spcAft>
                          <a:spcPts val="100"/>
                        </a:spcAft>
                      </a:pPr>
                      <a:r>
                        <a:rPr lang="en-US" sz="1100" dirty="0">
                          <a:effectLst/>
                        </a:rPr>
                        <a:t>Product Definition</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tc>
                  <a:txBody>
                    <a:bodyPr/>
                    <a:lstStyle/>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The product is an unbundled Clean Energy Attribute Credit (CEAC), similar to an unbundled Renewable Energy Credit (REC)</a:t>
                      </a:r>
                    </a:p>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u="sng" dirty="0" smtClean="0">
                          <a:effectLst/>
                        </a:rPr>
                        <a:t>Optional Variation: </a:t>
                      </a:r>
                      <a:r>
                        <a:rPr lang="en-US" sz="1100" dirty="0" smtClean="0">
                          <a:effectLst/>
                        </a:rPr>
                        <a:t>Design option for a </a:t>
                      </a:r>
                      <a:r>
                        <a:rPr lang="en-US" sz="1100" dirty="0">
                          <a:effectLst/>
                        </a:rPr>
                        <a:t>“dynamic” CEAC accounting approach </a:t>
                      </a:r>
                      <a:r>
                        <a:rPr lang="en-US" sz="1100" dirty="0" smtClean="0">
                          <a:effectLst/>
                        </a:rPr>
                        <a:t>that awards </a:t>
                      </a:r>
                      <a:r>
                        <a:rPr lang="en-US" sz="1100" dirty="0">
                          <a:effectLst/>
                        </a:rPr>
                        <a:t>more CEACs to resources that displace more carbon emissions. This </a:t>
                      </a:r>
                      <a:r>
                        <a:rPr lang="en-US" sz="1100" dirty="0" smtClean="0">
                          <a:effectLst/>
                        </a:rPr>
                        <a:t>approach </a:t>
                      </a:r>
                      <a:r>
                        <a:rPr lang="en-US" sz="1100" dirty="0">
                          <a:effectLst/>
                        </a:rPr>
                        <a:t>can readily enable batteries and focus incentives toward achieving more carbon abatement faster</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extLst>
                  <a:ext uri="{0D108BD9-81ED-4DB2-BD59-A6C34878D82A}">
                    <a16:rowId xmlns:a16="http://schemas.microsoft.com/office/drawing/2014/main" val="4009619154"/>
                  </a:ext>
                </a:extLst>
              </a:tr>
              <a:tr h="915099">
                <a:tc>
                  <a:txBody>
                    <a:bodyPr/>
                    <a:lstStyle/>
                    <a:p>
                      <a:pPr marL="0" marR="0" algn="l">
                        <a:spcBef>
                          <a:spcPts val="100"/>
                        </a:spcBef>
                        <a:spcAft>
                          <a:spcPts val="100"/>
                        </a:spcAft>
                      </a:pPr>
                      <a:r>
                        <a:rPr lang="en-US" sz="1100" dirty="0">
                          <a:effectLst/>
                        </a:rPr>
                        <a:t>Demand Participation in the Forward Auction</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tc>
                  <a:txBody>
                    <a:bodyPr/>
                    <a:lstStyle/>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State demand </a:t>
                      </a:r>
                      <a:r>
                        <a:rPr lang="en-US" sz="1100" dirty="0" smtClean="0">
                          <a:effectLst/>
                        </a:rPr>
                        <a:t>would </a:t>
                      </a:r>
                      <a:r>
                        <a:rPr lang="en-US" sz="1100" dirty="0">
                          <a:effectLst/>
                        </a:rPr>
                        <a:t>be expressed as a sloping demand curve that will buy higher quantities if supply is available at lower cost</a:t>
                      </a:r>
                    </a:p>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Additional voluntary demand bids can be submitted by cities, public power entities, customers, companies, retail providers, or others. These bids are expressed as price-quantity pairs, representing the willingness to pay for CEACs</a:t>
                      </a:r>
                    </a:p>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u="sng" dirty="0">
                          <a:effectLst/>
                        </a:rPr>
                        <a:t>Optional Variation</a:t>
                      </a:r>
                      <a:r>
                        <a:rPr lang="en-US" sz="1100" dirty="0">
                          <a:effectLst/>
                        </a:rPr>
                        <a:t>: Buyers will have an option to submit a preference for “targeted” resource types, for example to meet carve-outs for preferred technologies such as storage or offshore wind. The auction may procure these resource types even if they are higher cost than “base” resources, although the buyer can specify a limited willingness to pay such a </a:t>
                      </a:r>
                      <a:r>
                        <a:rPr lang="en-US" sz="1100" dirty="0" smtClean="0">
                          <a:effectLst/>
                        </a:rPr>
                        <a:t>premium</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extLst>
                  <a:ext uri="{0D108BD9-81ED-4DB2-BD59-A6C34878D82A}">
                    <a16:rowId xmlns:a16="http://schemas.microsoft.com/office/drawing/2014/main" val="730352958"/>
                  </a:ext>
                </a:extLst>
              </a:tr>
              <a:tr h="602402">
                <a:tc>
                  <a:txBody>
                    <a:bodyPr/>
                    <a:lstStyle/>
                    <a:p>
                      <a:pPr marL="0" marR="0" algn="l">
                        <a:spcBef>
                          <a:spcPts val="100"/>
                        </a:spcBef>
                        <a:spcAft>
                          <a:spcPts val="100"/>
                        </a:spcAft>
                      </a:pPr>
                      <a:r>
                        <a:rPr lang="en-US" sz="1100" dirty="0">
                          <a:effectLst/>
                        </a:rPr>
                        <a:t>Technology-Neutral Supply Participation</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tc>
                  <a:txBody>
                    <a:bodyPr/>
                    <a:lstStyle/>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Resources are not restricted by type, location, or generation profile; any new or existing clean resources can participate, including hydro, wind, solar, nuclear, storage, or other</a:t>
                      </a:r>
                    </a:p>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Storage resources can participate if their charging and discharging profiles displace system carbon emissions; they offer the value of carbon abatement when discharging, net of any additional carbon emissions they cause when charging</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extLst>
                  <a:ext uri="{0D108BD9-81ED-4DB2-BD59-A6C34878D82A}">
                    <a16:rowId xmlns:a16="http://schemas.microsoft.com/office/drawing/2014/main" val="2158743203"/>
                  </a:ext>
                </a:extLst>
              </a:tr>
              <a:tr h="207549">
                <a:tc>
                  <a:txBody>
                    <a:bodyPr/>
                    <a:lstStyle/>
                    <a:p>
                      <a:pPr marL="0" marR="0" algn="l">
                        <a:spcBef>
                          <a:spcPts val="100"/>
                        </a:spcBef>
                        <a:spcAft>
                          <a:spcPts val="100"/>
                        </a:spcAft>
                      </a:pPr>
                      <a:r>
                        <a:rPr lang="en-US" sz="1100" dirty="0">
                          <a:effectLst/>
                        </a:rPr>
                        <a:t>Forward </a:t>
                      </a:r>
                      <a:r>
                        <a:rPr lang="en-US" sz="1100" dirty="0" smtClean="0">
                          <a:effectLst/>
                        </a:rPr>
                        <a:t>Auction</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tc>
                  <a:txBody>
                    <a:bodyPr/>
                    <a:lstStyle/>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Forward auction three years </a:t>
                      </a:r>
                      <a:r>
                        <a:rPr lang="en-US" sz="1100" dirty="0" smtClean="0">
                          <a:effectLst/>
                        </a:rPr>
                        <a:t>before the </a:t>
                      </a:r>
                      <a:r>
                        <a:rPr lang="en-US" sz="1100" dirty="0">
                          <a:effectLst/>
                        </a:rPr>
                        <a:t>one-year delivery period to align with development timeline of new clean resources </a:t>
                      </a:r>
                    </a:p>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smtClean="0">
                          <a:effectLst/>
                        </a:rPr>
                        <a:t>7-12 year commitment </a:t>
                      </a:r>
                      <a:r>
                        <a:rPr lang="en-US" sz="1100" dirty="0">
                          <a:effectLst/>
                        </a:rPr>
                        <a:t>period is available to new resources, over which time the price is locked-in to guarantee revenue stability</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extLst>
                  <a:ext uri="{0D108BD9-81ED-4DB2-BD59-A6C34878D82A}">
                    <a16:rowId xmlns:a16="http://schemas.microsoft.com/office/drawing/2014/main" val="3829846228"/>
                  </a:ext>
                </a:extLst>
              </a:tr>
              <a:tr h="434557">
                <a:tc>
                  <a:txBody>
                    <a:bodyPr/>
                    <a:lstStyle/>
                    <a:p>
                      <a:pPr marL="0" marR="0" algn="l">
                        <a:spcBef>
                          <a:spcPts val="100"/>
                        </a:spcBef>
                        <a:spcAft>
                          <a:spcPts val="100"/>
                        </a:spcAft>
                      </a:pPr>
                      <a:r>
                        <a:rPr lang="en-US" sz="1100" dirty="0">
                          <a:effectLst/>
                        </a:rPr>
                        <a:t>Bilateral and Spot </a:t>
                      </a:r>
                      <a:r>
                        <a:rPr lang="en-US" sz="1100" dirty="0" smtClean="0">
                          <a:effectLst/>
                        </a:rPr>
                        <a:t>Markets</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tc>
                  <a:txBody>
                    <a:bodyPr/>
                    <a:lstStyle/>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Ongoing trading before and during the delivery year, with a final spot auction after the delivery </a:t>
                      </a:r>
                      <a:r>
                        <a:rPr lang="en-US" sz="1100" dirty="0" smtClean="0">
                          <a:effectLst/>
                        </a:rPr>
                        <a:t>year. Producers</a:t>
                      </a:r>
                      <a:r>
                        <a:rPr lang="en-US" sz="1100" baseline="0" dirty="0" smtClean="0">
                          <a:effectLst/>
                        </a:rPr>
                        <a:t> can adjust their positions until the spot auction when any net deficit must be remedied; retailers can </a:t>
                      </a:r>
                      <a:r>
                        <a:rPr lang="en-US" sz="1100" dirty="0" smtClean="0">
                          <a:effectLst/>
                        </a:rPr>
                        <a:t>continually </a:t>
                      </a:r>
                      <a:r>
                        <a:rPr lang="en-US" sz="1100" dirty="0">
                          <a:effectLst/>
                        </a:rPr>
                        <a:t>adjust their positions until the compliance deadline </a:t>
                      </a:r>
                      <a:r>
                        <a:rPr lang="en-US" sz="1100" dirty="0" smtClean="0">
                          <a:effectLst/>
                        </a:rPr>
                        <a:t>at which point retailers must meet their clean</a:t>
                      </a:r>
                      <a:r>
                        <a:rPr lang="en-US" sz="1100" baseline="0" dirty="0" smtClean="0">
                          <a:effectLst/>
                        </a:rPr>
                        <a:t> energy obligation or face a compliance penalty </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extLst>
                  <a:ext uri="{0D108BD9-81ED-4DB2-BD59-A6C34878D82A}">
                    <a16:rowId xmlns:a16="http://schemas.microsoft.com/office/drawing/2014/main" val="3674820596"/>
                  </a:ext>
                </a:extLst>
              </a:tr>
              <a:tr h="289705">
                <a:tc>
                  <a:txBody>
                    <a:bodyPr/>
                    <a:lstStyle/>
                    <a:p>
                      <a:pPr marL="0" marR="0" algn="l">
                        <a:spcBef>
                          <a:spcPts val="100"/>
                        </a:spcBef>
                        <a:spcAft>
                          <a:spcPts val="100"/>
                        </a:spcAft>
                      </a:pPr>
                      <a:r>
                        <a:rPr lang="en-US" sz="1100">
                          <a:effectLst/>
                        </a:rPr>
                        <a:t>Monitoring and Mitigation</a:t>
                      </a:r>
                      <a:endParaRPr lang="en-US" sz="110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tc>
                  <a:txBody>
                    <a:bodyPr/>
                    <a:lstStyle/>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Targeted mitigation measures to prevent large suppliers from exercising market power through physical or economic withholding  </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extLst>
                  <a:ext uri="{0D108BD9-81ED-4DB2-BD59-A6C34878D82A}">
                    <a16:rowId xmlns:a16="http://schemas.microsoft.com/office/drawing/2014/main" val="2599680051"/>
                  </a:ext>
                </a:extLst>
              </a:tr>
              <a:tr h="415680">
                <a:tc>
                  <a:txBody>
                    <a:bodyPr/>
                    <a:lstStyle/>
                    <a:p>
                      <a:pPr marL="0" marR="0" algn="l">
                        <a:spcBef>
                          <a:spcPts val="100"/>
                        </a:spcBef>
                        <a:spcAft>
                          <a:spcPts val="100"/>
                        </a:spcAft>
                      </a:pPr>
                      <a:r>
                        <a:rPr lang="en-US" sz="1100" dirty="0">
                          <a:effectLst/>
                        </a:rPr>
                        <a:t>Wholesale Market Alignment</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tc>
                  <a:txBody>
                    <a:bodyPr/>
                    <a:lstStyle/>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Operates well with existing wholesale markets and maintains incentives to maximize energy, flexibility, and reliability value to the grid</a:t>
                      </a:r>
                    </a:p>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CEAC-based revenues are counted as “in-market” in the capacity market, i.e. not subject to minimum offer price rule (MOPR) </a:t>
                      </a:r>
                      <a:r>
                        <a:rPr lang="en-US" sz="1100" dirty="0" smtClean="0">
                          <a:effectLst/>
                        </a:rPr>
                        <a:t>provisions</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extLst>
                  <a:ext uri="{0D108BD9-81ED-4DB2-BD59-A6C34878D82A}">
                    <a16:rowId xmlns:a16="http://schemas.microsoft.com/office/drawing/2014/main" val="2282253982"/>
                  </a:ext>
                </a:extLst>
              </a:tr>
              <a:tr h="915099">
                <a:tc>
                  <a:txBody>
                    <a:bodyPr/>
                    <a:lstStyle/>
                    <a:p>
                      <a:pPr marL="0" marR="0" algn="l">
                        <a:spcBef>
                          <a:spcPts val="100"/>
                        </a:spcBef>
                        <a:spcAft>
                          <a:spcPts val="100"/>
                        </a:spcAft>
                      </a:pPr>
                      <a:r>
                        <a:rPr lang="en-US" sz="1100" dirty="0">
                          <a:effectLst/>
                        </a:rPr>
                        <a:t>Competitive Retail Market Alignment</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tc>
                  <a:txBody>
                    <a:bodyPr/>
                    <a:lstStyle/>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In states with retail choice, the CEAC is implemented as an obligation on retail providers to meet a certain fraction of their delivered load through clean energy, e.g. 50% by 2030 </a:t>
                      </a:r>
                    </a:p>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Retailers can comply either by making their own CEAC supply arrangements (with self-supply volumes netted out of auction settlements), or by relying on the centralized auctions (passing the costs on to customers)</a:t>
                      </a:r>
                    </a:p>
                    <a:p>
                      <a:pPr marL="115888" marR="0" lvl="0" indent="-115888" algn="just">
                        <a:spcBef>
                          <a:spcPts val="100"/>
                        </a:spcBef>
                        <a:spcAft>
                          <a:spcPts val="100"/>
                        </a:spcAft>
                        <a:buClr>
                          <a:srgbClr val="00467F"/>
                        </a:buClr>
                        <a:buSzPts val="1000"/>
                        <a:buFont typeface="Symbol" panose="05050102010706020507" pitchFamily="18" charset="2"/>
                        <a:buChar char=""/>
                      </a:pPr>
                      <a:r>
                        <a:rPr lang="en-US" sz="1100" dirty="0">
                          <a:effectLst/>
                        </a:rPr>
                        <a:t>Retailers compete to offer innovative retail energy options to customers, including additional (up to 100%) clean energy. Retailers can participate in forward, bilateral, and spot markets and develop hedging strategies to minimize cost and risk</a:t>
                      </a:r>
                      <a:endParaRPr lang="en-US" sz="1100" dirty="0">
                        <a:solidFill>
                          <a:srgbClr val="000000"/>
                        </a:solidFill>
                        <a:effectLst/>
                        <a:latin typeface="Sylfaen" panose="010A0502050306030303" pitchFamily="18" charset="0"/>
                        <a:ea typeface="Calibri" panose="020F0502020204030204" pitchFamily="34" charset="0"/>
                        <a:cs typeface="Times New Roman" panose="02020603050405020304" pitchFamily="18" charset="0"/>
                      </a:endParaRPr>
                    </a:p>
                  </a:txBody>
                  <a:tcPr marL="40304" marR="40304" marT="0" marB="0"/>
                </a:tc>
                <a:extLst>
                  <a:ext uri="{0D108BD9-81ED-4DB2-BD59-A6C34878D82A}">
                    <a16:rowId xmlns:a16="http://schemas.microsoft.com/office/drawing/2014/main" val="4222802436"/>
                  </a:ext>
                </a:extLst>
              </a:tr>
            </a:tbl>
          </a:graphicData>
        </a:graphic>
      </p:graphicFrame>
    </p:spTree>
    <p:extLst>
      <p:ext uri="{BB962C8B-B14F-4D97-AF65-F5344CB8AC3E}">
        <p14:creationId xmlns:p14="http://schemas.microsoft.com/office/powerpoint/2010/main" val="279454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78970" y="1721185"/>
            <a:ext cx="11321144" cy="1338538"/>
          </a:xfrm>
          <a:solidFill>
            <a:schemeClr val="accent2">
              <a:alpha val="9000"/>
            </a:schemeClr>
          </a:solidFill>
        </p:spPr>
        <p:txBody>
          <a:bodyPr tIns="0" bIns="0" anchor="ctr">
            <a:noAutofit/>
          </a:bodyPr>
          <a:lstStyle/>
          <a:p>
            <a:pPr marL="112713">
              <a:spcBef>
                <a:spcPts val="0"/>
              </a:spcBef>
            </a:pPr>
            <a:r>
              <a:rPr lang="en-US" sz="2800" dirty="0">
                <a:solidFill>
                  <a:schemeClr val="tx1">
                    <a:lumMod val="90000"/>
                    <a:lumOff val="10000"/>
                  </a:schemeClr>
                </a:solidFill>
                <a:latin typeface="Calibri" panose="020F0502020204030204" pitchFamily="34" charset="0"/>
                <a:cs typeface="Calibri" panose="020F0502020204030204" pitchFamily="34" charset="0"/>
              </a:rPr>
              <a:t>The FCEM would be a centralized, forward auction in which buyers and sellers could voluntarily exchange clean energy attribute credits (CEACs</a:t>
            </a:r>
            <a:r>
              <a:rPr lang="en-US" sz="2800" dirty="0" smtClean="0">
                <a:solidFill>
                  <a:schemeClr val="tx1">
                    <a:lumMod val="90000"/>
                    <a:lumOff val="10000"/>
                  </a:schemeClr>
                </a:solidFill>
                <a:latin typeface="Calibri" panose="020F0502020204030204" pitchFamily="34" charset="0"/>
                <a:cs typeface="Calibri" panose="020F0502020204030204" pitchFamily="34" charset="0"/>
              </a:rPr>
              <a:t>).  Capacity would be procured </a:t>
            </a:r>
            <a:r>
              <a:rPr lang="en-US" sz="2800" i="1" dirty="0" smtClean="0">
                <a:solidFill>
                  <a:schemeClr val="tx1">
                    <a:lumMod val="90000"/>
                    <a:lumOff val="10000"/>
                  </a:schemeClr>
                </a:solidFill>
                <a:latin typeface="Calibri" panose="020F0502020204030204" pitchFamily="34" charset="0"/>
                <a:cs typeface="Calibri" panose="020F0502020204030204" pitchFamily="34" charset="0"/>
              </a:rPr>
              <a:t>after</a:t>
            </a:r>
            <a:r>
              <a:rPr lang="en-US" sz="2800" dirty="0" smtClean="0">
                <a:solidFill>
                  <a:schemeClr val="tx1">
                    <a:lumMod val="90000"/>
                    <a:lumOff val="10000"/>
                  </a:schemeClr>
                </a:solidFill>
                <a:latin typeface="Calibri" panose="020F0502020204030204" pitchFamily="34" charset="0"/>
                <a:cs typeface="Calibri" panose="020F0502020204030204" pitchFamily="34" charset="0"/>
              </a:rPr>
              <a:t> the FCEM in the FCM </a:t>
            </a:r>
            <a:endParaRPr lang="en-US" sz="28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609600" y="856921"/>
            <a:ext cx="11510628" cy="743280"/>
          </a:xfrm>
        </p:spPr>
        <p:txBody>
          <a:bodyPr/>
          <a:lstStyle/>
          <a:p>
            <a:r>
              <a:rPr lang="en-US" dirty="0" smtClean="0">
                <a:solidFill>
                  <a:schemeClr val="accent5"/>
                </a:solidFill>
              </a:rPr>
              <a:t>Overview: </a:t>
            </a:r>
            <a:r>
              <a:rPr lang="en-US" dirty="0" smtClean="0"/>
              <a:t>What </a:t>
            </a:r>
            <a:r>
              <a:rPr lang="en-US" dirty="0"/>
              <a:t>is </a:t>
            </a:r>
            <a:r>
              <a:rPr lang="en-US" dirty="0" smtClean="0"/>
              <a:t>the “Forward Clean Energy Market”? </a:t>
            </a:r>
            <a:endParaRPr lang="en-US" dirty="0"/>
          </a:p>
        </p:txBody>
      </p:sp>
      <p:sp>
        <p:nvSpPr>
          <p:cNvPr id="18" name="Rectangle 17"/>
          <p:cNvSpPr/>
          <p:nvPr/>
        </p:nvSpPr>
        <p:spPr>
          <a:xfrm>
            <a:off x="3511035" y="3138045"/>
            <a:ext cx="5029200" cy="2397210"/>
          </a:xfrm>
          <a:prstGeom prst="rect">
            <a:avLst/>
          </a:prstGeom>
          <a:solidFill>
            <a:srgbClr val="CCCDC3">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grpSp>
        <p:nvGrpSpPr>
          <p:cNvPr id="19" name="Group 15"/>
          <p:cNvGrpSpPr/>
          <p:nvPr/>
        </p:nvGrpSpPr>
        <p:grpSpPr>
          <a:xfrm>
            <a:off x="4225762" y="3229947"/>
            <a:ext cx="3887059" cy="1967623"/>
            <a:chOff x="5436524" y="2633907"/>
            <a:chExt cx="2286000" cy="1239824"/>
          </a:xfrm>
          <a:effectLst/>
        </p:grpSpPr>
        <p:cxnSp>
          <p:nvCxnSpPr>
            <p:cNvPr id="21" name="Straight Connector 20"/>
            <p:cNvCxnSpPr/>
            <p:nvPr/>
          </p:nvCxnSpPr>
          <p:spPr>
            <a:xfrm>
              <a:off x="5436524" y="2633907"/>
              <a:ext cx="0" cy="1239824"/>
            </a:xfrm>
            <a:prstGeom prst="line">
              <a:avLst/>
            </a:prstGeom>
            <a:noFill/>
            <a:ln w="25400" cap="flat" cmpd="sng" algn="ctr">
              <a:solidFill>
                <a:srgbClr val="CCCDC3"/>
              </a:solidFill>
              <a:prstDash val="solid"/>
            </a:ln>
            <a:effectLst>
              <a:outerShdw blurRad="40000" dist="20000" dir="5400000" rotWithShape="0">
                <a:srgbClr val="000000">
                  <a:alpha val="38000"/>
                </a:srgbClr>
              </a:outerShdw>
            </a:effectLst>
          </p:spPr>
        </p:cxnSp>
        <p:cxnSp>
          <p:nvCxnSpPr>
            <p:cNvPr id="23" name="Straight Connector 22"/>
            <p:cNvCxnSpPr/>
            <p:nvPr/>
          </p:nvCxnSpPr>
          <p:spPr>
            <a:xfrm>
              <a:off x="5436524" y="3873731"/>
              <a:ext cx="2286000" cy="0"/>
            </a:xfrm>
            <a:prstGeom prst="line">
              <a:avLst/>
            </a:prstGeom>
            <a:noFill/>
            <a:ln w="25400" cap="flat" cmpd="sng" algn="ctr">
              <a:solidFill>
                <a:srgbClr val="CCCDC3"/>
              </a:solidFill>
              <a:prstDash val="solid"/>
            </a:ln>
            <a:effectLst>
              <a:outerShdw blurRad="40000" dist="20000" dir="5400000" rotWithShape="0">
                <a:srgbClr val="000000">
                  <a:alpha val="38000"/>
                </a:srgbClr>
              </a:outerShdw>
            </a:effectLst>
          </p:spPr>
        </p:cxnSp>
      </p:grpSp>
      <p:cxnSp>
        <p:nvCxnSpPr>
          <p:cNvPr id="24" name="Straight Connector 23"/>
          <p:cNvCxnSpPr/>
          <p:nvPr/>
        </p:nvCxnSpPr>
        <p:spPr>
          <a:xfrm>
            <a:off x="4225762" y="3467938"/>
            <a:ext cx="641594" cy="0"/>
          </a:xfrm>
          <a:prstGeom prst="line">
            <a:avLst/>
          </a:prstGeom>
          <a:noFill/>
          <a:ln w="38100" cap="flat" cmpd="sng" algn="ctr">
            <a:solidFill>
              <a:srgbClr val="7FB9C2"/>
            </a:solidFill>
            <a:prstDash val="solid"/>
          </a:ln>
          <a:effectLst/>
        </p:spPr>
      </p:cxnSp>
      <p:cxnSp>
        <p:nvCxnSpPr>
          <p:cNvPr id="25" name="Straight Connector 15"/>
          <p:cNvCxnSpPr/>
          <p:nvPr/>
        </p:nvCxnSpPr>
        <p:spPr>
          <a:xfrm>
            <a:off x="4858609" y="3759510"/>
            <a:ext cx="459132" cy="0"/>
          </a:xfrm>
          <a:prstGeom prst="line">
            <a:avLst/>
          </a:prstGeom>
          <a:noFill/>
          <a:ln w="38100" cap="flat" cmpd="sng" algn="ctr">
            <a:solidFill>
              <a:srgbClr val="7FB9C2"/>
            </a:solidFill>
            <a:prstDash val="solid"/>
          </a:ln>
          <a:effectLst/>
        </p:spPr>
      </p:cxnSp>
      <p:cxnSp>
        <p:nvCxnSpPr>
          <p:cNvPr id="26" name="Straight Connector 15"/>
          <p:cNvCxnSpPr/>
          <p:nvPr/>
        </p:nvCxnSpPr>
        <p:spPr>
          <a:xfrm>
            <a:off x="5317741" y="4077015"/>
            <a:ext cx="295158" cy="0"/>
          </a:xfrm>
          <a:prstGeom prst="line">
            <a:avLst/>
          </a:prstGeom>
          <a:noFill/>
          <a:ln w="38100" cap="flat" cmpd="sng" algn="ctr">
            <a:solidFill>
              <a:srgbClr val="7FB9C2"/>
            </a:solidFill>
            <a:prstDash val="solid"/>
          </a:ln>
          <a:effectLst/>
        </p:spPr>
      </p:cxnSp>
      <p:cxnSp>
        <p:nvCxnSpPr>
          <p:cNvPr id="27" name="Straight Connector 15"/>
          <p:cNvCxnSpPr/>
          <p:nvPr/>
        </p:nvCxnSpPr>
        <p:spPr>
          <a:xfrm>
            <a:off x="5637229" y="4433561"/>
            <a:ext cx="739096" cy="0"/>
          </a:xfrm>
          <a:prstGeom prst="line">
            <a:avLst/>
          </a:prstGeom>
          <a:noFill/>
          <a:ln w="38100" cap="flat" cmpd="sng" algn="ctr">
            <a:solidFill>
              <a:srgbClr val="7FB9C2"/>
            </a:solidFill>
            <a:prstDash val="solid"/>
          </a:ln>
          <a:effectLst/>
        </p:spPr>
      </p:cxnSp>
      <p:cxnSp>
        <p:nvCxnSpPr>
          <p:cNvPr id="28" name="Straight Connector 15"/>
          <p:cNvCxnSpPr/>
          <p:nvPr/>
        </p:nvCxnSpPr>
        <p:spPr>
          <a:xfrm>
            <a:off x="4858609" y="3479457"/>
            <a:ext cx="17494" cy="299947"/>
          </a:xfrm>
          <a:prstGeom prst="line">
            <a:avLst/>
          </a:prstGeom>
          <a:noFill/>
          <a:ln w="38100" cap="flat" cmpd="sng" algn="ctr">
            <a:solidFill>
              <a:srgbClr val="7FB9C2"/>
            </a:solidFill>
            <a:prstDash val="solid"/>
          </a:ln>
          <a:effectLst/>
        </p:spPr>
      </p:cxnSp>
      <p:cxnSp>
        <p:nvCxnSpPr>
          <p:cNvPr id="29" name="Straight Connector 15"/>
          <p:cNvCxnSpPr/>
          <p:nvPr/>
        </p:nvCxnSpPr>
        <p:spPr>
          <a:xfrm>
            <a:off x="5317741" y="3759510"/>
            <a:ext cx="0" cy="317505"/>
          </a:xfrm>
          <a:prstGeom prst="line">
            <a:avLst/>
          </a:prstGeom>
          <a:noFill/>
          <a:ln w="38100" cap="flat" cmpd="sng" algn="ctr">
            <a:solidFill>
              <a:srgbClr val="7FB9C2"/>
            </a:solidFill>
            <a:prstDash val="solid"/>
          </a:ln>
          <a:effectLst/>
        </p:spPr>
      </p:cxnSp>
      <p:cxnSp>
        <p:nvCxnSpPr>
          <p:cNvPr id="30" name="Straight Connector 15"/>
          <p:cNvCxnSpPr/>
          <p:nvPr/>
        </p:nvCxnSpPr>
        <p:spPr>
          <a:xfrm>
            <a:off x="5622830" y="4067520"/>
            <a:ext cx="0" cy="366041"/>
          </a:xfrm>
          <a:prstGeom prst="line">
            <a:avLst/>
          </a:prstGeom>
          <a:noFill/>
          <a:ln w="38100" cap="flat" cmpd="sng" algn="ctr">
            <a:solidFill>
              <a:srgbClr val="7FB9C2"/>
            </a:solidFill>
            <a:prstDash val="solid"/>
          </a:ln>
          <a:effectLst/>
        </p:spPr>
      </p:cxnSp>
      <p:cxnSp>
        <p:nvCxnSpPr>
          <p:cNvPr id="31" name="Straight Connector 15"/>
          <p:cNvCxnSpPr/>
          <p:nvPr/>
        </p:nvCxnSpPr>
        <p:spPr>
          <a:xfrm>
            <a:off x="7005675" y="4743133"/>
            <a:ext cx="0" cy="0"/>
          </a:xfrm>
          <a:prstGeom prst="line">
            <a:avLst/>
          </a:prstGeom>
          <a:noFill/>
          <a:ln w="25400" cap="flat" cmpd="sng" algn="ctr">
            <a:solidFill>
              <a:srgbClr val="00467F"/>
            </a:solidFill>
            <a:prstDash val="solid"/>
          </a:ln>
          <a:effectLst/>
        </p:spPr>
      </p:cxnSp>
      <p:sp>
        <p:nvSpPr>
          <p:cNvPr id="32" name="Oval 31"/>
          <p:cNvSpPr/>
          <p:nvPr/>
        </p:nvSpPr>
        <p:spPr>
          <a:xfrm>
            <a:off x="278460" y="3202651"/>
            <a:ext cx="2818528" cy="2639357"/>
          </a:xfrm>
          <a:prstGeom prst="ellipse">
            <a:avLst/>
          </a:prstGeom>
          <a:solidFill>
            <a:srgbClr val="7FB9C2">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00467F"/>
                </a:solidFill>
                <a:effectLst/>
                <a:uLnTx/>
                <a:uFillTx/>
                <a:latin typeface="Calibri"/>
                <a:ea typeface="+mn-ea"/>
                <a:cs typeface="+mn-cs"/>
              </a:rPr>
              <a:t>Voluntary Buyers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7FB9C2">
                    <a:lumMod val="75000"/>
                  </a:srgbClr>
                </a:solidFill>
                <a:effectLst/>
                <a:uLnTx/>
                <a:uFillTx/>
                <a:latin typeface="Calibri"/>
                <a:ea typeface="+mn-ea"/>
                <a:cs typeface="+mn-cs"/>
              </a:rPr>
              <a:t>States · Retailers · Companies · Cities · Utilities · Public Power </a:t>
            </a:r>
          </a:p>
        </p:txBody>
      </p:sp>
      <p:sp>
        <p:nvSpPr>
          <p:cNvPr id="33" name="Oval 32"/>
          <p:cNvSpPr/>
          <p:nvPr/>
        </p:nvSpPr>
        <p:spPr>
          <a:xfrm>
            <a:off x="8933069" y="3128760"/>
            <a:ext cx="2867045" cy="2785872"/>
          </a:xfrm>
          <a:prstGeom prst="ellipse">
            <a:avLst/>
          </a:prstGeom>
          <a:solidFill>
            <a:srgbClr val="F0F4C2"/>
          </a:solidFill>
          <a:ln w="9525" cap="flat" cmpd="sng" algn="ctr">
            <a:noFill/>
            <a:prstDash val="solid"/>
          </a:ln>
          <a:effectLst>
            <a:outerShdw blurRad="40000" dist="23000" dir="5400000" rotWithShape="0">
              <a:srgbClr val="000000">
                <a:alpha val="35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7A8218"/>
                </a:solidFill>
                <a:effectLst/>
                <a:uLnTx/>
                <a:uFillTx/>
                <a:latin typeface="Calibri"/>
                <a:ea typeface="+mn-ea"/>
                <a:cs typeface="+mn-cs"/>
              </a:rPr>
              <a:t>Qualified Sellers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B0BC22"/>
                </a:solidFill>
                <a:effectLst/>
                <a:uLnTx/>
                <a:uFillTx/>
                <a:latin typeface="Calibri"/>
                <a:ea typeface="+mn-ea"/>
                <a:cs typeface="+mn-cs"/>
              </a:rPr>
              <a:t>Wind · Solar · Nuclear · Hydro · Other Qualified Clean Energy</a:t>
            </a:r>
          </a:p>
        </p:txBody>
      </p:sp>
      <p:cxnSp>
        <p:nvCxnSpPr>
          <p:cNvPr id="34" name="Straight Connector 33"/>
          <p:cNvCxnSpPr/>
          <p:nvPr/>
        </p:nvCxnSpPr>
        <p:spPr>
          <a:xfrm>
            <a:off x="6376324" y="4762440"/>
            <a:ext cx="1348693" cy="5014"/>
          </a:xfrm>
          <a:prstGeom prst="line">
            <a:avLst/>
          </a:prstGeom>
          <a:noFill/>
          <a:ln w="38100" cap="flat" cmpd="sng" algn="ctr">
            <a:solidFill>
              <a:srgbClr val="7FB9C2"/>
            </a:solidFill>
            <a:prstDash val="solid"/>
          </a:ln>
          <a:effectLst/>
        </p:spPr>
      </p:cxnSp>
      <p:sp>
        <p:nvSpPr>
          <p:cNvPr id="35" name="TextBox 34"/>
          <p:cNvSpPr txBox="1"/>
          <p:nvPr/>
        </p:nvSpPr>
        <p:spPr>
          <a:xfrm>
            <a:off x="7210051" y="5213180"/>
            <a:ext cx="174820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CCDC3">
                    <a:lumMod val="75000"/>
                  </a:srgbClr>
                </a:solidFill>
                <a:effectLst/>
                <a:uLnTx/>
                <a:uFillTx/>
              </a:rPr>
              <a:t>CEAC MWh</a:t>
            </a:r>
          </a:p>
        </p:txBody>
      </p:sp>
      <p:sp>
        <p:nvSpPr>
          <p:cNvPr id="36" name="TextBox 35"/>
          <p:cNvSpPr txBox="1"/>
          <p:nvPr/>
        </p:nvSpPr>
        <p:spPr>
          <a:xfrm>
            <a:off x="2477554" y="3206328"/>
            <a:ext cx="1748208"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CCDC3">
                    <a:lumMod val="75000"/>
                  </a:srgbClr>
                </a:solidFill>
                <a:effectLst/>
                <a:uLnTx/>
                <a:uFillTx/>
              </a:rPr>
              <a:t>Price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CCCDC3">
                    <a:lumMod val="75000"/>
                  </a:srgbClr>
                </a:solidFill>
                <a:effectLst/>
                <a:uLnTx/>
                <a:uFillTx/>
              </a:rPr>
              <a:t>$/MWh</a:t>
            </a:r>
          </a:p>
        </p:txBody>
      </p:sp>
      <p:cxnSp>
        <p:nvCxnSpPr>
          <p:cNvPr id="37" name="Straight Connector 15"/>
          <p:cNvCxnSpPr/>
          <p:nvPr/>
        </p:nvCxnSpPr>
        <p:spPr>
          <a:xfrm>
            <a:off x="6376325" y="4415896"/>
            <a:ext cx="0" cy="323386"/>
          </a:xfrm>
          <a:prstGeom prst="line">
            <a:avLst/>
          </a:prstGeom>
          <a:noFill/>
          <a:ln w="38100" cap="flat" cmpd="sng" algn="ctr">
            <a:solidFill>
              <a:srgbClr val="7FB9C2"/>
            </a:solidFill>
            <a:prstDash val="solid"/>
          </a:ln>
          <a:effectLst/>
        </p:spPr>
      </p:cxnSp>
      <p:cxnSp>
        <p:nvCxnSpPr>
          <p:cNvPr id="38" name="Straight Connector 15"/>
          <p:cNvCxnSpPr/>
          <p:nvPr/>
        </p:nvCxnSpPr>
        <p:spPr>
          <a:xfrm>
            <a:off x="7725017" y="4799953"/>
            <a:ext cx="0" cy="413227"/>
          </a:xfrm>
          <a:prstGeom prst="line">
            <a:avLst/>
          </a:prstGeom>
          <a:noFill/>
          <a:ln w="38100" cap="flat" cmpd="sng" algn="ctr">
            <a:solidFill>
              <a:srgbClr val="7FB9C2"/>
            </a:solidFill>
            <a:prstDash val="solid"/>
          </a:ln>
          <a:effectLst/>
        </p:spPr>
      </p:cxnSp>
      <p:cxnSp>
        <p:nvCxnSpPr>
          <p:cNvPr id="39" name="Straight Connector 38"/>
          <p:cNvCxnSpPr/>
          <p:nvPr/>
        </p:nvCxnSpPr>
        <p:spPr>
          <a:xfrm>
            <a:off x="4225762" y="4962348"/>
            <a:ext cx="892143" cy="0"/>
          </a:xfrm>
          <a:prstGeom prst="line">
            <a:avLst/>
          </a:prstGeom>
          <a:noFill/>
          <a:ln w="38100" cap="flat" cmpd="sng" algn="ctr">
            <a:solidFill>
              <a:srgbClr val="B0BC22"/>
            </a:solidFill>
            <a:prstDash val="solid"/>
          </a:ln>
          <a:effectLst/>
        </p:spPr>
      </p:cxnSp>
      <p:cxnSp>
        <p:nvCxnSpPr>
          <p:cNvPr id="40" name="Straight Connector 15"/>
          <p:cNvCxnSpPr/>
          <p:nvPr/>
        </p:nvCxnSpPr>
        <p:spPr>
          <a:xfrm>
            <a:off x="5117905" y="4755491"/>
            <a:ext cx="0" cy="181826"/>
          </a:xfrm>
          <a:prstGeom prst="line">
            <a:avLst/>
          </a:prstGeom>
          <a:noFill/>
          <a:ln w="38100" cap="flat" cmpd="sng" algn="ctr">
            <a:solidFill>
              <a:srgbClr val="B0BC22"/>
            </a:solidFill>
            <a:prstDash val="solid"/>
          </a:ln>
          <a:effectLst/>
        </p:spPr>
      </p:cxnSp>
      <p:cxnSp>
        <p:nvCxnSpPr>
          <p:cNvPr id="41" name="Straight Connector 40"/>
          <p:cNvCxnSpPr/>
          <p:nvPr/>
        </p:nvCxnSpPr>
        <p:spPr>
          <a:xfrm>
            <a:off x="5133492" y="4755491"/>
            <a:ext cx="892143" cy="0"/>
          </a:xfrm>
          <a:prstGeom prst="line">
            <a:avLst/>
          </a:prstGeom>
          <a:noFill/>
          <a:ln w="38100" cap="flat" cmpd="sng" algn="ctr">
            <a:solidFill>
              <a:srgbClr val="B0BC22"/>
            </a:solidFill>
            <a:prstDash val="solid"/>
          </a:ln>
          <a:effectLst/>
        </p:spPr>
      </p:cxnSp>
      <p:cxnSp>
        <p:nvCxnSpPr>
          <p:cNvPr id="42" name="Straight Connector 41"/>
          <p:cNvCxnSpPr/>
          <p:nvPr/>
        </p:nvCxnSpPr>
        <p:spPr>
          <a:xfrm>
            <a:off x="6169291" y="4364822"/>
            <a:ext cx="892143" cy="0"/>
          </a:xfrm>
          <a:prstGeom prst="line">
            <a:avLst/>
          </a:prstGeom>
          <a:noFill/>
          <a:ln w="38100" cap="flat" cmpd="sng" algn="ctr">
            <a:solidFill>
              <a:srgbClr val="B0BC22"/>
            </a:solidFill>
            <a:prstDash val="solid"/>
          </a:ln>
          <a:effectLst/>
        </p:spPr>
      </p:cxnSp>
      <p:cxnSp>
        <p:nvCxnSpPr>
          <p:cNvPr id="43" name="Straight Connector 15"/>
          <p:cNvCxnSpPr/>
          <p:nvPr/>
        </p:nvCxnSpPr>
        <p:spPr>
          <a:xfrm>
            <a:off x="6025635" y="4581442"/>
            <a:ext cx="0" cy="174049"/>
          </a:xfrm>
          <a:prstGeom prst="line">
            <a:avLst/>
          </a:prstGeom>
          <a:noFill/>
          <a:ln w="38100" cap="flat" cmpd="sng" algn="ctr">
            <a:solidFill>
              <a:srgbClr val="B0BC22"/>
            </a:solidFill>
            <a:prstDash val="solid"/>
          </a:ln>
          <a:effectLst/>
        </p:spPr>
      </p:cxnSp>
      <p:cxnSp>
        <p:nvCxnSpPr>
          <p:cNvPr id="44" name="Straight Connector 43"/>
          <p:cNvCxnSpPr/>
          <p:nvPr/>
        </p:nvCxnSpPr>
        <p:spPr>
          <a:xfrm flipH="1" flipV="1">
            <a:off x="6169291" y="4364822"/>
            <a:ext cx="3036" cy="213523"/>
          </a:xfrm>
          <a:prstGeom prst="line">
            <a:avLst/>
          </a:prstGeom>
          <a:noFill/>
          <a:ln w="38100" cap="flat" cmpd="sng" algn="ctr">
            <a:solidFill>
              <a:srgbClr val="B0BC22"/>
            </a:solidFill>
            <a:prstDash val="solid"/>
          </a:ln>
          <a:effectLst/>
        </p:spPr>
      </p:cxnSp>
      <p:cxnSp>
        <p:nvCxnSpPr>
          <p:cNvPr id="45" name="Straight Connector 44"/>
          <p:cNvCxnSpPr/>
          <p:nvPr/>
        </p:nvCxnSpPr>
        <p:spPr>
          <a:xfrm>
            <a:off x="6025635" y="4581442"/>
            <a:ext cx="143656" cy="0"/>
          </a:xfrm>
          <a:prstGeom prst="line">
            <a:avLst/>
          </a:prstGeom>
          <a:noFill/>
          <a:ln w="38100" cap="flat" cmpd="sng" algn="ctr">
            <a:solidFill>
              <a:srgbClr val="B0BC22"/>
            </a:solidFill>
            <a:prstDash val="solid"/>
          </a:ln>
          <a:effectLst/>
        </p:spPr>
      </p:cxnSp>
      <p:cxnSp>
        <p:nvCxnSpPr>
          <p:cNvPr id="46" name="Straight Connector 45"/>
          <p:cNvCxnSpPr/>
          <p:nvPr/>
        </p:nvCxnSpPr>
        <p:spPr>
          <a:xfrm flipV="1">
            <a:off x="7069860" y="4154505"/>
            <a:ext cx="0" cy="229337"/>
          </a:xfrm>
          <a:prstGeom prst="line">
            <a:avLst/>
          </a:prstGeom>
          <a:noFill/>
          <a:ln w="38100" cap="flat" cmpd="sng" algn="ctr">
            <a:solidFill>
              <a:srgbClr val="B0BC22"/>
            </a:solidFill>
            <a:prstDash val="solid"/>
          </a:ln>
          <a:effectLst/>
        </p:spPr>
      </p:cxnSp>
      <p:sp>
        <p:nvSpPr>
          <p:cNvPr id="47" name="Oval 46"/>
          <p:cNvSpPr/>
          <p:nvPr/>
        </p:nvSpPr>
        <p:spPr>
          <a:xfrm>
            <a:off x="6075063" y="4361364"/>
            <a:ext cx="146692" cy="160966"/>
          </a:xfrm>
          <a:prstGeom prst="ellipse">
            <a:avLst/>
          </a:prstGeom>
          <a:solidFill>
            <a:srgbClr val="EF4623"/>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alibri"/>
              <a:ea typeface="+mn-ea"/>
              <a:cs typeface="+mn-cs"/>
            </a:endParaRPr>
          </a:p>
        </p:txBody>
      </p:sp>
      <p:sp>
        <p:nvSpPr>
          <p:cNvPr id="48" name="TextBox 47"/>
          <p:cNvSpPr txBox="1"/>
          <p:nvPr/>
        </p:nvSpPr>
        <p:spPr>
          <a:xfrm>
            <a:off x="5525289" y="3406558"/>
            <a:ext cx="1702071"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EF4623"/>
                </a:solidFill>
                <a:effectLst/>
                <a:uLnTx/>
                <a:uFillTx/>
              </a:rPr>
              <a:t>Competitive Clearing Price and Quantity</a:t>
            </a:r>
          </a:p>
        </p:txBody>
      </p:sp>
      <p:sp>
        <p:nvSpPr>
          <p:cNvPr id="49" name="Right Arrow 48"/>
          <p:cNvSpPr/>
          <p:nvPr/>
        </p:nvSpPr>
        <p:spPr>
          <a:xfrm>
            <a:off x="2681506" y="3836438"/>
            <a:ext cx="1354049" cy="1111494"/>
          </a:xfrm>
          <a:prstGeom prst="rightArrow">
            <a:avLst/>
          </a:prstGeom>
          <a:solidFill>
            <a:srgbClr val="7FB9C2">
              <a:lumMod val="40000"/>
              <a:lumOff val="6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00467F"/>
                </a:solidFill>
                <a:effectLst/>
                <a:uLnTx/>
                <a:uFillTx/>
                <a:latin typeface="Calibri"/>
                <a:ea typeface="+mn-ea"/>
                <a:cs typeface="+mn-cs"/>
              </a:rPr>
              <a:t>Demand Bids</a:t>
            </a:r>
          </a:p>
        </p:txBody>
      </p:sp>
      <p:sp>
        <p:nvSpPr>
          <p:cNvPr id="50" name="Right Arrow 49"/>
          <p:cNvSpPr/>
          <p:nvPr/>
        </p:nvSpPr>
        <p:spPr>
          <a:xfrm rot="10800000">
            <a:off x="7740518" y="3836438"/>
            <a:ext cx="1491664" cy="1089854"/>
          </a:xfrm>
          <a:prstGeom prst="rightArrow">
            <a:avLst>
              <a:gd name="adj1" fmla="val 50000"/>
              <a:gd name="adj2" fmla="val 60180"/>
            </a:avLst>
          </a:prstGeom>
          <a:solidFill>
            <a:srgbClr val="E7ED9B"/>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7A8218"/>
              </a:solidFill>
              <a:effectLst/>
              <a:uLnTx/>
              <a:uFillTx/>
              <a:latin typeface="Calibri"/>
              <a:ea typeface="+mn-ea"/>
              <a:cs typeface="+mn-cs"/>
            </a:endParaRPr>
          </a:p>
        </p:txBody>
      </p:sp>
      <p:sp>
        <p:nvSpPr>
          <p:cNvPr id="51" name="TextBox 50"/>
          <p:cNvSpPr txBox="1"/>
          <p:nvPr/>
        </p:nvSpPr>
        <p:spPr>
          <a:xfrm>
            <a:off x="8097637" y="4060893"/>
            <a:ext cx="1201888"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7A8218"/>
                </a:solidFill>
                <a:effectLst/>
                <a:uLnTx/>
                <a:uFillTx/>
              </a:rPr>
              <a:t>Supply Offers</a:t>
            </a:r>
          </a:p>
        </p:txBody>
      </p:sp>
      <p:sp>
        <p:nvSpPr>
          <p:cNvPr id="52" name="Text Placeholder 2"/>
          <p:cNvSpPr txBox="1">
            <a:spLocks/>
          </p:cNvSpPr>
          <p:nvPr/>
        </p:nvSpPr>
        <p:spPr>
          <a:xfrm>
            <a:off x="3596915" y="5579752"/>
            <a:ext cx="5635267" cy="1540823"/>
          </a:xfrm>
          <a:prstGeom prst="rect">
            <a:avLst/>
          </a:prstGeom>
        </p:spPr>
        <p:txBody>
          <a:bodyPr lIns="0">
            <a:noAutofit/>
          </a:bodyPr>
          <a:lstStyle>
            <a:lvl1pPr marL="0" indent="0" algn="l" defTabSz="457200" rtl="0" eaLnBrk="1" latinLnBrk="0" hangingPunct="1">
              <a:spcBef>
                <a:spcPct val="20000"/>
              </a:spcBef>
              <a:buFont typeface="Arial"/>
              <a:buNone/>
              <a:defRPr lang="en-US" sz="2400" b="0" kern="1200" dirty="0" smtClean="0">
                <a:solidFill>
                  <a:schemeClr val="tx1"/>
                </a:solidFill>
                <a:latin typeface="+mn-lt"/>
                <a:ea typeface="+mn-ea"/>
                <a:cs typeface="+mn-cs"/>
              </a:defRPr>
            </a:lvl1pPr>
            <a:lvl2pPr marL="223838" indent="176213" algn="l" defTabSz="457200" rtl="0" eaLnBrk="1" latinLnBrk="0" hangingPunct="1">
              <a:spcBef>
                <a:spcPct val="20000"/>
              </a:spcBef>
              <a:buClr>
                <a:srgbClr val="7FB9C2"/>
              </a:buClr>
              <a:buSzPct val="130000"/>
              <a:buFont typeface="Lucida Grande"/>
              <a:buChar char="–"/>
              <a:defRPr lang="en-US" sz="2200" b="0" kern="1200" dirty="0" smtClean="0">
                <a:solidFill>
                  <a:srgbClr val="000000"/>
                </a:solidFill>
                <a:latin typeface="+mn-lt"/>
                <a:ea typeface="+mn-ea"/>
                <a:cs typeface="+mn-cs"/>
              </a:defRPr>
            </a:lvl2pPr>
            <a:lvl3pPr marL="392113" indent="0" algn="l" defTabSz="457200" rtl="0" eaLnBrk="1" latinLnBrk="0" hangingPunct="1">
              <a:spcBef>
                <a:spcPct val="20000"/>
              </a:spcBef>
              <a:buFont typeface="Arial"/>
              <a:buNone/>
              <a:defRPr lang="en-US" sz="2000" kern="1200" dirty="0" smtClean="0">
                <a:solidFill>
                  <a:srgbClr val="000000"/>
                </a:solidFill>
                <a:latin typeface="+mn-lt"/>
                <a:ea typeface="+mn-ea"/>
                <a:cs typeface="+mn-cs"/>
              </a:defRPr>
            </a:lvl3pPr>
            <a:lvl4pPr marL="687388" indent="-174625" algn="l" defTabSz="457200" rtl="0" eaLnBrk="1" latinLnBrk="0" hangingPunct="1">
              <a:spcBef>
                <a:spcPct val="20000"/>
              </a:spcBef>
              <a:buClr>
                <a:srgbClr val="7FB9C2"/>
              </a:buClr>
              <a:buFont typeface="Arial"/>
              <a:buChar char="•"/>
              <a:defRPr lang="en-US" sz="1800" kern="1200" baseline="0" dirty="0" smtClean="0">
                <a:solidFill>
                  <a:srgbClr val="000000"/>
                </a:solidFill>
                <a:latin typeface="+mn-lt"/>
                <a:ea typeface="+mn-ea"/>
                <a:cs typeface="+mn-cs"/>
              </a:defRPr>
            </a:lvl4pPr>
            <a:lvl5pPr marL="687388" indent="0" algn="l" defTabSz="457200" rtl="0" eaLnBrk="1" latinLnBrk="0" hangingPunct="1">
              <a:spcBef>
                <a:spcPct val="20000"/>
              </a:spcBef>
              <a:buFont typeface="Arial"/>
              <a:buNone/>
              <a:defRPr lang="en-US" sz="1800" kern="1200" baseline="0" dirty="0" smtClean="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marR="0" lvl="1" indent="-342900" algn="l" defTabSz="457200" rtl="0" eaLnBrk="1" fontAlgn="auto" latinLnBrk="0" hangingPunct="1">
              <a:lnSpc>
                <a:spcPct val="100000"/>
              </a:lnSpc>
              <a:spcBef>
                <a:spcPct val="20000"/>
              </a:spcBef>
              <a:spcAft>
                <a:spcPts val="0"/>
              </a:spcAft>
              <a:buClr>
                <a:srgbClr val="7FB9C2"/>
              </a:buClr>
              <a:buSzPct val="130000"/>
              <a:buFont typeface="Lucida Grande"/>
              <a:buChar char="–"/>
              <a:tabLst/>
              <a:defRPr/>
            </a:pPr>
            <a:r>
              <a:rPr kumimoji="0" lang="en-US" sz="2200" b="0" i="0" u="none" strike="noStrike" kern="1200" cap="none" spc="0" normalizeH="0" baseline="0" noProof="0" dirty="0" smtClean="0">
                <a:ln>
                  <a:noFill/>
                </a:ln>
                <a:solidFill>
                  <a:srgbClr val="000000"/>
                </a:solidFill>
                <a:effectLst/>
                <a:uLnTx/>
                <a:uFillTx/>
                <a:latin typeface="Calibri"/>
                <a:ea typeface="+mn-ea"/>
                <a:cs typeface="+mn-cs"/>
              </a:rPr>
              <a:t>3-year forward auction</a:t>
            </a:r>
          </a:p>
          <a:p>
            <a:pPr marL="514350" marR="0" lvl="1" indent="-342900" algn="l" defTabSz="457200" rtl="0" eaLnBrk="1" fontAlgn="auto" latinLnBrk="0" hangingPunct="1">
              <a:lnSpc>
                <a:spcPct val="100000"/>
              </a:lnSpc>
              <a:spcBef>
                <a:spcPct val="20000"/>
              </a:spcBef>
              <a:spcAft>
                <a:spcPts val="0"/>
              </a:spcAft>
              <a:buClr>
                <a:srgbClr val="7FB9C2"/>
              </a:buClr>
              <a:buSzPct val="130000"/>
              <a:buFont typeface="Lucida Grande"/>
              <a:buChar char="–"/>
              <a:tabLst/>
              <a:defRPr/>
            </a:pPr>
            <a:r>
              <a:rPr kumimoji="0" lang="en-US" sz="2200" b="0" i="0" u="none" strike="noStrike" kern="1200" cap="none" spc="0" normalizeH="0" baseline="0" noProof="0" dirty="0" smtClean="0">
                <a:ln>
                  <a:noFill/>
                </a:ln>
                <a:solidFill>
                  <a:srgbClr val="000000"/>
                </a:solidFill>
                <a:effectLst/>
                <a:uLnTx/>
                <a:uFillTx/>
                <a:latin typeface="Calibri"/>
                <a:ea typeface="+mn-ea"/>
                <a:cs typeface="+mn-cs"/>
              </a:rPr>
              <a:t>Unbundled CEAC product</a:t>
            </a:r>
          </a:p>
          <a:p>
            <a:pPr marL="514350" marR="0" lvl="1" indent="-342900" algn="l" defTabSz="457200" rtl="0" eaLnBrk="1" fontAlgn="auto" latinLnBrk="0" hangingPunct="1">
              <a:lnSpc>
                <a:spcPct val="100000"/>
              </a:lnSpc>
              <a:spcBef>
                <a:spcPct val="20000"/>
              </a:spcBef>
              <a:spcAft>
                <a:spcPts val="0"/>
              </a:spcAft>
              <a:buClr>
                <a:srgbClr val="7FB9C2"/>
              </a:buClr>
              <a:buSzPct val="130000"/>
              <a:buFont typeface="Lucida Grande"/>
              <a:buChar char="–"/>
              <a:tabLst/>
              <a:defRPr/>
            </a:pPr>
            <a:r>
              <a:rPr kumimoji="0" lang="en-US" sz="2200" b="0" i="0" u="none" strike="noStrike" kern="1200" cap="none" spc="0" normalizeH="0" baseline="0" noProof="0" dirty="0" smtClean="0">
                <a:ln>
                  <a:noFill/>
                </a:ln>
                <a:solidFill>
                  <a:srgbClr val="000000"/>
                </a:solidFill>
                <a:effectLst/>
                <a:uLnTx/>
                <a:uFillTx/>
                <a:latin typeface="Calibri"/>
                <a:ea typeface="+mn-ea"/>
                <a:cs typeface="+mn-cs"/>
              </a:rPr>
              <a:t>7-12 year price lock-in for new resources</a:t>
            </a:r>
          </a:p>
        </p:txBody>
      </p:sp>
      <p:sp>
        <p:nvSpPr>
          <p:cNvPr id="53" name="Content Placeholder 4"/>
          <p:cNvSpPr txBox="1">
            <a:spLocks/>
          </p:cNvSpPr>
          <p:nvPr/>
        </p:nvSpPr>
        <p:spPr>
          <a:xfrm>
            <a:off x="108860" y="6313809"/>
            <a:ext cx="3249670" cy="431052"/>
          </a:xfrm>
          <a:prstGeom prst="rect">
            <a:avLst/>
          </a:prstGeom>
          <a:solidFill>
            <a:schemeClr val="bg2">
              <a:lumMod val="95000"/>
            </a:schemeClr>
          </a:solidFill>
        </p:spPr>
        <p:txBody>
          <a:bodyPr vert="horz"/>
          <a:lstStyle>
            <a:lvl1pPr marL="0" indent="0" algn="l" defTabSz="457200" rtl="0" eaLnBrk="1" latinLnBrk="0" hangingPunct="1">
              <a:spcBef>
                <a:spcPts val="600"/>
              </a:spcBef>
              <a:buFont typeface="Arial"/>
              <a:buNone/>
              <a:defRPr sz="1200" b="1" kern="1200" cap="all" baseline="0">
                <a:solidFill>
                  <a:srgbClr val="7FB9C2"/>
                </a:solidFill>
                <a:latin typeface="+mn-lt"/>
                <a:ea typeface="+mn-ea"/>
                <a:cs typeface="+mn-cs"/>
              </a:defRPr>
            </a:lvl1pPr>
            <a:lvl2pPr marL="0" indent="0" algn="l" defTabSz="457200" rtl="0" eaLnBrk="1" latinLnBrk="0" hangingPunct="1">
              <a:lnSpc>
                <a:spcPct val="70000"/>
              </a:lnSpc>
              <a:spcBef>
                <a:spcPts val="600"/>
              </a:spcBef>
              <a:buFont typeface="Arial"/>
              <a:buNone/>
              <a:defRPr sz="1800" kern="1200" baseline="0">
                <a:solidFill>
                  <a:srgbClr val="0C3E70"/>
                </a:solidFill>
                <a:latin typeface="+mn-lt"/>
                <a:ea typeface="+mn-ea"/>
                <a:cs typeface="+mn-cs"/>
              </a:defRPr>
            </a:lvl2pPr>
            <a:lvl3pPr marL="0" indent="0" algn="l" defTabSz="457200" rtl="0" eaLnBrk="1" latinLnBrk="0" hangingPunct="1">
              <a:spcBef>
                <a:spcPts val="600"/>
              </a:spcBef>
              <a:buFont typeface="Arial"/>
              <a:buNone/>
              <a:defRPr sz="1200" kern="1200" baseline="0">
                <a:solidFill>
                  <a:srgbClr val="0C3E7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600"/>
              </a:spcBef>
              <a:spcAft>
                <a:spcPts val="0"/>
              </a:spcAft>
              <a:buClrTx/>
              <a:buSzTx/>
              <a:buFont typeface="Arial"/>
              <a:buNone/>
              <a:tabLst/>
              <a:defRPr/>
            </a:pPr>
            <a:r>
              <a:rPr lang="en-US" dirty="0" smtClean="0">
                <a:latin typeface="Century Gothic"/>
              </a:rPr>
              <a:t>See </a:t>
            </a: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rPr>
              <a:t>Detailed FCEM Design Proposal with State Design Options (</a:t>
            </a: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hlinkClick r:id="rId3"/>
              </a:rPr>
              <a:t>link</a:t>
            </a: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rPr>
              <a:t>)</a:t>
            </a:r>
          </a:p>
        </p:txBody>
      </p:sp>
    </p:spTree>
    <p:extLst>
      <p:ext uri="{BB962C8B-B14F-4D97-AF65-F5344CB8AC3E}">
        <p14:creationId xmlns:p14="http://schemas.microsoft.com/office/powerpoint/2010/main" val="595905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23686" y="2417764"/>
            <a:ext cx="9294471" cy="2022475"/>
          </a:xfrm>
        </p:spPr>
        <p:txBody>
          <a:bodyPr anchor="ctr"/>
          <a:lstStyle/>
          <a:p>
            <a:r>
              <a:rPr lang="en-US" sz="4000" b="1" dirty="0" smtClean="0"/>
              <a:t>What Are the Key Design Features and Choices?</a:t>
            </a:r>
            <a:endParaRPr lang="en-US" sz="4000" b="1" dirty="0"/>
          </a:p>
        </p:txBody>
      </p:sp>
    </p:spTree>
    <p:extLst>
      <p:ext uri="{BB962C8B-B14F-4D97-AF65-F5344CB8AC3E}">
        <p14:creationId xmlns:p14="http://schemas.microsoft.com/office/powerpoint/2010/main" val="2689144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86384" y="1380109"/>
            <a:ext cx="10552175" cy="2409180"/>
          </a:xfrm>
        </p:spPr>
        <p:txBody>
          <a:bodyPr/>
          <a:lstStyle/>
          <a:p>
            <a:r>
              <a:rPr lang="en-US" b="1" dirty="0" smtClean="0"/>
              <a:t>Three-year forward procurements are designed to align with developer needs, while fully enabling bilateral agreements retailer self-supply at all timeframes</a:t>
            </a:r>
            <a:endParaRPr lang="en-US" b="1" dirty="0"/>
          </a:p>
        </p:txBody>
      </p:sp>
      <p:sp>
        <p:nvSpPr>
          <p:cNvPr id="5" name="Title 1"/>
          <p:cNvSpPr>
            <a:spLocks noGrp="1"/>
          </p:cNvSpPr>
          <p:nvPr>
            <p:ph type="title"/>
          </p:nvPr>
        </p:nvSpPr>
        <p:spPr>
          <a:xfrm>
            <a:off x="685800" y="15962"/>
            <a:ext cx="9710927" cy="1143000"/>
          </a:xfrm>
        </p:spPr>
        <p:txBody>
          <a:bodyPr>
            <a:normAutofit/>
          </a:bodyPr>
          <a:lstStyle/>
          <a:p>
            <a:r>
              <a:rPr lang="en-US" sz="3600" dirty="0" smtClean="0"/>
              <a:t>Procurement and Compliance Timeline</a:t>
            </a:r>
            <a:endParaRPr lang="en-US" sz="36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623516" y="2831578"/>
            <a:ext cx="8932649" cy="2357717"/>
          </a:xfrm>
          <a:prstGeom prst="rect">
            <a:avLst/>
          </a:prstGeom>
          <a:noFill/>
        </p:spPr>
      </p:pic>
      <p:cxnSp>
        <p:nvCxnSpPr>
          <p:cNvPr id="8" name="Straight Arrow Connector 7"/>
          <p:cNvCxnSpPr/>
          <p:nvPr/>
        </p:nvCxnSpPr>
        <p:spPr>
          <a:xfrm>
            <a:off x="1752601" y="5469357"/>
            <a:ext cx="7991474" cy="0"/>
          </a:xfrm>
          <a:prstGeom prst="straightConnector1">
            <a:avLst/>
          </a:prstGeom>
          <a:ln w="44450">
            <a:solidFill>
              <a:schemeClr val="accent2"/>
            </a:solidFill>
            <a:headEnd type="arrow" w="lg" len="sm"/>
            <a:tailEnd type="arrow" w="lg" len="sm"/>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52600" y="5061926"/>
            <a:ext cx="7991475" cy="14619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FB9C2">
                    <a:lumMod val="75000"/>
                  </a:srgbClr>
                </a:solidFill>
                <a:effectLst/>
                <a:uLnTx/>
                <a:uFillTx/>
                <a:latin typeface="Calibri"/>
                <a:ea typeface="+mn-ea"/>
                <a:cs typeface="+mn-cs"/>
              </a:rPr>
              <a:t>Bilateral Market</a:t>
            </a:r>
          </a:p>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Calibri"/>
                <a:ea typeface="+mn-ea"/>
                <a:cs typeface="+mn-cs"/>
              </a:rPr>
              <a:t>Pre-auction</a:t>
            </a:r>
            <a:r>
              <a:rPr kumimoji="0" lang="en-US" sz="2000" b="0" i="0" u="none" strike="noStrike" kern="1200" cap="none" spc="0" normalizeH="0" baseline="0" noProof="0" dirty="0">
                <a:ln>
                  <a:noFill/>
                </a:ln>
                <a:solidFill>
                  <a:srgbClr val="000000"/>
                </a:solidFill>
                <a:effectLst/>
                <a:uLnTx/>
                <a:uFillTx/>
                <a:latin typeface="Calibri"/>
                <a:ea typeface="+mn-ea"/>
                <a:cs typeface="+mn-cs"/>
              </a:rPr>
              <a:t>: Voluntary long-term contracts and forward hedges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0000"/>
                </a:solidFill>
                <a:effectLst/>
                <a:uLnTx/>
                <a:uFillTx/>
                <a:latin typeface="Calibri"/>
                <a:ea typeface="+mn-ea"/>
                <a:cs typeface="+mn-cs"/>
              </a:rPr>
              <a:t>Post-auction</a:t>
            </a:r>
            <a:r>
              <a:rPr kumimoji="0" lang="en-US" sz="2000" b="0" i="0" u="none" strike="noStrike" kern="1200" cap="none" spc="0" normalizeH="0" baseline="0" noProof="0" dirty="0">
                <a:ln>
                  <a:noFill/>
                </a:ln>
                <a:solidFill>
                  <a:srgbClr val="000000"/>
                </a:solidFill>
                <a:effectLst/>
                <a:uLnTx/>
                <a:uFillTx/>
                <a:latin typeface="Calibri"/>
                <a:ea typeface="+mn-ea"/>
                <a:cs typeface="+mn-cs"/>
              </a:rPr>
              <a:t>: Producers and retailers use exchange trades and short-term contracts to manage position relative to obligations and banking value</a:t>
            </a:r>
          </a:p>
        </p:txBody>
      </p:sp>
      <p:sp>
        <p:nvSpPr>
          <p:cNvPr id="6" name="Rectangle 5"/>
          <p:cNvSpPr/>
          <p:nvPr/>
        </p:nvSpPr>
        <p:spPr>
          <a:xfrm>
            <a:off x="1263720" y="2260315"/>
            <a:ext cx="2609637" cy="1351700"/>
          </a:xfrm>
          <a:prstGeom prst="rect">
            <a:avLst/>
          </a:prstGeom>
          <a:solidFill>
            <a:schemeClr val="tx2"/>
          </a:solidFill>
          <a:ln w="38100">
            <a:solidFill>
              <a:schemeClr val="accent4">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467F"/>
                </a:solidFill>
                <a:effectLst/>
                <a:uLnTx/>
                <a:uFillTx/>
                <a:latin typeface="Calibri"/>
                <a:ea typeface="+mn-ea"/>
                <a:cs typeface="+mn-cs"/>
              </a:rPr>
              <a:t>3-Year Forward Clean Energy Auction</a:t>
            </a:r>
            <a:endParaRPr kumimoji="0" lang="en-US" sz="1800" b="0" i="0" u="none" strike="noStrike" kern="1200" cap="none" spc="0" normalizeH="0" baseline="0" noProof="0" dirty="0" smtClean="0">
              <a:ln>
                <a:noFill/>
              </a:ln>
              <a:solidFill>
                <a:srgbClr val="00467F"/>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00467F"/>
                </a:solidFill>
                <a:effectLst/>
                <a:uLnTx/>
                <a:uFillTx/>
                <a:latin typeface="Calibri"/>
                <a:ea typeface="+mn-ea"/>
                <a:cs typeface="+mn-cs"/>
              </a:rPr>
              <a:t>Immediately prior to or co-optimized with the forward capacity auction</a:t>
            </a:r>
            <a:endParaRPr kumimoji="0" lang="en-US" sz="1400" b="0" i="1" u="none" strike="noStrike" kern="1200" cap="none" spc="0" normalizeH="0" baseline="0" noProof="0" dirty="0">
              <a:ln>
                <a:noFill/>
              </a:ln>
              <a:solidFill>
                <a:srgbClr val="00467F"/>
              </a:solidFill>
              <a:effectLst/>
              <a:uLnTx/>
              <a:uFillTx/>
              <a:latin typeface="Calibri"/>
              <a:ea typeface="+mn-ea"/>
              <a:cs typeface="+mn-cs"/>
            </a:endParaRPr>
          </a:p>
        </p:txBody>
      </p:sp>
    </p:spTree>
    <p:extLst>
      <p:ext uri="{BB962C8B-B14F-4D97-AF65-F5344CB8AC3E}">
        <p14:creationId xmlns:p14="http://schemas.microsoft.com/office/powerpoint/2010/main" val="715202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2142179" y="1915233"/>
            <a:ext cx="8066381" cy="4492570"/>
          </a:xfrm>
          <a:prstGeom prst="rect">
            <a:avLst/>
          </a:prstGeom>
        </p:spPr>
      </p:pic>
      <p:sp>
        <p:nvSpPr>
          <p:cNvPr id="7" name="TextBox 6"/>
          <p:cNvSpPr txBox="1"/>
          <p:nvPr/>
        </p:nvSpPr>
        <p:spPr>
          <a:xfrm>
            <a:off x="2779924" y="6358268"/>
            <a:ext cx="6569769"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a:ea typeface="+mn-ea"/>
                <a:cs typeface="+mn-cs"/>
              </a:rPr>
              <a:t>Procured Clean Supply (% of State Electricity Demand)</a:t>
            </a:r>
          </a:p>
        </p:txBody>
      </p:sp>
      <p:sp>
        <p:nvSpPr>
          <p:cNvPr id="8" name="TextBox 7"/>
          <p:cNvSpPr txBox="1"/>
          <p:nvPr/>
        </p:nvSpPr>
        <p:spPr>
          <a:xfrm rot="16200000">
            <a:off x="-572442" y="3790642"/>
            <a:ext cx="5018868"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a:ea typeface="+mn-ea"/>
                <a:cs typeface="+mn-cs"/>
              </a:rPr>
              <a:t>Price for Clean Electricity ($/MWh)</a:t>
            </a:r>
          </a:p>
        </p:txBody>
      </p:sp>
      <p:sp>
        <p:nvSpPr>
          <p:cNvPr id="9" name="TextBox 8"/>
          <p:cNvSpPr txBox="1"/>
          <p:nvPr/>
        </p:nvSpPr>
        <p:spPr>
          <a:xfrm>
            <a:off x="2372693" y="2032475"/>
            <a:ext cx="2646982" cy="252376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467F"/>
                </a:solidFill>
                <a:effectLst/>
                <a:uLnTx/>
                <a:uFillTx/>
                <a:latin typeface="Calibri"/>
                <a:ea typeface="+mn-ea"/>
                <a:cs typeface="+mn-cs"/>
              </a:rPr>
              <a:t>1.5x Reference Price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2B54"/>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2B54"/>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srgbClr val="002B54"/>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FB9C2">
                    <a:lumMod val="75000"/>
                  </a:srgbClr>
                </a:solidFill>
                <a:effectLst/>
                <a:uLnTx/>
                <a:uFillTx/>
                <a:latin typeface="Calibri"/>
                <a:ea typeface="+mn-ea"/>
                <a:cs typeface="+mn-cs"/>
              </a:rPr>
              <a:t>Reference Price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FB9C2">
                    <a:lumMod val="75000"/>
                  </a:srgbClr>
                </a:solidFill>
                <a:effectLst/>
                <a:uLnTx/>
                <a:uFillTx/>
                <a:latin typeface="Calibri"/>
                <a:ea typeface="+mn-ea"/>
                <a:cs typeface="+mn-cs"/>
              </a:rPr>
              <a:t>e.g. based cost of new clean resources, or social cost of carbon</a:t>
            </a:r>
          </a:p>
        </p:txBody>
      </p:sp>
      <p:sp>
        <p:nvSpPr>
          <p:cNvPr id="11" name="TextBox 10"/>
          <p:cNvSpPr txBox="1"/>
          <p:nvPr/>
        </p:nvSpPr>
        <p:spPr>
          <a:xfrm>
            <a:off x="6417484" y="1838498"/>
            <a:ext cx="36616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B5BA5"/>
                </a:solidFill>
                <a:effectLst/>
                <a:uLnTx/>
                <a:uFillTx/>
                <a:latin typeface="Calibri"/>
                <a:ea typeface="+mn-ea"/>
                <a:cs typeface="+mn-cs"/>
              </a:rPr>
              <a:t>Optional: Allow a moderated pace of </a:t>
            </a:r>
            <a:r>
              <a:rPr kumimoji="0" lang="en-US" sz="1600" b="1" i="0" u="none" strike="noStrike" kern="1200" cap="none" spc="0" normalizeH="0" baseline="0" noProof="0" dirty="0" err="1">
                <a:ln>
                  <a:noFill/>
                </a:ln>
                <a:solidFill>
                  <a:srgbClr val="9B5BA5"/>
                </a:solidFill>
                <a:effectLst/>
                <a:uLnTx/>
                <a:uFillTx/>
                <a:latin typeface="Calibri"/>
                <a:ea typeface="+mn-ea"/>
                <a:cs typeface="+mn-cs"/>
              </a:rPr>
              <a:t>decarbonization</a:t>
            </a:r>
            <a:r>
              <a:rPr kumimoji="0" lang="en-US" sz="1600" b="1" i="0" u="none" strike="noStrike" kern="1200" cap="none" spc="0" normalizeH="0" baseline="0" noProof="0" dirty="0">
                <a:ln>
                  <a:noFill/>
                </a:ln>
                <a:solidFill>
                  <a:srgbClr val="9B5BA5"/>
                </a:solidFill>
                <a:effectLst/>
                <a:uLnTx/>
                <a:uFillTx/>
                <a:latin typeface="Calibri"/>
                <a:ea typeface="+mn-ea"/>
                <a:cs typeface="+mn-cs"/>
              </a:rPr>
              <a:t> if costs would otherwise exceed a program budget cap</a:t>
            </a:r>
          </a:p>
        </p:txBody>
      </p:sp>
      <p:sp>
        <p:nvSpPr>
          <p:cNvPr id="13" name="TextBox 12"/>
          <p:cNvSpPr txBox="1"/>
          <p:nvPr/>
        </p:nvSpPr>
        <p:spPr>
          <a:xfrm>
            <a:off x="6417485" y="2937634"/>
            <a:ext cx="4041195"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F4623">
                    <a:lumMod val="60000"/>
                    <a:lumOff val="40000"/>
                  </a:srgbClr>
                </a:solidFill>
                <a:effectLst/>
                <a:uLnTx/>
                <a:uFillTx/>
                <a:latin typeface="Calibri"/>
                <a:ea typeface="+mn-ea"/>
                <a:cs typeface="+mn-cs"/>
              </a:rPr>
              <a:t>Potential procurement levels based 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F4623">
                    <a:lumMod val="60000"/>
                    <a:lumOff val="40000"/>
                  </a:srgbClr>
                </a:solidFill>
                <a:effectLst/>
                <a:uLnTx/>
                <a:uFillTx/>
                <a:latin typeface="Calibri"/>
                <a:ea typeface="+mn-ea"/>
                <a:cs typeface="+mn-cs"/>
              </a:rPr>
              <a:t>	performance of 	other markets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F4623">
                    <a:lumMod val="60000"/>
                    <a:lumOff val="40000"/>
                  </a:srgbClr>
                </a:solidFill>
                <a:effectLst/>
                <a:uLnTx/>
                <a:uFillTx/>
                <a:latin typeface="Calibri"/>
                <a:ea typeface="+mn-ea"/>
                <a:cs typeface="+mn-cs"/>
              </a:rPr>
              <a:t>		with demand curves</a:t>
            </a:r>
          </a:p>
        </p:txBody>
      </p:sp>
      <p:sp>
        <p:nvSpPr>
          <p:cNvPr id="14" name="TextBox 13"/>
          <p:cNvSpPr txBox="1"/>
          <p:nvPr/>
        </p:nvSpPr>
        <p:spPr>
          <a:xfrm>
            <a:off x="3218716" y="5219828"/>
            <a:ext cx="2897898" cy="67710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7FB9C2">
                    <a:lumMod val="75000"/>
                  </a:srgbClr>
                </a:solidFill>
                <a:effectLst/>
                <a:uLnTx/>
                <a:uFillTx/>
                <a:latin typeface="Calibri"/>
                <a:ea typeface="+mn-ea"/>
                <a:cs typeface="+mn-cs"/>
              </a:rPr>
              <a:t>Procurement Target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FB9C2">
                    <a:lumMod val="75000"/>
                  </a:srgbClr>
                </a:solidFill>
                <a:effectLst/>
                <a:uLnTx/>
                <a:uFillTx/>
                <a:latin typeface="Calibri"/>
                <a:ea typeface="+mn-ea"/>
                <a:cs typeface="+mn-cs"/>
              </a:rPr>
              <a:t>e.g. in 2030</a:t>
            </a:r>
          </a:p>
        </p:txBody>
      </p:sp>
      <p:sp>
        <p:nvSpPr>
          <p:cNvPr id="16" name="TextBox 15"/>
          <p:cNvSpPr txBox="1"/>
          <p:nvPr/>
        </p:nvSpPr>
        <p:spPr>
          <a:xfrm>
            <a:off x="3161566" y="1368891"/>
            <a:ext cx="575309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467F"/>
                </a:solidFill>
                <a:effectLst/>
                <a:uLnTx/>
                <a:uFillTx/>
                <a:latin typeface="Calibri"/>
                <a:ea typeface="+mn-ea"/>
                <a:cs typeface="+mn-cs"/>
              </a:rPr>
              <a:t>Illustrative State Demand Curve for CEACs</a:t>
            </a:r>
          </a:p>
        </p:txBody>
      </p:sp>
      <p:sp>
        <p:nvSpPr>
          <p:cNvPr id="5" name="Right Arrow 4"/>
          <p:cNvSpPr/>
          <p:nvPr/>
        </p:nvSpPr>
        <p:spPr>
          <a:xfrm>
            <a:off x="6232436" y="3365336"/>
            <a:ext cx="4332825" cy="2659626"/>
          </a:xfrm>
          <a:prstGeom prst="rightArrow">
            <a:avLst/>
          </a:prstGeom>
          <a:solidFill>
            <a:schemeClr val="accent6">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Oval 11"/>
          <p:cNvSpPr/>
          <p:nvPr/>
        </p:nvSpPr>
        <p:spPr>
          <a:xfrm rot="2265057">
            <a:off x="5985113" y="3813246"/>
            <a:ext cx="2334586" cy="625047"/>
          </a:xfrm>
          <a:prstGeom prst="ellipse">
            <a:avLst/>
          </a:prstGeom>
          <a:noFill/>
          <a:ln w="28575" cmpd="sng">
            <a:solidFill>
              <a:schemeClr val="accent4">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TextBox 16"/>
          <p:cNvSpPr txBox="1"/>
          <p:nvPr/>
        </p:nvSpPr>
        <p:spPr>
          <a:xfrm>
            <a:off x="7864721" y="4062447"/>
            <a:ext cx="2912793"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CCCDC3">
                    <a:lumMod val="50000"/>
                  </a:srgbClr>
                </a:solidFill>
                <a:effectLst/>
                <a:uLnTx/>
                <a:uFillTx/>
                <a:latin typeface="Calibri"/>
                <a:ea typeface="+mn-ea"/>
                <a:cs typeface="+mn-cs"/>
              </a:rPr>
              <a:t>Accelerated </a:t>
            </a:r>
            <a:endParaRPr kumimoji="0" lang="en-US" sz="1600" b="1" i="0" u="none" strike="noStrike" kern="1200" cap="none" spc="0" normalizeH="0" baseline="0" noProof="0" dirty="0">
              <a:ln>
                <a:noFill/>
              </a:ln>
              <a:solidFill>
                <a:srgbClr val="CCCDC3">
                  <a:lumMod val="50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CCDC3">
                    <a:lumMod val="50000"/>
                  </a:srgbClr>
                </a:solidFill>
                <a:effectLst/>
                <a:uLnTx/>
                <a:uFillTx/>
                <a:latin typeface="Calibri"/>
                <a:ea typeface="+mn-ea"/>
                <a:cs typeface="+mn-cs"/>
              </a:rPr>
              <a:t>        </a:t>
            </a:r>
            <a:r>
              <a:rPr kumimoji="0" lang="en-US" sz="1600" b="1" i="0" u="none" strike="noStrike" kern="1200" cap="none" spc="0" normalizeH="0" baseline="0" noProof="0" dirty="0" err="1">
                <a:ln>
                  <a:noFill/>
                </a:ln>
                <a:solidFill>
                  <a:srgbClr val="CCCDC3">
                    <a:lumMod val="50000"/>
                  </a:srgbClr>
                </a:solidFill>
                <a:effectLst/>
                <a:uLnTx/>
                <a:uFillTx/>
                <a:latin typeface="Calibri"/>
                <a:ea typeface="+mn-ea"/>
                <a:cs typeface="+mn-cs"/>
              </a:rPr>
              <a:t>decarbonization</a:t>
            </a:r>
            <a:r>
              <a:rPr kumimoji="0" lang="en-US" sz="1600" b="1" i="0" u="none" strike="noStrike" kern="1200" cap="none" spc="0" normalizeH="0" baseline="0" noProof="0" dirty="0">
                <a:ln>
                  <a:noFill/>
                </a:ln>
                <a:solidFill>
                  <a:srgbClr val="CCCDC3">
                    <a:lumMod val="50000"/>
                  </a:srgbClr>
                </a:solidFill>
                <a:effectLst/>
                <a:uLnTx/>
                <a:uFillTx/>
                <a:latin typeface="Calibri"/>
                <a:ea typeface="+mn-ea"/>
                <a:cs typeface="+mn-cs"/>
              </a:rPr>
              <a:t> by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CCDC3">
                    <a:lumMod val="50000"/>
                  </a:srgbClr>
                </a:solidFill>
                <a:effectLst/>
                <a:uLnTx/>
                <a:uFillTx/>
                <a:latin typeface="Calibri"/>
                <a:ea typeface="+mn-ea"/>
                <a:cs typeface="+mn-cs"/>
              </a:rPr>
              <a:t>                buying more when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CCDC3">
                    <a:lumMod val="50000"/>
                  </a:srgbClr>
                </a:solidFill>
                <a:effectLst/>
                <a:uLnTx/>
                <a:uFillTx/>
                <a:latin typeface="Calibri"/>
                <a:ea typeface="+mn-ea"/>
                <a:cs typeface="+mn-cs"/>
              </a:rPr>
              <a:t>                        prices are low</a:t>
            </a:r>
          </a:p>
        </p:txBody>
      </p:sp>
      <p:cxnSp>
        <p:nvCxnSpPr>
          <p:cNvPr id="21" name="Straight Arrow Connector 20"/>
          <p:cNvCxnSpPr/>
          <p:nvPr/>
        </p:nvCxnSpPr>
        <p:spPr>
          <a:xfrm flipH="1">
            <a:off x="6089565" y="2037457"/>
            <a:ext cx="363544" cy="0"/>
          </a:xfrm>
          <a:prstGeom prst="straightConnector1">
            <a:avLst/>
          </a:prstGeom>
          <a:ln>
            <a:solidFill>
              <a:srgbClr val="9B5BA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a:off x="2267887" y="3343361"/>
            <a:ext cx="3859779" cy="0"/>
          </a:xfrm>
          <a:prstGeom prst="line">
            <a:avLst/>
          </a:prstGeom>
          <a:ln w="38100">
            <a:prstDash val="sysDash"/>
          </a:ln>
          <a:effectLst/>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flipH="1">
            <a:off x="6136814" y="3336235"/>
            <a:ext cx="1" cy="2659192"/>
          </a:xfrm>
          <a:prstGeom prst="line">
            <a:avLst/>
          </a:prstGeom>
          <a:ln w="38100">
            <a:prstDash val="sysDash"/>
          </a:ln>
          <a:effectLst/>
        </p:spPr>
        <p:style>
          <a:lnRef idx="2">
            <a:schemeClr val="accent2"/>
          </a:lnRef>
          <a:fillRef idx="0">
            <a:schemeClr val="accent2"/>
          </a:fillRef>
          <a:effectRef idx="1">
            <a:schemeClr val="accent2"/>
          </a:effectRef>
          <a:fontRef idx="minor">
            <a:schemeClr val="tx1"/>
          </a:fontRef>
        </p:style>
      </p:cxnSp>
      <p:sp>
        <p:nvSpPr>
          <p:cNvPr id="39" name="Title 1"/>
          <p:cNvSpPr>
            <a:spLocks noGrp="1"/>
          </p:cNvSpPr>
          <p:nvPr>
            <p:ph type="title"/>
          </p:nvPr>
        </p:nvSpPr>
        <p:spPr>
          <a:xfrm>
            <a:off x="676656" y="15962"/>
            <a:ext cx="9782024" cy="1143000"/>
          </a:xfrm>
        </p:spPr>
        <p:txBody>
          <a:bodyPr>
            <a:normAutofit/>
          </a:bodyPr>
          <a:lstStyle/>
          <a:p>
            <a:r>
              <a:rPr lang="en-US" dirty="0" smtClean="0"/>
              <a:t>Each State Could Translate Its Own Procurement Target into a Downward-Sloping Demand Curve</a:t>
            </a:r>
            <a:endParaRPr lang="en-US" dirty="0"/>
          </a:p>
        </p:txBody>
      </p:sp>
    </p:spTree>
    <p:extLst>
      <p:ext uri="{BB962C8B-B14F-4D97-AF65-F5344CB8AC3E}">
        <p14:creationId xmlns:p14="http://schemas.microsoft.com/office/powerpoint/2010/main" val="1163369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349"/>
            <a:ext cx="9459749" cy="1143000"/>
          </a:xfrm>
        </p:spPr>
        <p:txBody>
          <a:bodyPr>
            <a:noAutofit/>
          </a:bodyPr>
          <a:lstStyle/>
          <a:p>
            <a:r>
              <a:rPr lang="en-US" dirty="0" smtClean="0"/>
              <a:t>By How </a:t>
            </a:r>
            <a:r>
              <a:rPr lang="en-US" dirty="0"/>
              <a:t>M</a:t>
            </a:r>
            <a:r>
              <a:rPr lang="en-US" dirty="0" smtClean="0"/>
              <a:t>uch </a:t>
            </a:r>
            <a:r>
              <a:rPr lang="en-US" dirty="0"/>
              <a:t>C</a:t>
            </a:r>
            <a:r>
              <a:rPr lang="en-US" dirty="0" smtClean="0"/>
              <a:t>ould a Demand Curve </a:t>
            </a:r>
            <a:r>
              <a:rPr lang="en-US" dirty="0"/>
              <a:t>A</a:t>
            </a:r>
            <a:r>
              <a:rPr lang="en-US" dirty="0" smtClean="0"/>
              <a:t>ccelerate a State’s Clean </a:t>
            </a:r>
            <a:r>
              <a:rPr lang="en-US" dirty="0"/>
              <a:t>E</a:t>
            </a:r>
            <a:r>
              <a:rPr lang="en-US" dirty="0" smtClean="0"/>
              <a:t>lectricity Goals?</a:t>
            </a:r>
            <a:endParaRPr lang="en-US" dirty="0"/>
          </a:p>
        </p:txBody>
      </p:sp>
      <p:pic>
        <p:nvPicPr>
          <p:cNvPr id="15" name="Picture 14"/>
          <p:cNvPicPr/>
          <p:nvPr/>
        </p:nvPicPr>
        <p:blipFill rotWithShape="1">
          <a:blip r:embed="rId2">
            <a:extLst>
              <a:ext uri="{28A0092B-C50C-407E-A947-70E740481C1C}">
                <a14:useLocalDpi xmlns:a14="http://schemas.microsoft.com/office/drawing/2010/main" val="0"/>
              </a:ext>
            </a:extLst>
          </a:blip>
          <a:srcRect l="2916"/>
          <a:stretch/>
        </p:blipFill>
        <p:spPr bwMode="auto">
          <a:xfrm>
            <a:off x="2429523" y="2015138"/>
            <a:ext cx="7670306" cy="4484151"/>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2234214" y="1227542"/>
            <a:ext cx="8060924" cy="67710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467F"/>
                </a:solidFill>
                <a:effectLst/>
                <a:uLnTx/>
                <a:uFillTx/>
                <a:latin typeface="Calibri"/>
                <a:ea typeface="+mn-ea"/>
                <a:cs typeface="+mn-cs"/>
              </a:rPr>
              <a:t>Potential Pathways to </a:t>
            </a:r>
            <a:r>
              <a:rPr kumimoji="0" lang="en-US" sz="2000" b="1" i="0" u="none" strike="noStrike" kern="1200" cap="none" spc="0" normalizeH="0" baseline="0" noProof="0" dirty="0" err="1">
                <a:ln>
                  <a:noFill/>
                </a:ln>
                <a:solidFill>
                  <a:srgbClr val="00467F"/>
                </a:solidFill>
                <a:effectLst/>
                <a:uLnTx/>
                <a:uFillTx/>
                <a:latin typeface="Calibri"/>
                <a:ea typeface="+mn-ea"/>
                <a:cs typeface="+mn-cs"/>
              </a:rPr>
              <a:t>Decarbonization</a:t>
            </a:r>
            <a:r>
              <a:rPr kumimoji="0" lang="en-US" sz="2000" b="1" i="0" u="none" strike="noStrike" kern="1200" cap="none" spc="0" normalizeH="0" baseline="0" noProof="0" dirty="0">
                <a:ln>
                  <a:noFill/>
                </a:ln>
                <a:solidFill>
                  <a:srgbClr val="00467F"/>
                </a:solidFill>
                <a:effectLst/>
                <a:uLnTx/>
                <a:uFillTx/>
                <a:latin typeface="Calibri"/>
                <a:ea typeface="+mn-ea"/>
                <a:cs typeface="+mn-cs"/>
              </a:rPr>
              <a:t> with a Sloping Demand Curve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467F"/>
                </a:solidFill>
                <a:effectLst/>
                <a:uLnTx/>
                <a:uFillTx/>
                <a:latin typeface="Calibri"/>
                <a:ea typeface="+mn-ea"/>
                <a:cs typeface="+mn-cs"/>
              </a:rPr>
              <a:t>Example of a State with Clean Energy Targets of 25×2030, 50×2030, and 100×2040</a:t>
            </a:r>
          </a:p>
        </p:txBody>
      </p:sp>
    </p:spTree>
    <p:extLst>
      <p:ext uri="{BB962C8B-B14F-4D97-AF65-F5344CB8AC3E}">
        <p14:creationId xmlns:p14="http://schemas.microsoft.com/office/powerpoint/2010/main" val="1784644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69848" y="15962"/>
            <a:ext cx="9226296" cy="1143000"/>
          </a:xfrm>
        </p:spPr>
        <p:txBody>
          <a:bodyPr>
            <a:normAutofit/>
          </a:bodyPr>
          <a:lstStyle/>
          <a:p>
            <a:r>
              <a:rPr lang="en-US" sz="3200" dirty="0" smtClean="0"/>
              <a:t>Auction Clearing at a Competitive Price </a:t>
            </a:r>
            <a:endParaRPr lang="en-US" sz="3200" dirty="0"/>
          </a:p>
        </p:txBody>
      </p:sp>
      <p:pic>
        <p:nvPicPr>
          <p:cNvPr id="7" name="Picture 6"/>
          <p:cNvPicPr/>
          <p:nvPr/>
        </p:nvPicPr>
        <p:blipFill rotWithShape="1">
          <a:blip r:embed="rId2">
            <a:extLst>
              <a:ext uri="{28A0092B-C50C-407E-A947-70E740481C1C}">
                <a14:useLocalDpi xmlns:a14="http://schemas.microsoft.com/office/drawing/2010/main" val="0"/>
              </a:ext>
            </a:extLst>
          </a:blip>
          <a:srcRect t="8773" b="9136"/>
          <a:stretch/>
        </p:blipFill>
        <p:spPr bwMode="auto">
          <a:xfrm>
            <a:off x="1633538" y="1535049"/>
            <a:ext cx="8924927" cy="4923003"/>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2624827" y="2833410"/>
            <a:ext cx="180216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lumMod val="50000"/>
                  </a:srgbClr>
                </a:solidFill>
                <a:effectLst/>
                <a:uLnTx/>
                <a:uFillTx/>
                <a:latin typeface="Calibri"/>
                <a:ea typeface="+mn-ea"/>
                <a:cs typeface="+mn-cs"/>
              </a:rPr>
              <a:t>State-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lumMod val="50000"/>
                  </a:srgbClr>
                </a:solidFill>
                <a:effectLst/>
                <a:uLnTx/>
                <a:uFillTx/>
                <a:latin typeface="Calibri"/>
                <a:ea typeface="+mn-ea"/>
                <a:cs typeface="+mn-cs"/>
              </a:rPr>
              <a:t>Sponsored Demand</a:t>
            </a:r>
          </a:p>
        </p:txBody>
      </p:sp>
      <p:sp>
        <p:nvSpPr>
          <p:cNvPr id="8" name="TextBox 7"/>
          <p:cNvSpPr txBox="1"/>
          <p:nvPr/>
        </p:nvSpPr>
        <p:spPr>
          <a:xfrm>
            <a:off x="4031939" y="3386804"/>
            <a:ext cx="180216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B54"/>
                </a:solidFill>
                <a:effectLst/>
                <a:uLnTx/>
                <a:uFillTx/>
                <a:latin typeface="Calibri"/>
                <a:ea typeface="+mn-ea"/>
                <a:cs typeface="+mn-cs"/>
              </a:rPr>
              <a:t>Voluntary Demand</a:t>
            </a:r>
          </a:p>
        </p:txBody>
      </p:sp>
      <p:sp>
        <p:nvSpPr>
          <p:cNvPr id="10" name="Rectangle 9"/>
          <p:cNvSpPr/>
          <p:nvPr/>
        </p:nvSpPr>
        <p:spPr>
          <a:xfrm>
            <a:off x="5705366" y="2144649"/>
            <a:ext cx="2428985" cy="1242154"/>
          </a:xfrm>
          <a:prstGeom prst="rect">
            <a:avLst/>
          </a:prstGeom>
          <a:solidFill>
            <a:schemeClr val="accent6">
              <a:lumMod val="40000"/>
              <a:lumOff val="60000"/>
            </a:schemeClr>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67F"/>
                </a:solidFill>
                <a:effectLst/>
                <a:uLnTx/>
                <a:uFillTx/>
                <a:latin typeface="Calibri"/>
                <a:ea typeface="+mn-ea"/>
                <a:cs typeface="+mn-cs"/>
              </a:rPr>
              <a:t>Cities, companies, and retailers can submit </a:t>
            </a:r>
            <a:r>
              <a:rPr kumimoji="0" lang="en-US" sz="1800" b="1" i="0" u="none" strike="noStrike" kern="1200" cap="none" spc="0" normalizeH="0" baseline="0" noProof="0" dirty="0">
                <a:ln>
                  <a:noFill/>
                </a:ln>
                <a:solidFill>
                  <a:srgbClr val="00467F"/>
                </a:solidFill>
                <a:effectLst/>
                <a:uLnTx/>
                <a:uFillTx/>
                <a:latin typeface="Calibri"/>
                <a:ea typeface="+mn-ea"/>
                <a:cs typeface="+mn-cs"/>
              </a:rPr>
              <a:t>voluntary demand bids </a:t>
            </a:r>
            <a:r>
              <a:rPr kumimoji="0" lang="en-US" sz="1800" b="0" i="0" u="none" strike="noStrike" kern="1200" cap="none" spc="0" normalizeH="0" baseline="0" noProof="0" dirty="0">
                <a:ln>
                  <a:noFill/>
                </a:ln>
                <a:solidFill>
                  <a:srgbClr val="00467F"/>
                </a:solidFill>
                <a:effectLst/>
                <a:uLnTx/>
                <a:uFillTx/>
                <a:latin typeface="Calibri"/>
                <a:ea typeface="+mn-ea"/>
                <a:cs typeface="+mn-cs"/>
              </a:rPr>
              <a:t>for CEACs</a:t>
            </a:r>
          </a:p>
        </p:txBody>
      </p:sp>
      <p:cxnSp>
        <p:nvCxnSpPr>
          <p:cNvPr id="4" name="Straight Connector 3"/>
          <p:cNvCxnSpPr/>
          <p:nvPr/>
        </p:nvCxnSpPr>
        <p:spPr>
          <a:xfrm flipH="1">
            <a:off x="5834105" y="3386804"/>
            <a:ext cx="614320" cy="196121"/>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8591550" y="4830700"/>
            <a:ext cx="666750" cy="9525"/>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7437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15962"/>
            <a:ext cx="9793472" cy="1143000"/>
          </a:xfrm>
        </p:spPr>
        <p:txBody>
          <a:bodyPr>
            <a:normAutofit/>
          </a:bodyPr>
          <a:lstStyle/>
          <a:p>
            <a:r>
              <a:rPr lang="en-US" dirty="0" smtClean="0"/>
              <a:t>Design Option: “Targeted” Resources to Comply with Technology-Specific Requirements</a:t>
            </a:r>
            <a:endParaRPr lang="en-US" dirty="0"/>
          </a:p>
        </p:txBody>
      </p:sp>
      <p:sp>
        <p:nvSpPr>
          <p:cNvPr id="4" name="Text Placeholder 2"/>
          <p:cNvSpPr txBox="1">
            <a:spLocks/>
          </p:cNvSpPr>
          <p:nvPr/>
        </p:nvSpPr>
        <p:spPr>
          <a:xfrm>
            <a:off x="859536" y="1191598"/>
            <a:ext cx="10597895" cy="720072"/>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400" b="1" i="0" u="none" strike="noStrike" kern="1200" cap="none" spc="0" normalizeH="0" baseline="0" noProof="0" dirty="0">
                <a:ln>
                  <a:noFill/>
                </a:ln>
                <a:solidFill>
                  <a:srgbClr val="000000"/>
                </a:solidFill>
                <a:effectLst/>
                <a:uLnTx/>
                <a:uFillTx/>
                <a:latin typeface="Calibri"/>
                <a:ea typeface="+mn-ea"/>
                <a:cs typeface="+mn-cs"/>
              </a:rPr>
              <a:t>States submit the demand for clean energy and the maximum willingness to pay.  States can choose to purchase:</a:t>
            </a:r>
          </a:p>
        </p:txBody>
      </p:sp>
      <p:sp>
        <p:nvSpPr>
          <p:cNvPr id="5" name="Rectangle 3"/>
          <p:cNvSpPr/>
          <p:nvPr/>
        </p:nvSpPr>
        <p:spPr>
          <a:xfrm>
            <a:off x="1816556" y="2580133"/>
            <a:ext cx="3045022" cy="739142"/>
          </a:xfrm>
          <a:prstGeom prst="rect">
            <a:avLst/>
          </a:prstGeom>
          <a:solidFill>
            <a:srgbClr val="7FB9C2">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467F"/>
                </a:solidFill>
                <a:effectLst/>
                <a:uLnTx/>
                <a:uFillTx/>
                <a:latin typeface="Calibri"/>
                <a:ea typeface="+mn-ea"/>
                <a:cs typeface="+mn-cs"/>
              </a:rPr>
              <a:t>“Base” Resources</a:t>
            </a:r>
          </a:p>
        </p:txBody>
      </p:sp>
      <p:sp>
        <p:nvSpPr>
          <p:cNvPr id="6" name="Rectangle 4"/>
          <p:cNvSpPr/>
          <p:nvPr/>
        </p:nvSpPr>
        <p:spPr>
          <a:xfrm>
            <a:off x="6988937" y="2462770"/>
            <a:ext cx="3096218" cy="729749"/>
          </a:xfrm>
          <a:prstGeom prst="rect">
            <a:avLst/>
          </a:prstGeom>
          <a:solidFill>
            <a:srgbClr val="7FB9C2">
              <a:lumMod val="20000"/>
              <a:lumOff val="8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467F"/>
                </a:solidFill>
                <a:effectLst/>
                <a:uLnTx/>
                <a:uFillTx/>
                <a:latin typeface="Calibri"/>
                <a:ea typeface="+mn-ea"/>
                <a:cs typeface="+mn-cs"/>
              </a:rPr>
              <a:t>“Targeted” Resources</a:t>
            </a:r>
          </a:p>
        </p:txBody>
      </p:sp>
      <p:sp>
        <p:nvSpPr>
          <p:cNvPr id="7" name="TextBox 5"/>
          <p:cNvSpPr txBox="1"/>
          <p:nvPr/>
        </p:nvSpPr>
        <p:spPr>
          <a:xfrm>
            <a:off x="1296914" y="3458629"/>
            <a:ext cx="4436374" cy="281615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600"/>
              </a:spcBef>
              <a:spcAft>
                <a:spcPts val="0"/>
              </a:spcAft>
              <a:buClr>
                <a:srgbClr val="00467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02F35"/>
                </a:solidFill>
                <a:effectLst/>
                <a:uLnTx/>
                <a:uFillTx/>
                <a:latin typeface="Calibri"/>
                <a:ea typeface="+mn-ea"/>
                <a:cs typeface="+mn-cs"/>
              </a:rPr>
              <a:t>Procures the least cost clean supply, whether </a:t>
            </a:r>
            <a:r>
              <a:rPr kumimoji="0" lang="en-US" sz="1800" b="0" i="0" u="sng" strike="noStrike" kern="0" cap="none" spc="0" normalizeH="0" baseline="0" noProof="0" dirty="0">
                <a:ln>
                  <a:noFill/>
                </a:ln>
                <a:solidFill>
                  <a:srgbClr val="302F35"/>
                </a:solidFill>
                <a:effectLst/>
                <a:uLnTx/>
                <a:uFillTx/>
                <a:latin typeface="Calibri"/>
                <a:ea typeface="+mn-ea"/>
                <a:cs typeface="+mn-cs"/>
              </a:rPr>
              <a:t>new or existing</a:t>
            </a:r>
          </a:p>
          <a:p>
            <a:pPr marL="228600" marR="0" lvl="0" indent="-228600" algn="l" defTabSz="914400" rtl="0" eaLnBrk="1" fontAlgn="auto" latinLnBrk="0" hangingPunct="1">
              <a:lnSpc>
                <a:spcPct val="100000"/>
              </a:lnSpc>
              <a:spcBef>
                <a:spcPts val="600"/>
              </a:spcBef>
              <a:spcAft>
                <a:spcPts val="0"/>
              </a:spcAft>
              <a:buClr>
                <a:srgbClr val="00467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02F35"/>
                </a:solidFill>
                <a:effectLst/>
                <a:uLnTx/>
                <a:uFillTx/>
                <a:latin typeface="Calibri"/>
                <a:ea typeface="+mn-ea"/>
                <a:cs typeface="+mn-cs"/>
              </a:rPr>
              <a:t>All resources can participate (hydro, wind, solar, nuclear, storage), no restrictions by type or location</a:t>
            </a:r>
          </a:p>
          <a:p>
            <a:pPr marL="228600" marR="0" lvl="0" indent="-228600" algn="l" defTabSz="914400" rtl="0" eaLnBrk="1" fontAlgn="auto" latinLnBrk="0" hangingPunct="1">
              <a:lnSpc>
                <a:spcPct val="100000"/>
              </a:lnSpc>
              <a:spcBef>
                <a:spcPts val="600"/>
              </a:spcBef>
              <a:spcAft>
                <a:spcPts val="0"/>
              </a:spcAft>
              <a:buClr>
                <a:srgbClr val="00467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02F35"/>
                </a:solidFill>
                <a:effectLst/>
                <a:uLnTx/>
                <a:uFillTx/>
                <a:latin typeface="Calibri"/>
                <a:ea typeface="+mn-ea"/>
                <a:cs typeface="+mn-cs"/>
              </a:rPr>
              <a:t>1-year commitments for existing resources; </a:t>
            </a:r>
            <a:r>
              <a:rPr kumimoji="0" lang="en-US" sz="1800" b="0" i="0" u="none" strike="noStrike" kern="0" cap="none" spc="0" normalizeH="0" baseline="0" noProof="0" dirty="0" smtClean="0">
                <a:ln>
                  <a:noFill/>
                </a:ln>
                <a:solidFill>
                  <a:srgbClr val="302F35"/>
                </a:solidFill>
                <a:effectLst/>
                <a:uLnTx/>
                <a:uFillTx/>
                <a:latin typeface="Calibri"/>
                <a:ea typeface="+mn-ea"/>
                <a:cs typeface="+mn-cs"/>
              </a:rPr>
              <a:t>~7-12 </a:t>
            </a:r>
            <a:r>
              <a:rPr kumimoji="0" lang="en-US" sz="1800" b="0" i="0" u="none" strike="noStrike" kern="0" cap="none" spc="0" normalizeH="0" baseline="0" noProof="0" dirty="0">
                <a:ln>
                  <a:noFill/>
                </a:ln>
                <a:solidFill>
                  <a:srgbClr val="302F35"/>
                </a:solidFill>
                <a:effectLst/>
                <a:uLnTx/>
                <a:uFillTx/>
                <a:latin typeface="Calibri"/>
                <a:ea typeface="+mn-ea"/>
                <a:cs typeface="+mn-cs"/>
              </a:rPr>
              <a:t>year price lock-in for new</a:t>
            </a:r>
          </a:p>
          <a:p>
            <a:pPr marL="228600" marR="0" lvl="0" indent="-228600" algn="l" defTabSz="914400" rtl="0" eaLnBrk="1" fontAlgn="auto" latinLnBrk="0" hangingPunct="1">
              <a:lnSpc>
                <a:spcPct val="100000"/>
              </a:lnSpc>
              <a:spcBef>
                <a:spcPts val="600"/>
              </a:spcBef>
              <a:spcAft>
                <a:spcPts val="0"/>
              </a:spcAft>
              <a:buClr>
                <a:srgbClr val="00467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02F35"/>
                </a:solidFill>
                <a:effectLst/>
                <a:uLnTx/>
                <a:uFillTx/>
                <a:latin typeface="Calibri"/>
                <a:ea typeface="+mn-ea"/>
                <a:cs typeface="+mn-cs"/>
              </a:rPr>
              <a:t>State commitment to submit demand bids in future years, e.g. for 10 years</a:t>
            </a:r>
          </a:p>
        </p:txBody>
      </p:sp>
      <p:sp>
        <p:nvSpPr>
          <p:cNvPr id="8" name="TextBox 5"/>
          <p:cNvSpPr txBox="1"/>
          <p:nvPr/>
        </p:nvSpPr>
        <p:spPr>
          <a:xfrm>
            <a:off x="6613657" y="3341267"/>
            <a:ext cx="4843774" cy="3170099"/>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600"/>
              </a:spcBef>
              <a:spcAft>
                <a:spcPts val="0"/>
              </a:spcAft>
              <a:buClr>
                <a:srgbClr val="00467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02F35"/>
                </a:solidFill>
                <a:effectLst/>
                <a:uLnTx/>
                <a:uFillTx/>
                <a:latin typeface="Calibri"/>
                <a:ea typeface="+mn-ea"/>
                <a:cs typeface="+mn-cs"/>
              </a:rPr>
              <a:t>State carve-outs for </a:t>
            </a:r>
            <a:r>
              <a:rPr kumimoji="0" lang="en-US" sz="1800" b="0" i="0" u="sng" strike="noStrike" kern="0" cap="none" spc="0" normalizeH="0" baseline="0" noProof="0" dirty="0">
                <a:ln>
                  <a:noFill/>
                </a:ln>
                <a:solidFill>
                  <a:srgbClr val="302F35"/>
                </a:solidFill>
                <a:effectLst/>
                <a:uLnTx/>
                <a:uFillTx/>
                <a:latin typeface="Calibri"/>
                <a:ea typeface="+mn-ea"/>
                <a:cs typeface="+mn-cs"/>
              </a:rPr>
              <a:t>new</a:t>
            </a:r>
            <a:r>
              <a:rPr kumimoji="0" lang="en-US" sz="1800" b="0" i="0" u="none" strike="noStrike" kern="0" cap="none" spc="0" normalizeH="0" baseline="0" noProof="0" dirty="0">
                <a:ln>
                  <a:noFill/>
                </a:ln>
                <a:solidFill>
                  <a:srgbClr val="302F35"/>
                </a:solidFill>
                <a:effectLst/>
                <a:uLnTx/>
                <a:uFillTx/>
                <a:latin typeface="Calibri"/>
                <a:ea typeface="+mn-ea"/>
                <a:cs typeface="+mn-cs"/>
              </a:rPr>
              <a:t> resources </a:t>
            </a:r>
          </a:p>
          <a:p>
            <a:pPr marL="228600" marR="0" lvl="0" indent="-228600" algn="l" defTabSz="914400" rtl="0" eaLnBrk="1" fontAlgn="auto" latinLnBrk="0" hangingPunct="1">
              <a:lnSpc>
                <a:spcPct val="100000"/>
              </a:lnSpc>
              <a:spcBef>
                <a:spcPts val="600"/>
              </a:spcBef>
              <a:spcAft>
                <a:spcPts val="0"/>
              </a:spcAft>
              <a:buClr>
                <a:srgbClr val="00467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02F35"/>
                </a:solidFill>
                <a:effectLst/>
                <a:uLnTx/>
                <a:uFillTx/>
                <a:latin typeface="Calibri"/>
                <a:ea typeface="+mn-ea"/>
                <a:cs typeface="+mn-cs"/>
              </a:rPr>
              <a:t>State has option to define a </a:t>
            </a:r>
            <a:r>
              <a:rPr kumimoji="0" lang="en-US" sz="1800" b="0" i="0" u="sng" strike="noStrike" kern="0" cap="none" spc="0" normalizeH="0" baseline="0" noProof="0" dirty="0">
                <a:ln>
                  <a:noFill/>
                </a:ln>
                <a:solidFill>
                  <a:srgbClr val="302F35"/>
                </a:solidFill>
                <a:effectLst/>
                <a:uLnTx/>
                <a:uFillTx/>
                <a:latin typeface="Calibri"/>
                <a:ea typeface="+mn-ea"/>
                <a:cs typeface="+mn-cs"/>
              </a:rPr>
              <a:t>specific type</a:t>
            </a:r>
            <a:r>
              <a:rPr kumimoji="0" lang="en-US" sz="1800" b="0" i="0" u="none" strike="noStrike" kern="0" cap="none" spc="0" normalizeH="0" baseline="0" noProof="0" dirty="0">
                <a:ln>
                  <a:noFill/>
                </a:ln>
                <a:solidFill>
                  <a:srgbClr val="302F35"/>
                </a:solidFill>
                <a:effectLst/>
                <a:uLnTx/>
                <a:uFillTx/>
                <a:latin typeface="Calibri"/>
                <a:ea typeface="+mn-ea"/>
                <a:cs typeface="+mn-cs"/>
              </a:rPr>
              <a:t> (e.g. for emerging technologies)</a:t>
            </a:r>
          </a:p>
          <a:p>
            <a:pPr marL="228600" marR="0" lvl="0" indent="-228600" algn="l" defTabSz="914400" rtl="0" eaLnBrk="1" fontAlgn="auto" latinLnBrk="0" hangingPunct="1">
              <a:lnSpc>
                <a:spcPct val="100000"/>
              </a:lnSpc>
              <a:spcBef>
                <a:spcPts val="600"/>
              </a:spcBef>
              <a:spcAft>
                <a:spcPts val="0"/>
              </a:spcAft>
              <a:buClr>
                <a:srgbClr val="00467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02F35"/>
                </a:solidFill>
                <a:effectLst/>
                <a:uLnTx/>
                <a:uFillTx/>
                <a:latin typeface="Calibri"/>
                <a:ea typeface="+mn-ea"/>
                <a:cs typeface="+mn-cs"/>
              </a:rPr>
              <a:t>~</a:t>
            </a:r>
            <a:r>
              <a:rPr kumimoji="0" lang="en-US" sz="1800" b="0" i="0" u="none" strike="noStrike" kern="0" cap="none" spc="0" normalizeH="0" baseline="0" noProof="0" dirty="0" smtClean="0">
                <a:ln>
                  <a:noFill/>
                </a:ln>
                <a:solidFill>
                  <a:srgbClr val="302F35"/>
                </a:solidFill>
                <a:effectLst/>
                <a:uLnTx/>
                <a:uFillTx/>
                <a:latin typeface="Calibri"/>
                <a:ea typeface="+mn-ea"/>
                <a:cs typeface="+mn-cs"/>
              </a:rPr>
              <a:t>7-12 </a:t>
            </a:r>
            <a:r>
              <a:rPr kumimoji="0" lang="en-US" sz="1800" b="0" i="0" u="none" strike="noStrike" kern="0" cap="none" spc="0" normalizeH="0" baseline="0" noProof="0" dirty="0">
                <a:ln>
                  <a:noFill/>
                </a:ln>
                <a:solidFill>
                  <a:srgbClr val="302F35"/>
                </a:solidFill>
                <a:effectLst/>
                <a:uLnTx/>
                <a:uFillTx/>
                <a:latin typeface="Calibri"/>
                <a:ea typeface="+mn-ea"/>
                <a:cs typeface="+mn-cs"/>
              </a:rPr>
              <a:t>year anchor price lock-in (resources eligible as “base” supply in years 8+)</a:t>
            </a:r>
          </a:p>
          <a:p>
            <a:pPr marL="228600" marR="0" lvl="0" indent="-228600" algn="l" defTabSz="914400" rtl="0" eaLnBrk="1" fontAlgn="auto" latinLnBrk="0" hangingPunct="1">
              <a:lnSpc>
                <a:spcPct val="100000"/>
              </a:lnSpc>
              <a:spcBef>
                <a:spcPts val="600"/>
              </a:spcBef>
              <a:spcAft>
                <a:spcPts val="0"/>
              </a:spcAft>
              <a:buClr>
                <a:srgbClr val="00467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02F35"/>
                </a:solidFill>
                <a:effectLst/>
                <a:uLnTx/>
                <a:uFillTx/>
                <a:latin typeface="Calibri"/>
                <a:ea typeface="+mn-ea"/>
                <a:cs typeface="+mn-cs"/>
              </a:rPr>
              <a:t>No state commitment to submit demand in future years</a:t>
            </a:r>
          </a:p>
          <a:p>
            <a:pPr marL="228600" marR="0" lvl="0" indent="-228600" algn="l" defTabSz="914400" rtl="0" eaLnBrk="1" fontAlgn="auto" latinLnBrk="0" hangingPunct="1">
              <a:lnSpc>
                <a:spcPct val="100000"/>
              </a:lnSpc>
              <a:spcBef>
                <a:spcPts val="600"/>
              </a:spcBef>
              <a:spcAft>
                <a:spcPts val="0"/>
              </a:spcAft>
              <a:buClr>
                <a:srgbClr val="00467F"/>
              </a:buClr>
              <a:buSzTx/>
              <a:buFont typeface="Arial" panose="020B0604020202020204" pitchFamily="34" charset="0"/>
              <a:buChar char="•"/>
              <a:tabLst/>
              <a:defRPr/>
            </a:pPr>
            <a:r>
              <a:rPr kumimoji="0" lang="en-US" sz="1800" b="0" i="0" u="none" strike="noStrike" kern="0" cap="none" spc="0" normalizeH="0" baseline="0" noProof="0" dirty="0">
                <a:ln>
                  <a:noFill/>
                </a:ln>
                <a:solidFill>
                  <a:srgbClr val="302F35"/>
                </a:solidFill>
                <a:effectLst/>
                <a:uLnTx/>
                <a:uFillTx/>
                <a:latin typeface="Calibri"/>
                <a:ea typeface="+mn-ea"/>
                <a:cs typeface="+mn-cs"/>
              </a:rPr>
              <a:t>“Contingent bid” option: If targeted resource prices are too high, demand will revert to purchase lower-cost “base” resources</a:t>
            </a:r>
          </a:p>
        </p:txBody>
      </p:sp>
      <p:sp>
        <p:nvSpPr>
          <p:cNvPr id="9" name="Right Arrow 8"/>
          <p:cNvSpPr/>
          <p:nvPr/>
        </p:nvSpPr>
        <p:spPr>
          <a:xfrm rot="8097646">
            <a:off x="4473095" y="2167709"/>
            <a:ext cx="495940" cy="314808"/>
          </a:xfrm>
          <a:prstGeom prst="rightArrow">
            <a:avLst/>
          </a:prstGeom>
          <a:solidFill>
            <a:schemeClr val="accent6"/>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B54"/>
              </a:solidFill>
              <a:effectLst/>
              <a:uLnTx/>
              <a:uFillTx/>
              <a:latin typeface="Calibri"/>
              <a:ea typeface="+mn-ea"/>
              <a:cs typeface="+mn-cs"/>
            </a:endParaRPr>
          </a:p>
        </p:txBody>
      </p:sp>
      <p:sp>
        <p:nvSpPr>
          <p:cNvPr id="10" name="Right Arrow 9"/>
          <p:cNvSpPr/>
          <p:nvPr/>
        </p:nvSpPr>
        <p:spPr>
          <a:xfrm rot="2528259">
            <a:off x="6945062" y="2045650"/>
            <a:ext cx="520674" cy="314808"/>
          </a:xfrm>
          <a:prstGeom prst="rightArrow">
            <a:avLst/>
          </a:prstGeom>
          <a:solidFill>
            <a:schemeClr val="accent6"/>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B54"/>
              </a:solidFill>
              <a:effectLst/>
              <a:uLnTx/>
              <a:uFillTx/>
              <a:latin typeface="Calibri"/>
              <a:ea typeface="+mn-ea"/>
              <a:cs typeface="+mn-cs"/>
            </a:endParaRPr>
          </a:p>
        </p:txBody>
      </p:sp>
    </p:spTree>
    <p:extLst>
      <p:ext uri="{BB962C8B-B14F-4D97-AF65-F5344CB8AC3E}">
        <p14:creationId xmlns:p14="http://schemas.microsoft.com/office/powerpoint/2010/main" val="3430413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4" y="30698"/>
            <a:ext cx="10039917" cy="1143000"/>
          </a:xfrm>
        </p:spPr>
        <p:txBody>
          <a:bodyPr>
            <a:normAutofit/>
          </a:bodyPr>
          <a:lstStyle/>
          <a:p>
            <a:r>
              <a:rPr lang="en-US" dirty="0" smtClean="0"/>
              <a:t>Illustration </a:t>
            </a:r>
            <a:r>
              <a:rPr lang="en-US" dirty="0"/>
              <a:t>of Auction Clearing with Targeted </a:t>
            </a:r>
            <a:r>
              <a:rPr lang="en-US" dirty="0" smtClean="0"/>
              <a:t>Resources</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061202" y="1173698"/>
            <a:ext cx="6069596" cy="5684303"/>
          </a:xfrm>
          <a:prstGeom prst="rect">
            <a:avLst/>
          </a:prstGeom>
          <a:noFill/>
        </p:spPr>
      </p:pic>
    </p:spTree>
    <p:extLst>
      <p:ext uri="{BB962C8B-B14F-4D97-AF65-F5344CB8AC3E}">
        <p14:creationId xmlns:p14="http://schemas.microsoft.com/office/powerpoint/2010/main" val="3905687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859537" y="15962"/>
            <a:ext cx="8228382" cy="1143000"/>
          </a:xfrm>
        </p:spPr>
        <p:txBody>
          <a:bodyPr>
            <a:normAutofit/>
          </a:bodyPr>
          <a:lstStyle/>
          <a:p>
            <a:r>
              <a:rPr lang="en-US" sz="3200" dirty="0" smtClean="0"/>
              <a:t>Risk Sharing and </a:t>
            </a:r>
            <a:r>
              <a:rPr lang="en-US" sz="3200" dirty="0" err="1" smtClean="0"/>
              <a:t>Financeability</a:t>
            </a:r>
            <a:endParaRPr lang="en-US" sz="3200" dirty="0"/>
          </a:p>
        </p:txBody>
      </p:sp>
      <p:sp>
        <p:nvSpPr>
          <p:cNvPr id="11" name="Text Placeholder 2"/>
          <p:cNvSpPr txBox="1">
            <a:spLocks/>
          </p:cNvSpPr>
          <p:nvPr/>
        </p:nvSpPr>
        <p:spPr>
          <a:xfrm>
            <a:off x="664328" y="1269696"/>
            <a:ext cx="10739987" cy="2600020"/>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0" i="0" u="none" strike="noStrike" kern="1200" cap="none" spc="0" normalizeH="0" baseline="0" noProof="0" dirty="0">
                <a:ln>
                  <a:noFill/>
                </a:ln>
                <a:solidFill>
                  <a:srgbClr val="000000"/>
                </a:solidFill>
                <a:effectLst/>
                <a:uLnTx/>
                <a:uFillTx/>
                <a:latin typeface="Calibri"/>
                <a:ea typeface="+mn-ea"/>
                <a:cs typeface="+mn-cs"/>
              </a:rPr>
              <a:t>The FCEM intentionally places most </a:t>
            </a:r>
            <a:r>
              <a:rPr kumimoji="0" lang="en-US" sz="2000" b="1" i="0" u="none" strike="noStrike" kern="1200" cap="none" spc="0" normalizeH="0" baseline="0" noProof="0" dirty="0">
                <a:ln>
                  <a:noFill/>
                </a:ln>
                <a:solidFill>
                  <a:srgbClr val="000000"/>
                </a:solidFill>
                <a:effectLst/>
                <a:uLnTx/>
                <a:uFillTx/>
                <a:latin typeface="Calibri"/>
                <a:ea typeface="+mn-ea"/>
                <a:cs typeface="+mn-cs"/>
              </a:rPr>
              <a:t>fundamentals-based and asset-specific risks on sellers</a:t>
            </a:r>
            <a:r>
              <a:rPr kumimoji="0" lang="en-US" sz="2000" b="0" i="0" u="none" strike="noStrike" kern="1200" cap="none" spc="0" normalizeH="0" baseline="0" noProof="0" dirty="0">
                <a:ln>
                  <a:noFill/>
                </a:ln>
                <a:solidFill>
                  <a:srgbClr val="000000"/>
                </a:solidFill>
                <a:effectLst/>
                <a:uLnTx/>
                <a:uFillTx/>
                <a:latin typeface="Calibri"/>
                <a:ea typeface="+mn-ea"/>
                <a:cs typeface="+mn-cs"/>
              </a:rPr>
              <a:t> </a:t>
            </a:r>
            <a:r>
              <a:rPr kumimoji="0" lang="en-US" sz="2000" b="0" i="0" u="none" strike="noStrike" kern="1200" cap="none" spc="0" normalizeH="0" baseline="0" noProof="0" dirty="0" smtClean="0">
                <a:ln>
                  <a:noFill/>
                </a:ln>
                <a:solidFill>
                  <a:srgbClr val="000000"/>
                </a:solidFill>
                <a:effectLst/>
                <a:uLnTx/>
                <a:uFillTx/>
                <a:latin typeface="Calibri"/>
                <a:ea typeface="+mn-ea"/>
                <a:cs typeface="+mn-cs"/>
              </a:rPr>
              <a:t>who would then </a:t>
            </a:r>
            <a:r>
              <a:rPr kumimoji="0" lang="en-US" sz="2000" b="0" i="0" u="none" strike="noStrike" kern="1200" cap="none" spc="0" normalizeH="0" baseline="0" noProof="0" dirty="0">
                <a:ln>
                  <a:noFill/>
                </a:ln>
                <a:solidFill>
                  <a:srgbClr val="000000"/>
                </a:solidFill>
                <a:effectLst/>
                <a:uLnTx/>
                <a:uFillTx/>
                <a:latin typeface="Calibri"/>
                <a:ea typeface="+mn-ea"/>
                <a:cs typeface="+mn-cs"/>
              </a:rPr>
              <a:t>manage the </a:t>
            </a:r>
            <a:r>
              <a:rPr kumimoji="0" lang="en-US" sz="2000" b="0" i="0" u="none" strike="noStrike" kern="1200" cap="none" spc="0" normalizeH="0" baseline="0" noProof="0" dirty="0" smtClean="0">
                <a:ln>
                  <a:noFill/>
                </a:ln>
                <a:solidFill>
                  <a:srgbClr val="000000"/>
                </a:solidFill>
                <a:effectLst/>
                <a:uLnTx/>
                <a:uFillTx/>
                <a:latin typeface="Calibri"/>
                <a:ea typeface="+mn-ea"/>
                <a:cs typeface="+mn-cs"/>
              </a:rPr>
              <a:t>risks.  A </a:t>
            </a:r>
            <a:r>
              <a:rPr kumimoji="0" lang="en-US" sz="2000" b="0" i="0" u="none" strike="noStrike" kern="1200" cap="none" spc="0" normalizeH="0" baseline="0" noProof="0" dirty="0">
                <a:ln>
                  <a:noFill/>
                </a:ln>
                <a:solidFill>
                  <a:srgbClr val="000000"/>
                </a:solidFill>
                <a:effectLst/>
                <a:uLnTx/>
                <a:uFillTx/>
                <a:latin typeface="Calibri"/>
                <a:ea typeface="+mn-ea"/>
                <a:cs typeface="+mn-cs"/>
              </a:rPr>
              <a:t>few key </a:t>
            </a:r>
            <a:r>
              <a:rPr kumimoji="0" lang="en-US" sz="2000" b="1" i="0" u="none" strike="noStrike" kern="1200" cap="none" spc="0" normalizeH="0" baseline="0" noProof="0" dirty="0">
                <a:ln>
                  <a:noFill/>
                </a:ln>
                <a:solidFill>
                  <a:srgbClr val="000000"/>
                </a:solidFill>
                <a:effectLst/>
                <a:uLnTx/>
                <a:uFillTx/>
                <a:latin typeface="Calibri"/>
                <a:ea typeface="+mn-ea"/>
                <a:cs typeface="+mn-cs"/>
              </a:rPr>
              <a:t>design </a:t>
            </a:r>
            <a:r>
              <a:rPr kumimoji="0" lang="en-US" sz="2000" b="1" i="0" u="none" strike="noStrike" kern="1200" cap="none" spc="0" normalizeH="0" baseline="0" noProof="0" dirty="0" smtClean="0">
                <a:ln>
                  <a:noFill/>
                </a:ln>
                <a:solidFill>
                  <a:srgbClr val="000000"/>
                </a:solidFill>
                <a:effectLst/>
                <a:uLnTx/>
                <a:uFillTx/>
                <a:latin typeface="Calibri"/>
                <a:ea typeface="+mn-ea"/>
                <a:cs typeface="+mn-cs"/>
              </a:rPr>
              <a:t>features could be used </a:t>
            </a:r>
            <a:r>
              <a:rPr kumimoji="0" lang="en-US" sz="2000" b="1" i="0" u="none" strike="noStrike" kern="1200" cap="none" spc="0" normalizeH="0" baseline="0" noProof="0" dirty="0">
                <a:ln>
                  <a:noFill/>
                </a:ln>
                <a:solidFill>
                  <a:srgbClr val="000000"/>
                </a:solidFill>
                <a:effectLst/>
                <a:uLnTx/>
                <a:uFillTx/>
                <a:latin typeface="Calibri"/>
                <a:ea typeface="+mn-ea"/>
                <a:cs typeface="+mn-cs"/>
              </a:rPr>
              <a:t>to mitigate regulatory risks and support financeability</a:t>
            </a:r>
            <a:r>
              <a:rPr kumimoji="0" lang="en-US" sz="2000" b="0" i="0" u="none" strike="noStrike" kern="1200" cap="none" spc="0" normalizeH="0" baseline="0" noProof="0" dirty="0">
                <a:ln>
                  <a:noFill/>
                </a:ln>
                <a:solidFill>
                  <a:srgbClr val="000000"/>
                </a:solidFill>
                <a:effectLst/>
                <a:uLnTx/>
                <a:uFillTx/>
                <a:latin typeface="Calibri"/>
                <a:ea typeface="+mn-ea"/>
                <a:cs typeface="+mn-cs"/>
              </a:rPr>
              <a:t>:</a:t>
            </a:r>
          </a:p>
          <a:p>
            <a:pPr marL="457200" marR="0" lvl="1" indent="-223838" algn="l" defTabSz="457200" rtl="0" eaLnBrk="1" fontAlgn="auto" latinLnBrk="0" hangingPunct="1">
              <a:lnSpc>
                <a:spcPct val="100000"/>
              </a:lnSpc>
              <a:spcBef>
                <a:spcPts val="600"/>
              </a:spcBef>
              <a:spcAft>
                <a:spcPts val="0"/>
              </a:spcAft>
              <a:buClr>
                <a:srgbClr val="71ADB6"/>
              </a:buClr>
              <a:buSzPct val="100000"/>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Multi-Year Commitment Period </a:t>
            </a:r>
            <a:r>
              <a:rPr kumimoji="0" lang="en-US" sz="1800" b="0" i="0" u="none" strike="noStrike" kern="1200" cap="none" spc="0" normalizeH="0" baseline="0" noProof="0" dirty="0">
                <a:ln>
                  <a:noFill/>
                </a:ln>
                <a:solidFill>
                  <a:srgbClr val="000000"/>
                </a:solidFill>
                <a:effectLst/>
                <a:uLnTx/>
                <a:uFillTx/>
                <a:latin typeface="Calibri"/>
                <a:ea typeface="+mn-ea"/>
                <a:cs typeface="+mn-cs"/>
              </a:rPr>
              <a:t>of around </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7-12 years locks in prices for new resources </a:t>
            </a:r>
          </a:p>
          <a:p>
            <a:pPr marL="457200" marR="0" lvl="1" indent="-223838" algn="l" defTabSz="457200" rtl="0" eaLnBrk="1" fontAlgn="auto" latinLnBrk="0" hangingPunct="1">
              <a:lnSpc>
                <a:spcPct val="100000"/>
              </a:lnSpc>
              <a:spcBef>
                <a:spcPts val="600"/>
              </a:spcBef>
              <a:spcAft>
                <a:spcPts val="0"/>
              </a:spcAft>
              <a:buClr>
                <a:srgbClr val="71ADB6"/>
              </a:buClr>
              <a:buSzPct val="100000"/>
              <a:buFont typeface="Arial" panose="020B0604020202020204" pitchFamily="34" charset="0"/>
              <a:buChar char="-"/>
              <a:tabLst/>
              <a:defRPr/>
            </a:pPr>
            <a:r>
              <a:rPr kumimoji="0" lang="en-US" sz="1800" b="1" i="0" u="none" strike="noStrike" kern="1200" cap="none" spc="0" normalizeH="0" baseline="0" noProof="0" dirty="0" smtClean="0">
                <a:ln>
                  <a:noFill/>
                </a:ln>
                <a:solidFill>
                  <a:srgbClr val="000000"/>
                </a:solidFill>
                <a:effectLst/>
                <a:uLnTx/>
                <a:uFillTx/>
                <a:latin typeface="Calibri"/>
                <a:ea typeface="+mn-ea"/>
                <a:cs typeface="+mn-cs"/>
              </a:rPr>
              <a:t>Multi-Year </a:t>
            </a:r>
            <a:r>
              <a:rPr kumimoji="0" lang="en-US" sz="1800" b="1" i="0" u="none" strike="noStrike" kern="1200" cap="none" spc="0" normalizeH="0" baseline="0" noProof="0" dirty="0">
                <a:ln>
                  <a:noFill/>
                </a:ln>
                <a:solidFill>
                  <a:srgbClr val="000000"/>
                </a:solidFill>
                <a:effectLst/>
                <a:uLnTx/>
                <a:uFillTx/>
                <a:latin typeface="Calibri"/>
                <a:ea typeface="+mn-ea"/>
                <a:cs typeface="+mn-cs"/>
              </a:rPr>
              <a:t>Forward Period </a:t>
            </a:r>
            <a:r>
              <a:rPr kumimoji="0" lang="en-US" sz="1800" b="0" i="0" u="none" strike="noStrike" kern="1200" cap="none" spc="0" normalizeH="0" baseline="0" noProof="0" dirty="0">
                <a:ln>
                  <a:noFill/>
                </a:ln>
                <a:solidFill>
                  <a:srgbClr val="000000"/>
                </a:solidFill>
                <a:effectLst/>
                <a:uLnTx/>
                <a:uFillTx/>
                <a:latin typeface="Calibri"/>
                <a:ea typeface="+mn-ea"/>
                <a:cs typeface="+mn-cs"/>
              </a:rPr>
              <a:t>supports development and financing </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of new </a:t>
            </a:r>
            <a:r>
              <a:rPr kumimoji="0" lang="en-US" sz="1800" b="0" i="0" u="none" strike="noStrike" kern="1200" cap="none" spc="0" normalizeH="0" baseline="0" noProof="0" dirty="0">
                <a:ln>
                  <a:noFill/>
                </a:ln>
                <a:solidFill>
                  <a:srgbClr val="000000"/>
                </a:solidFill>
                <a:effectLst/>
                <a:uLnTx/>
                <a:uFillTx/>
                <a:latin typeface="Calibri"/>
                <a:ea typeface="+mn-ea"/>
                <a:cs typeface="+mn-cs"/>
              </a:rPr>
              <a:t>resources</a:t>
            </a:r>
          </a:p>
          <a:p>
            <a:pPr marL="457200" marR="0" lvl="1" indent="-223838" algn="l" defTabSz="457200" rtl="0" eaLnBrk="1" fontAlgn="auto" latinLnBrk="0" hangingPunct="1">
              <a:lnSpc>
                <a:spcPct val="100000"/>
              </a:lnSpc>
              <a:spcBef>
                <a:spcPts val="600"/>
              </a:spcBef>
              <a:spcAft>
                <a:spcPts val="0"/>
              </a:spcAft>
              <a:buClr>
                <a:srgbClr val="71ADB6"/>
              </a:buClr>
              <a:buSzPct val="100000"/>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Sloped Demand Curve </a:t>
            </a:r>
            <a:r>
              <a:rPr kumimoji="0" lang="en-US" sz="1800" b="0" i="0" u="none" strike="noStrike" kern="1200" cap="none" spc="0" normalizeH="0" baseline="0" noProof="0" dirty="0">
                <a:ln>
                  <a:noFill/>
                </a:ln>
                <a:solidFill>
                  <a:srgbClr val="000000"/>
                </a:solidFill>
                <a:effectLst/>
                <a:uLnTx/>
                <a:uFillTx/>
                <a:latin typeface="Calibri"/>
                <a:ea typeface="+mn-ea"/>
                <a:cs typeface="+mn-cs"/>
              </a:rPr>
              <a:t>mitigates year-to-year price volatility, improving revenue certainty over </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time</a:t>
            </a:r>
          </a:p>
          <a:p>
            <a:pPr marL="457200" marR="0" lvl="1" indent="-223838" algn="l" defTabSz="457200" rtl="0" eaLnBrk="1" fontAlgn="auto" latinLnBrk="0" hangingPunct="1">
              <a:lnSpc>
                <a:spcPct val="100000"/>
              </a:lnSpc>
              <a:spcBef>
                <a:spcPts val="600"/>
              </a:spcBef>
              <a:spcAft>
                <a:spcPts val="0"/>
              </a:spcAft>
              <a:buClr>
                <a:srgbClr val="71ADB6"/>
              </a:buClr>
              <a:buSzPct val="100000"/>
              <a:buFont typeface="Arial" panose="020B0604020202020204" pitchFamily="34" charset="0"/>
              <a:buChar char="-"/>
              <a:tabLst/>
              <a:defRPr/>
            </a:pP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To enhance confidence in the market, states could make </a:t>
            </a:r>
            <a:r>
              <a:rPr kumimoji="0" lang="en-US" sz="1800" b="1" i="0" u="none" strike="noStrike" kern="1200" cap="none" spc="0" normalizeH="0" baseline="0" noProof="0" dirty="0" smtClean="0">
                <a:ln>
                  <a:noFill/>
                </a:ln>
                <a:solidFill>
                  <a:srgbClr val="000000"/>
                </a:solidFill>
                <a:effectLst/>
                <a:uLnTx/>
                <a:uFillTx/>
                <a:latin typeface="Calibri"/>
                <a:ea typeface="+mn-ea"/>
                <a:cs typeface="+mn-cs"/>
              </a:rPr>
              <a:t>durable commitments </a:t>
            </a:r>
            <a:r>
              <a:rPr kumimoji="0" lang="en-US" sz="1800" b="0" i="0" u="none" strike="noStrike" kern="1200" cap="none" spc="0" normalizeH="0" baseline="0" noProof="0" dirty="0" smtClean="0">
                <a:ln>
                  <a:noFill/>
                </a:ln>
                <a:solidFill>
                  <a:srgbClr val="000000"/>
                </a:solidFill>
                <a:effectLst/>
                <a:uLnTx/>
                <a:uFillTx/>
                <a:latin typeface="Calibri"/>
                <a:ea typeface="+mn-ea"/>
                <a:cs typeface="+mn-cs"/>
              </a:rPr>
              <a:t>to rely on the FCEM for a minimum timeframe &amp; quantity</a:t>
            </a:r>
          </a:p>
        </p:txBody>
      </p:sp>
      <p:graphicFrame>
        <p:nvGraphicFramePr>
          <p:cNvPr id="12" name="Table 3"/>
          <p:cNvGraphicFramePr>
            <a:graphicFrameLocks noGrp="1"/>
          </p:cNvGraphicFramePr>
          <p:nvPr>
            <p:extLst/>
          </p:nvPr>
        </p:nvGraphicFramePr>
        <p:xfrm>
          <a:off x="2214625" y="4564646"/>
          <a:ext cx="7486890" cy="1950720"/>
        </p:xfrm>
        <a:graphic>
          <a:graphicData uri="http://schemas.openxmlformats.org/drawingml/2006/table">
            <a:tbl>
              <a:tblPr firstRow="1" bandRow="1"/>
              <a:tblGrid>
                <a:gridCol w="2495630">
                  <a:extLst>
                    <a:ext uri="{9D8B030D-6E8A-4147-A177-3AD203B41FA5}">
                      <a16:colId xmlns:a16="http://schemas.microsoft.com/office/drawing/2014/main" val="20000"/>
                    </a:ext>
                  </a:extLst>
                </a:gridCol>
                <a:gridCol w="2641599">
                  <a:extLst>
                    <a:ext uri="{9D8B030D-6E8A-4147-A177-3AD203B41FA5}">
                      <a16:colId xmlns:a16="http://schemas.microsoft.com/office/drawing/2014/main" val="20001"/>
                    </a:ext>
                  </a:extLst>
                </a:gridCol>
                <a:gridCol w="2349661">
                  <a:extLst>
                    <a:ext uri="{9D8B030D-6E8A-4147-A177-3AD203B41FA5}">
                      <a16:colId xmlns:a16="http://schemas.microsoft.com/office/drawing/2014/main" val="20002"/>
                    </a:ext>
                  </a:extLst>
                </a:gridCol>
              </a:tblGrid>
              <a:tr h="370840">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algn="ctr"/>
                      <a:r>
                        <a:rPr lang="en-US" sz="2000" dirty="0" smtClean="0">
                          <a:solidFill>
                            <a:schemeClr val="accent4"/>
                          </a:solidFill>
                        </a:rPr>
                        <a:t>Regulatory Risks</a:t>
                      </a:r>
                      <a:endParaRPr lang="en-US" sz="2000" dirty="0">
                        <a:solidFill>
                          <a:schemeClr val="accent4"/>
                        </a:solidFill>
                      </a:endParaRP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4">
                        <a:lumMod val="40000"/>
                        <a:lumOff val="60000"/>
                      </a:schemeClr>
                    </a:solidFill>
                  </a:tcPr>
                </a:tc>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algn="ctr"/>
                      <a:r>
                        <a:rPr lang="en-US" sz="2000" dirty="0" smtClean="0">
                          <a:solidFill>
                            <a:schemeClr val="tx2"/>
                          </a:solidFill>
                        </a:rPr>
                        <a:t>Market Fundamentals</a:t>
                      </a:r>
                      <a:endParaRPr lang="en-US" sz="2000" dirty="0">
                        <a:solidFill>
                          <a:schemeClr val="tx2"/>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7FB9C2"/>
                    </a:solidFill>
                  </a:tcPr>
                </a:tc>
                <a:tc>
                  <a:txBody>
                    <a:bodyPr/>
                    <a:lstStyle>
                      <a:lvl1pPr marL="0" algn="l" defTabSz="457200" rtl="0" eaLnBrk="1" latinLnBrk="0" hangingPunct="1">
                        <a:defRPr sz="1800" b="1" kern="1200">
                          <a:solidFill>
                            <a:schemeClr val="bg1"/>
                          </a:solidFill>
                          <a:latin typeface="Calibri"/>
                        </a:defRPr>
                      </a:lvl1pPr>
                      <a:lvl2pPr marL="457200" algn="l" defTabSz="457200" rtl="0" eaLnBrk="1" latinLnBrk="0" hangingPunct="1">
                        <a:defRPr sz="1800" b="1" kern="1200">
                          <a:solidFill>
                            <a:schemeClr val="bg1"/>
                          </a:solidFill>
                          <a:latin typeface="Calibri"/>
                        </a:defRPr>
                      </a:lvl2pPr>
                      <a:lvl3pPr marL="914400" algn="l" defTabSz="457200" rtl="0" eaLnBrk="1" latinLnBrk="0" hangingPunct="1">
                        <a:defRPr sz="1800" b="1" kern="1200">
                          <a:solidFill>
                            <a:schemeClr val="bg1"/>
                          </a:solidFill>
                          <a:latin typeface="Calibri"/>
                        </a:defRPr>
                      </a:lvl3pPr>
                      <a:lvl4pPr marL="1371600" algn="l" defTabSz="457200" rtl="0" eaLnBrk="1" latinLnBrk="0" hangingPunct="1">
                        <a:defRPr sz="1800" b="1" kern="1200">
                          <a:solidFill>
                            <a:schemeClr val="bg1"/>
                          </a:solidFill>
                          <a:latin typeface="Calibri"/>
                        </a:defRPr>
                      </a:lvl4pPr>
                      <a:lvl5pPr marL="1828800" algn="l" defTabSz="457200" rtl="0" eaLnBrk="1" latinLnBrk="0" hangingPunct="1">
                        <a:defRPr sz="1800" b="1" kern="1200">
                          <a:solidFill>
                            <a:schemeClr val="bg1"/>
                          </a:solidFill>
                          <a:latin typeface="Calibri"/>
                        </a:defRPr>
                      </a:lvl5pPr>
                      <a:lvl6pPr marL="2286000" algn="l" defTabSz="457200" rtl="0" eaLnBrk="1" latinLnBrk="0" hangingPunct="1">
                        <a:defRPr sz="1800" b="1" kern="1200">
                          <a:solidFill>
                            <a:schemeClr val="bg1"/>
                          </a:solidFill>
                          <a:latin typeface="Calibri"/>
                        </a:defRPr>
                      </a:lvl6pPr>
                      <a:lvl7pPr marL="2743200" algn="l" defTabSz="457200" rtl="0" eaLnBrk="1" latinLnBrk="0" hangingPunct="1">
                        <a:defRPr sz="1800" b="1" kern="1200">
                          <a:solidFill>
                            <a:schemeClr val="bg1"/>
                          </a:solidFill>
                          <a:latin typeface="Calibri"/>
                        </a:defRPr>
                      </a:lvl7pPr>
                      <a:lvl8pPr marL="3200400" algn="l" defTabSz="457200" rtl="0" eaLnBrk="1" latinLnBrk="0" hangingPunct="1">
                        <a:defRPr sz="1800" b="1" kern="1200">
                          <a:solidFill>
                            <a:schemeClr val="bg1"/>
                          </a:solidFill>
                          <a:latin typeface="Calibri"/>
                        </a:defRPr>
                      </a:lvl8pPr>
                      <a:lvl9pPr marL="3657600" algn="l" defTabSz="457200" rtl="0" eaLnBrk="1" latinLnBrk="0" hangingPunct="1">
                        <a:defRPr sz="1800" b="1" kern="1200">
                          <a:solidFill>
                            <a:schemeClr val="bg1"/>
                          </a:solidFill>
                          <a:latin typeface="Calibri"/>
                        </a:defRPr>
                      </a:lvl9pPr>
                    </a:lstStyle>
                    <a:p>
                      <a:pPr algn="ctr"/>
                      <a:r>
                        <a:rPr lang="en-US" sz="2000" dirty="0" smtClean="0">
                          <a:solidFill>
                            <a:schemeClr val="tx2"/>
                          </a:solidFill>
                        </a:rPr>
                        <a:t>Asset-Specific Risks</a:t>
                      </a:r>
                      <a:endParaRPr lang="en-US" sz="2000" dirty="0">
                        <a:solidFill>
                          <a:schemeClr val="tx2"/>
                        </a:solidFill>
                      </a:endParaRPr>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7FB9C2"/>
                    </a:solidFill>
                  </a:tcPr>
                </a:tc>
                <a:extLst>
                  <a:ext uri="{0D108BD9-81ED-4DB2-BD59-A6C34878D82A}">
                    <a16:rowId xmlns:a16="http://schemas.microsoft.com/office/drawing/2014/main" val="10000"/>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69863" indent="-169863">
                        <a:buFont typeface="Arial" panose="020B0604020202020204" pitchFamily="34" charset="0"/>
                        <a:buChar char="•"/>
                      </a:pPr>
                      <a:r>
                        <a:rPr lang="en-US" sz="1600" dirty="0" smtClean="0"/>
                        <a:t>Unanticipated changes</a:t>
                      </a:r>
                      <a:r>
                        <a:rPr lang="en-US" sz="1600" baseline="0" dirty="0" smtClean="0"/>
                        <a:t> to state policy</a:t>
                      </a:r>
                    </a:p>
                    <a:p>
                      <a:pPr marL="169863" marR="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Unpredictable changes to state demand bids</a:t>
                      </a:r>
                    </a:p>
                    <a:p>
                      <a:pPr marL="169863" indent="-169863">
                        <a:buFont typeface="Arial" panose="020B0604020202020204" pitchFamily="34" charset="0"/>
                        <a:buChar char="•"/>
                      </a:pPr>
                      <a:r>
                        <a:rPr lang="en-US" sz="1600" baseline="0" dirty="0" smtClean="0"/>
                        <a:t>Rule changes</a:t>
                      </a: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69863" indent="-169863">
                        <a:buFont typeface="Arial" panose="020B0604020202020204" pitchFamily="34" charset="0"/>
                        <a:buChar char="•"/>
                      </a:pPr>
                      <a:r>
                        <a:rPr lang="en-US" sz="1600" baseline="0" dirty="0" smtClean="0"/>
                        <a:t>Resource mix</a:t>
                      </a:r>
                    </a:p>
                    <a:p>
                      <a:pPr marL="169863" indent="-169863">
                        <a:buFont typeface="Arial" panose="020B0604020202020204" pitchFamily="34" charset="0"/>
                        <a:buChar char="•"/>
                      </a:pPr>
                      <a:r>
                        <a:rPr lang="en-US" sz="1600" baseline="0" dirty="0" smtClean="0"/>
                        <a:t>Load growth</a:t>
                      </a:r>
                    </a:p>
                    <a:p>
                      <a:pPr marL="169863" indent="-169863">
                        <a:buFont typeface="Arial" panose="020B0604020202020204" pitchFamily="34" charset="0"/>
                        <a:buChar char="•"/>
                      </a:pPr>
                      <a:r>
                        <a:rPr lang="en-US" sz="1600" baseline="0" dirty="0" smtClean="0"/>
                        <a:t>Fuel prices</a:t>
                      </a:r>
                    </a:p>
                    <a:p>
                      <a:pPr marL="169863" indent="-169863">
                        <a:buFont typeface="Arial" panose="020B0604020202020204" pitchFamily="34" charset="0"/>
                        <a:buChar char="•"/>
                      </a:pPr>
                      <a:r>
                        <a:rPr lang="en-US" sz="1600" baseline="0" dirty="0" smtClean="0"/>
                        <a:t>Transmission development</a:t>
                      </a:r>
                    </a:p>
                    <a:p>
                      <a:pPr marL="169863" indent="-169863">
                        <a:buFont typeface="Arial" panose="020B0604020202020204" pitchFamily="34" charset="0"/>
                        <a:buChar char="•"/>
                      </a:pPr>
                      <a:r>
                        <a:rPr lang="en-US" sz="1600" baseline="0" dirty="0" smtClean="0"/>
                        <a:t>Energy, capacity, and ancillary service prices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169863" indent="-169863">
                        <a:buFont typeface="Arial" panose="020B0604020202020204" pitchFamily="34" charset="0"/>
                        <a:buChar char="•"/>
                      </a:pPr>
                      <a:r>
                        <a:rPr lang="en-US" sz="1600" baseline="0" dirty="0" smtClean="0"/>
                        <a:t>Construction delays</a:t>
                      </a:r>
                    </a:p>
                    <a:p>
                      <a:pPr marL="169863" indent="-169863">
                        <a:buFont typeface="Arial" panose="020B0604020202020204" pitchFamily="34" charset="0"/>
                        <a:buChar char="•"/>
                      </a:pPr>
                      <a:r>
                        <a:rPr lang="en-US" sz="1600" baseline="0" dirty="0" smtClean="0"/>
                        <a:t>Unanticipated asset costs</a:t>
                      </a:r>
                    </a:p>
                    <a:p>
                      <a:pPr marL="169863" marR="0" indent="-16986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Asset performance</a:t>
                      </a:r>
                    </a:p>
                    <a:p>
                      <a:pPr marL="169863" indent="-169863">
                        <a:buFont typeface="Arial" panose="020B0604020202020204" pitchFamily="34" charset="0"/>
                        <a:buChar char="•"/>
                      </a:pPr>
                      <a:endParaRPr lang="en-US" sz="1600" baseline="0" dirty="0" smtClean="0"/>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13" name="Right Brace 4"/>
          <p:cNvSpPr/>
          <p:nvPr/>
        </p:nvSpPr>
        <p:spPr>
          <a:xfrm rot="16200000">
            <a:off x="3323627" y="3198504"/>
            <a:ext cx="203032" cy="2436469"/>
          </a:xfrm>
          <a:prstGeom prst="rightBrace">
            <a:avLst/>
          </a:prstGeom>
          <a:noFill/>
          <a:ln w="25400" cap="flat" cmpd="sng" algn="ctr">
            <a:solidFill>
              <a:srgbClr val="CCCDC3">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02F35"/>
              </a:solidFill>
              <a:effectLst/>
              <a:uLnTx/>
              <a:uFillTx/>
              <a:latin typeface="Calibri"/>
              <a:ea typeface="+mn-ea"/>
              <a:cs typeface="+mn-cs"/>
            </a:endParaRPr>
          </a:p>
        </p:txBody>
      </p:sp>
      <p:sp>
        <p:nvSpPr>
          <p:cNvPr id="14" name="Right Brace 5"/>
          <p:cNvSpPr/>
          <p:nvPr/>
        </p:nvSpPr>
        <p:spPr>
          <a:xfrm rot="16200000">
            <a:off x="7193430" y="2039586"/>
            <a:ext cx="203032" cy="4766839"/>
          </a:xfrm>
          <a:prstGeom prst="rightBrace">
            <a:avLst/>
          </a:prstGeom>
          <a:noFill/>
          <a:ln w="25400" cap="flat" cmpd="sng" algn="ctr">
            <a:solidFill>
              <a:srgbClr val="CCCDC3">
                <a:lumMod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02F35"/>
              </a:solidFill>
              <a:effectLst/>
              <a:uLnTx/>
              <a:uFillTx/>
              <a:latin typeface="Calibri"/>
              <a:ea typeface="+mn-ea"/>
              <a:cs typeface="+mn-cs"/>
            </a:endParaRPr>
          </a:p>
        </p:txBody>
      </p:sp>
      <p:sp>
        <p:nvSpPr>
          <p:cNvPr id="15" name="TextBox 6"/>
          <p:cNvSpPr txBox="1"/>
          <p:nvPr/>
        </p:nvSpPr>
        <p:spPr>
          <a:xfrm>
            <a:off x="2206908" y="4039867"/>
            <a:ext cx="257067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EF4623"/>
                </a:solidFill>
                <a:effectLst/>
                <a:uLnTx/>
                <a:uFillTx/>
                <a:latin typeface="Calibri"/>
                <a:ea typeface="+mn-ea"/>
                <a:cs typeface="+mn-cs"/>
              </a:rPr>
              <a:t>Allocate Risks to Customers</a:t>
            </a:r>
          </a:p>
        </p:txBody>
      </p:sp>
      <p:sp>
        <p:nvSpPr>
          <p:cNvPr id="16" name="TextBox 7"/>
          <p:cNvSpPr txBox="1"/>
          <p:nvPr/>
        </p:nvSpPr>
        <p:spPr>
          <a:xfrm>
            <a:off x="5590788" y="4025421"/>
            <a:ext cx="32694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467F"/>
                </a:solidFill>
                <a:effectLst/>
                <a:uLnTx/>
                <a:uFillTx/>
                <a:latin typeface="Calibri"/>
                <a:ea typeface="+mn-ea"/>
                <a:cs typeface="+mn-cs"/>
              </a:rPr>
              <a:t>Allocate Risks to Sellers</a:t>
            </a:r>
          </a:p>
        </p:txBody>
      </p:sp>
    </p:spTree>
    <p:extLst>
      <p:ext uri="{BB962C8B-B14F-4D97-AF65-F5344CB8AC3E}">
        <p14:creationId xmlns:p14="http://schemas.microsoft.com/office/powerpoint/2010/main" val="27764058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23686" y="2417764"/>
            <a:ext cx="9294471" cy="2022475"/>
          </a:xfrm>
        </p:spPr>
        <p:txBody>
          <a:bodyPr anchor="ctr"/>
          <a:lstStyle/>
          <a:p>
            <a:r>
              <a:rPr lang="en-US" sz="4000" b="1" dirty="0" smtClean="0"/>
              <a:t>How Does FCEM Compare to the Other Options for </a:t>
            </a:r>
            <a:r>
              <a:rPr lang="en-US" sz="4000" b="1" u="sng" dirty="0" smtClean="0"/>
              <a:t>Achieving</a:t>
            </a:r>
            <a:r>
              <a:rPr lang="en-US" sz="4000" b="1" dirty="0" smtClean="0"/>
              <a:t> State Goals?</a:t>
            </a:r>
            <a:endParaRPr lang="en-US" sz="4000" b="1" dirty="0"/>
          </a:p>
        </p:txBody>
      </p:sp>
    </p:spTree>
    <p:extLst>
      <p:ext uri="{BB962C8B-B14F-4D97-AF65-F5344CB8AC3E}">
        <p14:creationId xmlns:p14="http://schemas.microsoft.com/office/powerpoint/2010/main" val="17920741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5463" y="15962"/>
            <a:ext cx="10710341" cy="1143000"/>
          </a:xfrm>
        </p:spPr>
        <p:txBody>
          <a:bodyPr>
            <a:normAutofit/>
          </a:bodyPr>
          <a:lstStyle/>
          <a:p>
            <a:r>
              <a:rPr lang="en-US" dirty="0" smtClean="0"/>
              <a:t>Customer Cost Savings Relative to Current Practice</a:t>
            </a:r>
            <a:endParaRPr lang="en-US" dirty="0"/>
          </a:p>
        </p:txBody>
      </p:sp>
      <p:sp>
        <p:nvSpPr>
          <p:cNvPr id="2" name="Text Placeholder 1"/>
          <p:cNvSpPr>
            <a:spLocks noGrp="1"/>
          </p:cNvSpPr>
          <p:nvPr>
            <p:ph type="body" sz="quarter" idx="14"/>
          </p:nvPr>
        </p:nvSpPr>
        <p:spPr>
          <a:xfrm>
            <a:off x="111214" y="1507181"/>
            <a:ext cx="5186684" cy="4304750"/>
          </a:xfrm>
        </p:spPr>
        <p:txBody>
          <a:bodyPr/>
          <a:lstStyle/>
          <a:p>
            <a:pPr marL="233362" lvl="1" indent="0" algn="ctr" defTabSz="914400">
              <a:spcBef>
                <a:spcPts val="0"/>
              </a:spcBef>
              <a:buClr>
                <a:srgbClr val="71ADB6"/>
              </a:buClr>
              <a:buSzPct val="60000"/>
              <a:buNone/>
            </a:pPr>
            <a:r>
              <a:rPr lang="en-US" sz="2000" i="1" dirty="0">
                <a:solidFill>
                  <a:srgbClr val="302F35"/>
                </a:solidFill>
              </a:rPr>
              <a:t>Our New England </a:t>
            </a:r>
            <a:br>
              <a:rPr lang="en-US" sz="2000" i="1" dirty="0">
                <a:solidFill>
                  <a:srgbClr val="302F35"/>
                </a:solidFill>
              </a:rPr>
            </a:br>
            <a:r>
              <a:rPr lang="en-US" sz="2000" i="1" dirty="0">
                <a:solidFill>
                  <a:srgbClr val="302F35"/>
                </a:solidFill>
              </a:rPr>
              <a:t>simulations </a:t>
            </a:r>
            <a:r>
              <a:rPr lang="en-US" sz="2000" i="1" dirty="0" smtClean="0">
                <a:solidFill>
                  <a:srgbClr val="302F35"/>
                </a:solidFill>
              </a:rPr>
              <a:t>in Brattle’s </a:t>
            </a:r>
            <a:r>
              <a:rPr lang="en-US" sz="2000" i="1" dirty="0" err="1" smtClean="0">
                <a:solidFill>
                  <a:srgbClr val="302F35"/>
                </a:solidFill>
              </a:rPr>
              <a:t>GridSIM</a:t>
            </a:r>
            <a:r>
              <a:rPr lang="en-US" sz="2000" i="1" dirty="0" smtClean="0">
                <a:solidFill>
                  <a:srgbClr val="302F35"/>
                </a:solidFill>
              </a:rPr>
              <a:t> model estimated that </a:t>
            </a:r>
            <a:r>
              <a:rPr lang="en-US" sz="2400" b="1" dirty="0" smtClean="0">
                <a:solidFill>
                  <a:srgbClr val="00467F"/>
                </a:solidFill>
              </a:rPr>
              <a:t>FCEM</a:t>
            </a:r>
            <a:r>
              <a:rPr lang="en-US" sz="2400" dirty="0" smtClean="0">
                <a:solidFill>
                  <a:srgbClr val="302F35"/>
                </a:solidFill>
              </a:rPr>
              <a:t> </a:t>
            </a:r>
            <a:r>
              <a:rPr lang="en-US" sz="2400" b="1" dirty="0" smtClean="0">
                <a:solidFill>
                  <a:srgbClr val="00467F"/>
                </a:solidFill>
              </a:rPr>
              <a:t>could </a:t>
            </a:r>
            <a:r>
              <a:rPr lang="en-US" sz="2400" b="1" dirty="0">
                <a:solidFill>
                  <a:srgbClr val="00467F"/>
                </a:solidFill>
              </a:rPr>
              <a:t>save customers $</a:t>
            </a:r>
            <a:r>
              <a:rPr lang="en-US" sz="2400" b="1" dirty="0" smtClean="0">
                <a:solidFill>
                  <a:srgbClr val="00467F"/>
                </a:solidFill>
              </a:rPr>
              <a:t>3.60/MWh </a:t>
            </a:r>
            <a:r>
              <a:rPr lang="en-US" sz="2000" i="1" dirty="0">
                <a:solidFill>
                  <a:srgbClr val="302F35"/>
                </a:solidFill>
              </a:rPr>
              <a:t>or approximately </a:t>
            </a:r>
            <a:r>
              <a:rPr lang="en-US" sz="2400" b="1" dirty="0" smtClean="0">
                <a:solidFill>
                  <a:srgbClr val="00467F"/>
                </a:solidFill>
              </a:rPr>
              <a:t>$4,500 million </a:t>
            </a:r>
            <a:r>
              <a:rPr lang="en-US" sz="2000" i="1" dirty="0">
                <a:solidFill>
                  <a:srgbClr val="302F35"/>
                </a:solidFill>
              </a:rPr>
              <a:t>over ten years</a:t>
            </a:r>
            <a:br>
              <a:rPr lang="en-US" sz="2000" i="1" dirty="0">
                <a:solidFill>
                  <a:srgbClr val="302F35"/>
                </a:solidFill>
              </a:rPr>
            </a:br>
            <a:r>
              <a:rPr lang="en-US" sz="2000" i="1" dirty="0">
                <a:solidFill>
                  <a:srgbClr val="302F35"/>
                </a:solidFill>
              </a:rPr>
              <a:t>compared to current </a:t>
            </a:r>
            <a:r>
              <a:rPr lang="en-US" sz="2000" i="1" dirty="0" smtClean="0">
                <a:solidFill>
                  <a:srgbClr val="302F35"/>
                </a:solidFill>
              </a:rPr>
              <a:t>practice</a:t>
            </a:r>
          </a:p>
        </p:txBody>
      </p:sp>
      <p:sp>
        <p:nvSpPr>
          <p:cNvPr id="11" name="TextBox 10"/>
          <p:cNvSpPr txBox="1"/>
          <p:nvPr/>
        </p:nvSpPr>
        <p:spPr>
          <a:xfrm>
            <a:off x="5376168" y="1478803"/>
            <a:ext cx="574963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467F"/>
                </a:solidFill>
                <a:effectLst/>
                <a:uLnTx/>
                <a:uFillTx/>
                <a:latin typeface="Calibri"/>
                <a:ea typeface="+mn-ea"/>
                <a:cs typeface="+mn-cs"/>
              </a:rPr>
              <a:t>Example: New England Customer Cost Savings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467F"/>
                </a:solidFill>
                <a:effectLst/>
                <a:uLnTx/>
                <a:uFillTx/>
                <a:latin typeface="Calibri"/>
                <a:ea typeface="+mn-ea"/>
                <a:cs typeface="+mn-cs"/>
              </a:rPr>
              <a:t>Forward Clean Energy Market vs. Current Practice</a:t>
            </a:r>
          </a:p>
        </p:txBody>
      </p:sp>
      <p:sp>
        <p:nvSpPr>
          <p:cNvPr id="12" name="TextBox 11"/>
          <p:cNvSpPr txBox="1"/>
          <p:nvPr/>
        </p:nvSpPr>
        <p:spPr>
          <a:xfrm>
            <a:off x="5532709" y="6128730"/>
            <a:ext cx="5412632"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solidFill>
                <a:effectLst/>
                <a:uLnTx/>
                <a:uFillTx/>
                <a:latin typeface="Calibri"/>
                <a:ea typeface="+mn-ea"/>
                <a:cs typeface="+mn-cs"/>
              </a:rPr>
              <a:t>Source: Kathleen </a:t>
            </a:r>
            <a:r>
              <a:rPr kumimoji="0" lang="en-US" sz="1050" b="0" i="1" u="none" strike="noStrike" kern="1200" cap="none" spc="0" normalizeH="0" baseline="0" noProof="0" dirty="0" err="1">
                <a:ln>
                  <a:noFill/>
                </a:ln>
                <a:solidFill>
                  <a:srgbClr val="000000"/>
                </a:solidFill>
                <a:effectLst/>
                <a:uLnTx/>
                <a:uFillTx/>
                <a:latin typeface="Calibri"/>
                <a:ea typeface="+mn-ea"/>
                <a:cs typeface="+mn-cs"/>
              </a:rPr>
              <a:t>Spees</a:t>
            </a:r>
            <a:r>
              <a:rPr kumimoji="0" lang="en-US" sz="1050" b="0" i="1" u="none" strike="noStrike" kern="1200" cap="none" spc="0" normalizeH="0" baseline="0" noProof="0" dirty="0">
                <a:ln>
                  <a:noFill/>
                </a:ln>
                <a:solidFill>
                  <a:srgbClr val="000000"/>
                </a:solidFill>
                <a:effectLst/>
                <a:uLnTx/>
                <a:uFillTx/>
                <a:latin typeface="Calibri"/>
                <a:ea typeface="+mn-ea"/>
                <a:cs typeface="+mn-cs"/>
              </a:rPr>
              <a:t>, Judy Chang, DL Oates, and Tony Lee,  “</a:t>
            </a:r>
            <a:r>
              <a:rPr kumimoji="0" lang="en-US" sz="1050" b="0" i="1" u="none" strike="noStrike" kern="1200" cap="none" spc="0" normalizeH="0" baseline="0" noProof="0" dirty="0">
                <a:ln>
                  <a:noFill/>
                </a:ln>
                <a:solidFill>
                  <a:srgbClr val="000000"/>
                </a:solidFill>
                <a:effectLst/>
                <a:uLnTx/>
                <a:uFillTx/>
                <a:latin typeface="Calibri"/>
                <a:ea typeface="+mn-ea"/>
                <a:cs typeface="+mn-cs"/>
                <a:hlinkClick r:id="rId2"/>
              </a:rPr>
              <a:t>A Dynamic Clean Energy Market in New England</a:t>
            </a:r>
            <a:r>
              <a:rPr kumimoji="0" lang="en-US" sz="1050" b="0" i="1" u="none" strike="noStrike" kern="1200" cap="none" spc="0" normalizeH="0" baseline="0" noProof="0" dirty="0">
                <a:ln>
                  <a:noFill/>
                </a:ln>
                <a:solidFill>
                  <a:srgbClr val="000000"/>
                </a:solidFill>
                <a:effectLst/>
                <a:uLnTx/>
                <a:uFillTx/>
                <a:latin typeface="Calibri"/>
                <a:ea typeface="+mn-ea"/>
                <a:cs typeface="+mn-cs"/>
              </a:rPr>
              <a:t>,” November 2017, The Brattle Group. Modeling results </a:t>
            </a:r>
            <a:r>
              <a:rPr kumimoji="0" lang="en-US" sz="1050" b="0" i="1" u="none" strike="noStrike" kern="1200" cap="none" spc="0" normalizeH="0" baseline="0" noProof="0" dirty="0" smtClean="0">
                <a:ln>
                  <a:noFill/>
                </a:ln>
                <a:solidFill>
                  <a:srgbClr val="000000"/>
                </a:solidFill>
                <a:effectLst/>
                <a:uLnTx/>
                <a:uFillTx/>
                <a:latin typeface="Calibri"/>
                <a:ea typeface="+mn-ea"/>
                <a:cs typeface="+mn-cs"/>
              </a:rPr>
              <a:t>reported over a ten year period 2020-2029.</a:t>
            </a:r>
            <a:endParaRPr kumimoji="0" lang="en-US" sz="1050" b="0" i="1" u="none" strike="noStrike" kern="1200" cap="none" spc="0" normalizeH="0" baseline="0" noProof="0" dirty="0">
              <a:ln>
                <a:noFill/>
              </a:ln>
              <a:solidFill>
                <a:srgbClr val="000000"/>
              </a:solidFill>
              <a:effectLst/>
              <a:uLnTx/>
              <a:uFillTx/>
              <a:latin typeface="Calibri"/>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283" y="3824326"/>
            <a:ext cx="2206545" cy="2592944"/>
          </a:xfrm>
          <a:prstGeom prst="rect">
            <a:avLst/>
          </a:prstGeom>
        </p:spPr>
      </p:pic>
      <p:pic>
        <p:nvPicPr>
          <p:cNvPr id="9" name="Picture 8"/>
          <p:cNvPicPr>
            <a:picLocks noChangeAspect="1"/>
          </p:cNvPicPr>
          <p:nvPr/>
        </p:nvPicPr>
        <p:blipFill>
          <a:blip r:embed="rId4"/>
          <a:stretch>
            <a:fillRect/>
          </a:stretch>
        </p:blipFill>
        <p:spPr>
          <a:xfrm>
            <a:off x="5934175" y="2047716"/>
            <a:ext cx="5580772" cy="3993986"/>
          </a:xfrm>
          <a:prstGeom prst="rect">
            <a:avLst/>
          </a:prstGeom>
        </p:spPr>
      </p:pic>
    </p:spTree>
    <p:extLst>
      <p:ext uri="{BB962C8B-B14F-4D97-AF65-F5344CB8AC3E}">
        <p14:creationId xmlns:p14="http://schemas.microsoft.com/office/powerpoint/2010/main" val="4083328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9E6312-0ACB-D844-9A74-691F3B874A61}"/>
              </a:ext>
            </a:extLst>
          </p:cNvPr>
          <p:cNvSpPr/>
          <p:nvPr/>
        </p:nvSpPr>
        <p:spPr>
          <a:xfrm>
            <a:off x="44879" y="2661530"/>
            <a:ext cx="11752447" cy="3579890"/>
          </a:xfrm>
          <a:prstGeom prst="rect">
            <a:avLst/>
          </a:prstGeom>
          <a:solidFill>
            <a:srgbClr val="CCCDC3">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a typeface="+mn-ea"/>
              <a:cs typeface="+mn-cs"/>
            </a:endParaRPr>
          </a:p>
        </p:txBody>
      </p:sp>
      <p:sp>
        <p:nvSpPr>
          <p:cNvPr id="72" name="TextBox 71">
            <a:extLst>
              <a:ext uri="{FF2B5EF4-FFF2-40B4-BE49-F238E27FC236}">
                <a16:creationId xmlns:a16="http://schemas.microsoft.com/office/drawing/2014/main" id="{F02A8CC0-5CAC-434E-BB6A-E751B363C080}"/>
              </a:ext>
            </a:extLst>
          </p:cNvPr>
          <p:cNvSpPr txBox="1"/>
          <p:nvPr/>
        </p:nvSpPr>
        <p:spPr>
          <a:xfrm>
            <a:off x="8335478" y="2838810"/>
            <a:ext cx="3246922" cy="3253339"/>
          </a:xfrm>
          <a:prstGeom prst="rect">
            <a:avLst/>
          </a:prstGeom>
          <a:solidFill>
            <a:srgbClr val="E5F1F3"/>
          </a:solidFill>
        </p:spPr>
        <p:txBody>
          <a:bodyPr wrap="square" rtlCol="0">
            <a:noAutofit/>
          </a:bodyPr>
          <a:lstStyle/>
          <a:p>
            <a:pPr algn="ctr" defTabSz="914400">
              <a:defRPr/>
            </a:pPr>
            <a:endParaRPr kumimoji="0" lang="en-US" sz="1100" b="1" i="0" u="none" strike="noStrike" kern="0" cap="none" spc="0" normalizeH="0" baseline="0" noProof="0" dirty="0" smtClean="0">
              <a:ln>
                <a:noFill/>
              </a:ln>
              <a:solidFill>
                <a:srgbClr val="0C3E7A"/>
              </a:solidFill>
              <a:effectLst/>
              <a:uLnTx/>
              <a:uFillTx/>
              <a:latin typeface="Century Gothic"/>
            </a:endParaRPr>
          </a:p>
        </p:txBody>
      </p:sp>
      <p:sp>
        <p:nvSpPr>
          <p:cNvPr id="4" name="Title 3"/>
          <p:cNvSpPr>
            <a:spLocks noGrp="1"/>
          </p:cNvSpPr>
          <p:nvPr>
            <p:ph type="title"/>
          </p:nvPr>
        </p:nvSpPr>
        <p:spPr>
          <a:xfrm>
            <a:off x="437535" y="856921"/>
            <a:ext cx="11645607" cy="743280"/>
          </a:xfrm>
        </p:spPr>
        <p:txBody>
          <a:bodyPr/>
          <a:lstStyle/>
          <a:p>
            <a:r>
              <a:rPr lang="en-US" dirty="0" smtClean="0">
                <a:solidFill>
                  <a:schemeClr val="accent5"/>
                </a:solidFill>
              </a:rPr>
              <a:t>Overview: </a:t>
            </a:r>
            <a:r>
              <a:rPr lang="en-US" dirty="0" smtClean="0"/>
              <a:t>What is the “Integrated Clean Capacity Market”? </a:t>
            </a:r>
            <a:endParaRPr lang="en-US" dirty="0"/>
          </a:p>
        </p:txBody>
      </p:sp>
      <p:sp>
        <p:nvSpPr>
          <p:cNvPr id="6" name="Slide Number Placeholder 5"/>
          <p:cNvSpPr>
            <a:spLocks noGrp="1"/>
          </p:cNvSpPr>
          <p:nvPr>
            <p:ph type="sldNum" sz="quarter" idx="15"/>
          </p:nvPr>
        </p:nvSpPr>
        <p:spPr/>
        <p:txBody>
          <a:bodyPr/>
          <a:lstStyle/>
          <a:p>
            <a:r>
              <a:rPr lang="en-US" b="0" smtClean="0"/>
              <a:t>Brattle.com | </a:t>
            </a:r>
            <a:fld id="{590DAB12-68F0-43F3-9CAA-0DFBA7404834}" type="slidenum">
              <a:rPr lang="en-US" smtClean="0"/>
              <a:pPr/>
              <a:t>3</a:t>
            </a:fld>
            <a:endParaRPr lang="en-US" dirty="0"/>
          </a:p>
        </p:txBody>
      </p:sp>
      <p:sp>
        <p:nvSpPr>
          <p:cNvPr id="18" name="Isosceles Triangle 17"/>
          <p:cNvSpPr/>
          <p:nvPr/>
        </p:nvSpPr>
        <p:spPr>
          <a:xfrm rot="10800000">
            <a:off x="1842229" y="2381675"/>
            <a:ext cx="597529" cy="262550"/>
          </a:xfrm>
          <a:prstGeom prst="triangle">
            <a:avLst/>
          </a:prstGeom>
          <a:solidFill>
            <a:srgbClr val="00467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entury Gothic"/>
              <a:ea typeface="+mn-ea"/>
              <a:cs typeface="+mn-cs"/>
            </a:endParaRPr>
          </a:p>
        </p:txBody>
      </p:sp>
      <p:sp>
        <p:nvSpPr>
          <p:cNvPr id="19" name="Rectangle 18">
            <a:extLst>
              <a:ext uri="{FF2B5EF4-FFF2-40B4-BE49-F238E27FC236}">
                <a16:creationId xmlns:a16="http://schemas.microsoft.com/office/drawing/2014/main" id="{307E41FC-86E4-B944-9F85-5A0365BB9699}"/>
              </a:ext>
            </a:extLst>
          </p:cNvPr>
          <p:cNvSpPr>
            <a:spLocks noChangeAspect="1"/>
          </p:cNvSpPr>
          <p:nvPr/>
        </p:nvSpPr>
        <p:spPr>
          <a:xfrm>
            <a:off x="298383" y="1920934"/>
            <a:ext cx="3657600" cy="576056"/>
          </a:xfrm>
          <a:prstGeom prst="rect">
            <a:avLst/>
          </a:prstGeom>
          <a:solidFill>
            <a:srgbClr val="00467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entury Gothic"/>
                <a:ea typeface="+mn-ea"/>
                <a:cs typeface="+mn-cs"/>
              </a:rPr>
              <a:t>BIDS</a:t>
            </a:r>
            <a:endParaRPr kumimoji="0" lang="en-US" sz="1800" b="0" i="0" u="none" strike="noStrike" kern="0" cap="none" spc="0" normalizeH="0" baseline="0" noProof="0" dirty="0">
              <a:ln>
                <a:noFill/>
              </a:ln>
              <a:solidFill>
                <a:srgbClr val="FFFFFF"/>
              </a:solidFill>
              <a:effectLst/>
              <a:uLnTx/>
              <a:uFillTx/>
              <a:latin typeface="Century Gothic"/>
              <a:ea typeface="+mn-ea"/>
              <a:cs typeface="+mn-cs"/>
            </a:endParaRPr>
          </a:p>
        </p:txBody>
      </p:sp>
      <p:sp>
        <p:nvSpPr>
          <p:cNvPr id="20" name="Isosceles Triangle 19"/>
          <p:cNvSpPr/>
          <p:nvPr/>
        </p:nvSpPr>
        <p:spPr>
          <a:xfrm rot="10800000">
            <a:off x="5726562" y="2398980"/>
            <a:ext cx="597529" cy="262550"/>
          </a:xfrm>
          <a:prstGeom prst="triangle">
            <a:avLst/>
          </a:prstGeom>
          <a:solidFill>
            <a:srgbClr val="7FB9C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a:ea typeface="+mn-ea"/>
              <a:cs typeface="+mn-cs"/>
            </a:endParaRPr>
          </a:p>
        </p:txBody>
      </p:sp>
      <p:sp>
        <p:nvSpPr>
          <p:cNvPr id="21" name="Isosceles Triangle 20"/>
          <p:cNvSpPr/>
          <p:nvPr/>
        </p:nvSpPr>
        <p:spPr>
          <a:xfrm rot="10800000">
            <a:off x="9752984" y="2394728"/>
            <a:ext cx="597529" cy="262550"/>
          </a:xfrm>
          <a:prstGeom prst="triangle">
            <a:avLst/>
          </a:prstGeom>
          <a:solidFill>
            <a:srgbClr val="EF462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a:ea typeface="+mn-ea"/>
              <a:cs typeface="+mn-cs"/>
            </a:endParaRPr>
          </a:p>
        </p:txBody>
      </p:sp>
      <p:sp>
        <p:nvSpPr>
          <p:cNvPr id="22" name="Rectangle 21">
            <a:extLst>
              <a:ext uri="{FF2B5EF4-FFF2-40B4-BE49-F238E27FC236}">
                <a16:creationId xmlns:a16="http://schemas.microsoft.com/office/drawing/2014/main" id="{E8A44698-2396-AA45-8FA6-FFA13E9F2C94}"/>
              </a:ext>
            </a:extLst>
          </p:cNvPr>
          <p:cNvSpPr>
            <a:spLocks noChangeAspect="1"/>
          </p:cNvSpPr>
          <p:nvPr/>
        </p:nvSpPr>
        <p:spPr>
          <a:xfrm>
            <a:off x="8112573" y="1913384"/>
            <a:ext cx="3657600" cy="578614"/>
          </a:xfrm>
          <a:prstGeom prst="rect">
            <a:avLst/>
          </a:prstGeom>
          <a:solidFill>
            <a:srgbClr val="EF462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entury Gothic"/>
                <a:ea typeface="+mn-ea"/>
                <a:cs typeface="+mn-cs"/>
              </a:rPr>
              <a:t>CLEARING</a:t>
            </a:r>
            <a:r>
              <a:rPr kumimoji="0" lang="en-US" sz="1800" b="0" i="0" u="none" strike="noStrike" kern="0" cap="none" spc="0" normalizeH="0" noProof="0" dirty="0" smtClean="0">
                <a:ln>
                  <a:noFill/>
                </a:ln>
                <a:solidFill>
                  <a:srgbClr val="FFFFFF"/>
                </a:solidFill>
                <a:effectLst/>
                <a:uLnTx/>
                <a:uFillTx/>
                <a:latin typeface="Century Gothic"/>
                <a:ea typeface="+mn-ea"/>
                <a:cs typeface="+mn-cs"/>
              </a:rPr>
              <a:t> </a:t>
            </a:r>
            <a:r>
              <a:rPr kumimoji="0" lang="en-US" sz="1800" b="0" i="0" u="none" strike="noStrike" kern="0" cap="none" spc="0" normalizeH="0" baseline="0" noProof="0" dirty="0" smtClean="0">
                <a:ln>
                  <a:noFill/>
                </a:ln>
                <a:solidFill>
                  <a:srgbClr val="FFFFFF"/>
                </a:solidFill>
                <a:effectLst/>
                <a:uLnTx/>
                <a:uFillTx/>
                <a:latin typeface="Century Gothic"/>
                <a:ea typeface="+mn-ea"/>
                <a:cs typeface="+mn-cs"/>
              </a:rPr>
              <a:t>RESULTS</a:t>
            </a:r>
            <a:endParaRPr kumimoji="0" lang="en-US" sz="1800" b="0" i="0" u="none" strike="noStrike" kern="0" cap="none" spc="0" normalizeH="0" baseline="0" noProof="0" dirty="0">
              <a:ln>
                <a:noFill/>
              </a:ln>
              <a:solidFill>
                <a:srgbClr val="FFFFFF"/>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C7D9FA7B-C370-814B-BBBC-B929156D877F}"/>
              </a:ext>
            </a:extLst>
          </p:cNvPr>
          <p:cNvSpPr>
            <a:spLocks noChangeAspect="1"/>
          </p:cNvSpPr>
          <p:nvPr/>
        </p:nvSpPr>
        <p:spPr>
          <a:xfrm>
            <a:off x="4196527" y="1913383"/>
            <a:ext cx="3657600" cy="576072"/>
          </a:xfrm>
          <a:prstGeom prst="rect">
            <a:avLst/>
          </a:prstGeom>
          <a:solidFill>
            <a:srgbClr val="7FB9C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chemeClr val="bg2"/>
                </a:solidFill>
                <a:latin typeface="Century Gothic"/>
              </a:rPr>
              <a:t>CO-OPTIMIZED </a:t>
            </a:r>
            <a:r>
              <a:rPr lang="en-US" kern="0" dirty="0" smtClean="0">
                <a:solidFill>
                  <a:schemeClr val="bg2"/>
                </a:solidFill>
                <a:latin typeface="Century Gothic"/>
              </a:rPr>
              <a:t>AUCTION </a:t>
            </a:r>
            <a:r>
              <a:rPr lang="en-US" kern="0" dirty="0" smtClean="0">
                <a:solidFill>
                  <a:srgbClr val="FFFFFF"/>
                </a:solidFill>
                <a:latin typeface="Century Gothic"/>
              </a:rPr>
              <a:t>CLEARING</a:t>
            </a:r>
            <a:endParaRPr kumimoji="0" lang="en-US" sz="1800" b="0" i="0" u="none" strike="noStrike" kern="0" cap="none" spc="0" normalizeH="0" baseline="0" noProof="0" dirty="0">
              <a:ln>
                <a:noFill/>
              </a:ln>
              <a:solidFill>
                <a:srgbClr val="FFFFFF"/>
              </a:solidFill>
              <a:effectLst/>
              <a:uLnTx/>
              <a:uFillTx/>
              <a:latin typeface="Century Gothic"/>
              <a:ea typeface="+mn-ea"/>
              <a:cs typeface="+mn-cs"/>
            </a:endParaRPr>
          </a:p>
        </p:txBody>
      </p:sp>
      <p:graphicFrame>
        <p:nvGraphicFramePr>
          <p:cNvPr id="24" name="Table 23"/>
          <p:cNvGraphicFramePr>
            <a:graphicFrameLocks noGrp="1"/>
          </p:cNvGraphicFramePr>
          <p:nvPr>
            <p:extLst/>
          </p:nvPr>
        </p:nvGraphicFramePr>
        <p:xfrm>
          <a:off x="333258" y="2809761"/>
          <a:ext cx="3468721" cy="1569733"/>
        </p:xfrm>
        <a:graphic>
          <a:graphicData uri="http://schemas.openxmlformats.org/drawingml/2006/table">
            <a:tbl>
              <a:tblPr firstRow="1" bandRow="1"/>
              <a:tblGrid>
                <a:gridCol w="3468721">
                  <a:extLst>
                    <a:ext uri="{9D8B030D-6E8A-4147-A177-3AD203B41FA5}">
                      <a16:colId xmlns:a16="http://schemas.microsoft.com/office/drawing/2014/main" val="1771200193"/>
                    </a:ext>
                  </a:extLst>
                </a:gridCol>
              </a:tblGrid>
              <a:tr h="496435">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ctr"/>
                      <a:r>
                        <a:rPr lang="en-US" sz="2000" dirty="0" smtClean="0">
                          <a:solidFill>
                            <a:srgbClr val="0C3E7A"/>
                          </a:solidFill>
                        </a:rPr>
                        <a:t>Demand</a:t>
                      </a:r>
                      <a:endParaRPr lang="en-US" sz="2000" dirty="0">
                        <a:solidFill>
                          <a:srgbClr val="0C3E7A"/>
                        </a:solidFill>
                      </a:endParaRPr>
                    </a:p>
                  </a:txBody>
                  <a:tcPr anchor="ct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B9C2"/>
                    </a:solidFill>
                  </a:tcPr>
                </a:tc>
                <a:extLst>
                  <a:ext uri="{0D108BD9-81ED-4DB2-BD59-A6C34878D82A}">
                    <a16:rowId xmlns:a16="http://schemas.microsoft.com/office/drawing/2014/main" val="2056316641"/>
                  </a:ext>
                </a:extLst>
              </a:tr>
              <a:tr h="107329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115888" marR="0" lvl="0" indent="-115888" algn="l" defTabSz="4572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C3E7A"/>
                        </a:solidFill>
                        <a:effectLst/>
                        <a:uLnTx/>
                        <a:uFillTx/>
                        <a:latin typeface="+mn-lt"/>
                        <a:ea typeface="+mn-ea"/>
                        <a:cs typeface="+mn-cs"/>
                      </a:endParaRPr>
                    </a:p>
                  </a:txBody>
                  <a:tcPr marT="0" marB="0">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5F1F3"/>
                    </a:solidFill>
                  </a:tcPr>
                </a:tc>
                <a:extLst>
                  <a:ext uri="{0D108BD9-81ED-4DB2-BD59-A6C34878D82A}">
                    <a16:rowId xmlns:a16="http://schemas.microsoft.com/office/drawing/2014/main" val="404943796"/>
                  </a:ext>
                </a:extLst>
              </a:tr>
            </a:tbl>
          </a:graphicData>
        </a:graphic>
      </p:graphicFrame>
      <p:graphicFrame>
        <p:nvGraphicFramePr>
          <p:cNvPr id="25" name="Table 24"/>
          <p:cNvGraphicFramePr>
            <a:graphicFrameLocks noGrp="1"/>
          </p:cNvGraphicFramePr>
          <p:nvPr>
            <p:extLst/>
          </p:nvPr>
        </p:nvGraphicFramePr>
        <p:xfrm>
          <a:off x="333262" y="4379494"/>
          <a:ext cx="3468717" cy="1771049"/>
        </p:xfrm>
        <a:graphic>
          <a:graphicData uri="http://schemas.openxmlformats.org/drawingml/2006/table">
            <a:tbl>
              <a:tblPr firstRow="1" bandRow="1"/>
              <a:tblGrid>
                <a:gridCol w="3468717">
                  <a:extLst>
                    <a:ext uri="{9D8B030D-6E8A-4147-A177-3AD203B41FA5}">
                      <a16:colId xmlns:a16="http://schemas.microsoft.com/office/drawing/2014/main" val="1771200193"/>
                    </a:ext>
                  </a:extLst>
                </a:gridCol>
              </a:tblGrid>
              <a:tr h="527320">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ctr"/>
                      <a:r>
                        <a:rPr lang="en-US" sz="2000" dirty="0" smtClean="0">
                          <a:solidFill>
                            <a:srgbClr val="0C3E7A"/>
                          </a:solidFill>
                        </a:rPr>
                        <a:t>Supply</a:t>
                      </a:r>
                      <a:endParaRPr lang="en-US" sz="2000" dirty="0">
                        <a:solidFill>
                          <a:srgbClr val="0C3E7A"/>
                        </a:solidFill>
                      </a:endParaRPr>
                    </a:p>
                  </a:txBody>
                  <a:tcPr anchor="ct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B9C2"/>
                    </a:solidFill>
                  </a:tcPr>
                </a:tc>
                <a:extLst>
                  <a:ext uri="{0D108BD9-81ED-4DB2-BD59-A6C34878D82A}">
                    <a16:rowId xmlns:a16="http://schemas.microsoft.com/office/drawing/2014/main" val="2056316641"/>
                  </a:ext>
                </a:extLst>
              </a:tr>
              <a:tr h="1243729">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115888" marR="0" lvl="0" indent="-115888" algn="l" defTabSz="457200" rtl="0" eaLnBrk="1" fontAlgn="auto" latinLnBrk="0" hangingPunct="1">
                        <a:lnSpc>
                          <a:spcPct val="100000"/>
                        </a:lnSpc>
                        <a:spcBef>
                          <a:spcPts val="800"/>
                        </a:spcBef>
                        <a:spcAft>
                          <a:spcPts val="1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C3E7A"/>
                          </a:solidFill>
                          <a:effectLst/>
                          <a:uLnTx/>
                          <a:uFillTx/>
                          <a:latin typeface="+mn-lt"/>
                          <a:ea typeface="+mn-ea"/>
                          <a:cs typeface="+mn-cs"/>
                        </a:rPr>
                        <a:t>Total annual resource cost ($)</a:t>
                      </a:r>
                    </a:p>
                    <a:p>
                      <a:pPr marL="115888" marR="0" lvl="0" indent="-115888" algn="l" defTabSz="457200" rtl="0" eaLnBrk="1" fontAlgn="auto" latinLnBrk="0" hangingPunct="1">
                        <a:lnSpc>
                          <a:spcPct val="100000"/>
                        </a:lnSpc>
                        <a:spcBef>
                          <a:spcPts val="800"/>
                        </a:spcBef>
                        <a:spcAft>
                          <a:spcPts val="1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C3E7A"/>
                          </a:solidFill>
                          <a:effectLst/>
                          <a:uLnTx/>
                          <a:uFillTx/>
                          <a:latin typeface="+mn-lt"/>
                          <a:ea typeface="+mn-ea"/>
                          <a:cs typeface="+mn-cs"/>
                        </a:rPr>
                        <a:t>Capacity quantity (UCAP MW)</a:t>
                      </a:r>
                    </a:p>
                    <a:p>
                      <a:pPr marL="115888" marR="0" lvl="0" indent="-115888" algn="l" defTabSz="457200" rtl="0" eaLnBrk="1" fontAlgn="auto" latinLnBrk="0" hangingPunct="1">
                        <a:lnSpc>
                          <a:spcPct val="100000"/>
                        </a:lnSpc>
                        <a:spcBef>
                          <a:spcPts val="800"/>
                        </a:spcBef>
                        <a:spcAft>
                          <a:spcPts val="1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C3E7A"/>
                          </a:solidFill>
                          <a:effectLst/>
                          <a:uLnTx/>
                          <a:uFillTx/>
                          <a:latin typeface="+mn-lt"/>
                          <a:ea typeface="+mn-ea"/>
                          <a:cs typeface="+mn-cs"/>
                        </a:rPr>
                        <a:t>Clean attribute quantity (CEAC)</a:t>
                      </a:r>
                    </a:p>
                  </a:txBody>
                  <a:tcPr marT="0" marB="0" anchor="ct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B9C2">
                        <a:lumMod val="20000"/>
                        <a:lumOff val="80000"/>
                      </a:srgbClr>
                    </a:solidFill>
                  </a:tcPr>
                </a:tc>
                <a:extLst>
                  <a:ext uri="{0D108BD9-81ED-4DB2-BD59-A6C34878D82A}">
                    <a16:rowId xmlns:a16="http://schemas.microsoft.com/office/drawing/2014/main" val="404943796"/>
                  </a:ext>
                </a:extLst>
              </a:tr>
            </a:tbl>
          </a:graphicData>
        </a:graphic>
      </p:graphicFrame>
      <p:sp>
        <p:nvSpPr>
          <p:cNvPr id="29" name="Rectangle 28"/>
          <p:cNvSpPr/>
          <p:nvPr/>
        </p:nvSpPr>
        <p:spPr>
          <a:xfrm>
            <a:off x="8433196" y="2875525"/>
            <a:ext cx="1516055" cy="723968"/>
          </a:xfrm>
          <a:prstGeom prst="rect">
            <a:avLst/>
          </a:prstGeom>
          <a:noFill/>
          <a:ln w="9525" cap="flat" cmpd="sng" algn="ctr">
            <a:noFill/>
            <a:prstDash val="solid"/>
          </a:ln>
          <a:effectLst/>
        </p:spPr>
        <p:txBody>
          <a:bodyPr rtlCol="0" anchor="ctr"/>
          <a:lstStyle/>
          <a:p>
            <a:pPr algn="ctr" defTabSz="914400">
              <a:defRPr/>
            </a:pPr>
            <a:r>
              <a:rPr lang="en-US" sz="2000" b="1" kern="0" dirty="0">
                <a:solidFill>
                  <a:srgbClr val="00467F"/>
                </a:solidFill>
                <a:latin typeface="Century Gothic"/>
              </a:rPr>
              <a:t>Clearing Prices</a:t>
            </a:r>
          </a:p>
        </p:txBody>
      </p:sp>
      <p:pic>
        <p:nvPicPr>
          <p:cNvPr id="30" name="Picture 29"/>
          <p:cNvPicPr>
            <a:picLocks noChangeAspect="1" noChangeArrowheads="1"/>
          </p:cNvPicPr>
          <p:nvPr/>
        </p:nvPicPr>
        <p:blipFill rotWithShape="1">
          <a:blip r:embed="rId2" cstate="print">
            <a:clrChange>
              <a:clrFrom>
                <a:srgbClr val="DCF0C6"/>
              </a:clrFrom>
              <a:clrTo>
                <a:srgbClr val="DCF0C6">
                  <a:alpha val="0"/>
                </a:srgbClr>
              </a:clrTo>
            </a:clrChange>
            <a:extLst>
              <a:ext uri="{28A0092B-C50C-407E-A947-70E740481C1C}">
                <a14:useLocalDpi xmlns:a14="http://schemas.microsoft.com/office/drawing/2010/main" val="0"/>
              </a:ext>
            </a:extLst>
          </a:blip>
          <a:srcRect l="9367" r="81031"/>
          <a:stretch/>
        </p:blipFill>
        <p:spPr bwMode="auto">
          <a:xfrm>
            <a:off x="10304678" y="3721852"/>
            <a:ext cx="973592" cy="213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9998110" y="2916237"/>
            <a:ext cx="1661348" cy="723968"/>
          </a:xfrm>
          <a:prstGeom prst="rect">
            <a:avLst/>
          </a:prstGeom>
          <a:noFill/>
          <a:ln w="9525" cap="flat" cmpd="sng" algn="ctr">
            <a:noFill/>
            <a:prstDash val="solid"/>
          </a:ln>
          <a:effectLst/>
        </p:spPr>
        <p:txBody>
          <a:bodyPr rtlCol="0" anchor="ctr"/>
          <a:lstStyle/>
          <a:p>
            <a:pPr algn="ctr" defTabSz="914400">
              <a:defRPr/>
            </a:pPr>
            <a:r>
              <a:rPr lang="en-US" sz="2000" b="1" kern="0" dirty="0">
                <a:solidFill>
                  <a:srgbClr val="00467F"/>
                </a:solidFill>
                <a:latin typeface="Century Gothic"/>
              </a:rPr>
              <a:t>Cleared Resources</a:t>
            </a:r>
            <a:endParaRPr lang="en-US" sz="1600" kern="0" dirty="0">
              <a:solidFill>
                <a:srgbClr val="00467F"/>
              </a:solidFill>
              <a:latin typeface="Century Gothic"/>
            </a:endParaRPr>
          </a:p>
        </p:txBody>
      </p:sp>
      <p:sp>
        <p:nvSpPr>
          <p:cNvPr id="32" name="TextBox 31">
            <a:extLst>
              <a:ext uri="{FF2B5EF4-FFF2-40B4-BE49-F238E27FC236}">
                <a16:creationId xmlns:a16="http://schemas.microsoft.com/office/drawing/2014/main" id="{F02A8CC0-5CAC-434E-BB6A-E751B363C080}"/>
              </a:ext>
            </a:extLst>
          </p:cNvPr>
          <p:cNvSpPr txBox="1"/>
          <p:nvPr/>
        </p:nvSpPr>
        <p:spPr>
          <a:xfrm>
            <a:off x="4196527" y="2836095"/>
            <a:ext cx="3657600" cy="3253339"/>
          </a:xfrm>
          <a:prstGeom prst="rect">
            <a:avLst/>
          </a:prstGeom>
          <a:solidFill>
            <a:srgbClr val="7FB9C2">
              <a:lumMod val="40000"/>
              <a:lumOff val="60000"/>
            </a:srgbClr>
          </a:solidFill>
        </p:spPr>
        <p:txBody>
          <a:bodyPr wrap="square" rtlCol="0" anchor="ctr">
            <a:noAutofit/>
          </a:bodyPr>
          <a:lstStyle/>
          <a:p>
            <a:pPr algn="ctr">
              <a:spcBef>
                <a:spcPts val="800"/>
              </a:spcBef>
              <a:spcAft>
                <a:spcPts val="100"/>
              </a:spcAft>
              <a:defRPr/>
            </a:pPr>
            <a:r>
              <a:rPr lang="en-US" sz="2000" b="1" dirty="0">
                <a:solidFill>
                  <a:srgbClr val="0C3E7A"/>
                </a:solidFill>
              </a:rPr>
              <a:t>Similar</a:t>
            </a:r>
            <a:r>
              <a:rPr lang="en-US" sz="2000" b="1">
                <a:solidFill>
                  <a:srgbClr val="0C3E7A"/>
                </a:solidFill>
              </a:rPr>
              <a:t> </a:t>
            </a:r>
            <a:r>
              <a:rPr lang="en-US" sz="2000" b="1" dirty="0">
                <a:solidFill>
                  <a:srgbClr val="0C3E7A"/>
                </a:solidFill>
              </a:rPr>
              <a:t>to </a:t>
            </a:r>
            <a:r>
              <a:rPr lang="en-US" sz="2000" b="1">
                <a:solidFill>
                  <a:srgbClr val="0C3E7A"/>
                </a:solidFill>
              </a:rPr>
              <a:t>the FCM Clearing</a:t>
            </a:r>
            <a:endParaRPr lang="en-US" sz="1600" b="1" dirty="0">
              <a:solidFill>
                <a:srgbClr val="0C3E7A"/>
              </a:solidFill>
            </a:endParaRPr>
          </a:p>
          <a:p>
            <a:pPr marL="115888" indent="-115888">
              <a:spcBef>
                <a:spcPts val="800"/>
              </a:spcBef>
              <a:spcAft>
                <a:spcPts val="100"/>
              </a:spcAft>
              <a:buFont typeface="Arial" panose="020B0604020202020204" pitchFamily="34" charset="0"/>
              <a:buChar char="•"/>
              <a:defRPr/>
            </a:pPr>
            <a:r>
              <a:rPr lang="en-US" sz="1600" b="1">
                <a:solidFill>
                  <a:srgbClr val="0C3E7A"/>
                </a:solidFill>
              </a:rPr>
              <a:t>Objective </a:t>
            </a:r>
            <a:r>
              <a:rPr lang="en-US" sz="1600" b="1" dirty="0">
                <a:solidFill>
                  <a:srgbClr val="0C3E7A"/>
                </a:solidFill>
              </a:rPr>
              <a:t>function: </a:t>
            </a:r>
            <a:r>
              <a:rPr lang="en-US" sz="1600" dirty="0">
                <a:solidFill>
                  <a:srgbClr val="0C3E7A"/>
                </a:solidFill>
              </a:rPr>
              <a:t>Maximize social surplus (area under demand curves minus cleared resource cost)</a:t>
            </a:r>
          </a:p>
          <a:p>
            <a:pPr marL="115888" indent="-115888">
              <a:spcBef>
                <a:spcPts val="800"/>
              </a:spcBef>
              <a:spcAft>
                <a:spcPts val="100"/>
              </a:spcAft>
              <a:buFont typeface="Arial" panose="020B0604020202020204" pitchFamily="34" charset="0"/>
              <a:buChar char="•"/>
              <a:defRPr/>
            </a:pPr>
            <a:r>
              <a:rPr lang="en-US" sz="1600" b="1">
                <a:solidFill>
                  <a:srgbClr val="0C3E7A"/>
                </a:solidFill>
              </a:rPr>
              <a:t>Cleared </a:t>
            </a:r>
            <a:r>
              <a:rPr lang="en-US" sz="1600" b="1" dirty="0">
                <a:solidFill>
                  <a:srgbClr val="0C3E7A"/>
                </a:solidFill>
              </a:rPr>
              <a:t>resources: </a:t>
            </a:r>
            <a:r>
              <a:rPr lang="en-US" sz="1600" dirty="0">
                <a:solidFill>
                  <a:srgbClr val="0C3E7A"/>
                </a:solidFill>
              </a:rPr>
              <a:t>Least cost resources for meeting capacity &amp; </a:t>
            </a:r>
            <a:r>
              <a:rPr lang="en-US" sz="1600">
                <a:solidFill>
                  <a:srgbClr val="0C3E7A"/>
                </a:solidFill>
              </a:rPr>
              <a:t>CEAC demand</a:t>
            </a:r>
            <a:endParaRPr lang="en-US" sz="1600" dirty="0">
              <a:solidFill>
                <a:srgbClr val="0C3E7A"/>
              </a:solidFill>
            </a:endParaRPr>
          </a:p>
          <a:p>
            <a:pPr marL="115888" indent="-115888">
              <a:spcBef>
                <a:spcPts val="800"/>
              </a:spcBef>
              <a:spcAft>
                <a:spcPts val="100"/>
              </a:spcAft>
              <a:buFont typeface="Arial" panose="020B0604020202020204" pitchFamily="34" charset="0"/>
              <a:buChar char="•"/>
              <a:defRPr/>
            </a:pPr>
            <a:r>
              <a:rPr lang="en-US" sz="1600" b="1">
                <a:solidFill>
                  <a:srgbClr val="0C3E7A"/>
                </a:solidFill>
              </a:rPr>
              <a:t>Price </a:t>
            </a:r>
            <a:r>
              <a:rPr lang="en-US" sz="1600" b="1" dirty="0">
                <a:solidFill>
                  <a:srgbClr val="0C3E7A"/>
                </a:solidFill>
              </a:rPr>
              <a:t>setting: </a:t>
            </a:r>
            <a:r>
              <a:rPr lang="en-US" sz="1600" dirty="0">
                <a:solidFill>
                  <a:srgbClr val="0C3E7A"/>
                </a:solidFill>
              </a:rPr>
              <a:t>Marginal cost of meeting incremental </a:t>
            </a:r>
            <a:r>
              <a:rPr lang="en-US" sz="1600">
                <a:solidFill>
                  <a:srgbClr val="0C3E7A"/>
                </a:solidFill>
              </a:rPr>
              <a:t>demand</a:t>
            </a:r>
            <a:endParaRPr lang="en-US" sz="1600" dirty="0">
              <a:solidFill>
                <a:srgbClr val="0C3E7A"/>
              </a:solidFill>
            </a:endParaRPr>
          </a:p>
        </p:txBody>
      </p:sp>
      <p:cxnSp>
        <p:nvCxnSpPr>
          <p:cNvPr id="33" name="Straight Arrow Connector 32"/>
          <p:cNvCxnSpPr/>
          <p:nvPr/>
        </p:nvCxnSpPr>
        <p:spPr>
          <a:xfrm flipV="1">
            <a:off x="514536" y="3522847"/>
            <a:ext cx="0" cy="730608"/>
          </a:xfrm>
          <a:prstGeom prst="straightConnector1">
            <a:avLst/>
          </a:prstGeom>
          <a:noFill/>
          <a:ln w="25400" cap="flat" cmpd="sng" algn="ctr">
            <a:solidFill>
              <a:srgbClr val="002B54"/>
            </a:solidFill>
            <a:prstDash val="solid"/>
            <a:tailEnd type="triangle"/>
          </a:ln>
          <a:effectLst/>
        </p:spPr>
      </p:cxnSp>
      <p:cxnSp>
        <p:nvCxnSpPr>
          <p:cNvPr id="34" name="Straight Arrow Connector 33"/>
          <p:cNvCxnSpPr/>
          <p:nvPr/>
        </p:nvCxnSpPr>
        <p:spPr>
          <a:xfrm>
            <a:off x="514537" y="4253455"/>
            <a:ext cx="1169881" cy="0"/>
          </a:xfrm>
          <a:prstGeom prst="straightConnector1">
            <a:avLst/>
          </a:prstGeom>
          <a:noFill/>
          <a:ln w="25400" cap="flat" cmpd="sng" algn="ctr">
            <a:solidFill>
              <a:srgbClr val="002B54"/>
            </a:solidFill>
            <a:prstDash val="solid"/>
            <a:tailEnd type="triangle"/>
          </a:ln>
          <a:effectLst/>
        </p:spPr>
      </p:cxnSp>
      <p:cxnSp>
        <p:nvCxnSpPr>
          <p:cNvPr id="36" name="Straight Connector 35"/>
          <p:cNvCxnSpPr/>
          <p:nvPr/>
        </p:nvCxnSpPr>
        <p:spPr>
          <a:xfrm>
            <a:off x="533786" y="3675205"/>
            <a:ext cx="467239" cy="0"/>
          </a:xfrm>
          <a:prstGeom prst="line">
            <a:avLst/>
          </a:prstGeom>
          <a:noFill/>
          <a:ln w="25400" cap="flat" cmpd="sng" algn="ctr">
            <a:solidFill>
              <a:schemeClr val="accent5">
                <a:lumMod val="50000"/>
              </a:schemeClr>
            </a:solidFill>
            <a:prstDash val="solid"/>
          </a:ln>
          <a:effectLst/>
        </p:spPr>
      </p:cxnSp>
      <p:cxnSp>
        <p:nvCxnSpPr>
          <p:cNvPr id="37" name="Straight Connector 36"/>
          <p:cNvCxnSpPr/>
          <p:nvPr/>
        </p:nvCxnSpPr>
        <p:spPr>
          <a:xfrm>
            <a:off x="1001025" y="3676851"/>
            <a:ext cx="552154" cy="576604"/>
          </a:xfrm>
          <a:prstGeom prst="line">
            <a:avLst/>
          </a:prstGeom>
          <a:noFill/>
          <a:ln w="25400" cap="flat" cmpd="sng" algn="ctr">
            <a:solidFill>
              <a:schemeClr val="accent5">
                <a:lumMod val="50000"/>
              </a:schemeClr>
            </a:solidFill>
            <a:prstDash val="solid"/>
          </a:ln>
          <a:effectLst/>
        </p:spPr>
      </p:cxnSp>
      <p:cxnSp>
        <p:nvCxnSpPr>
          <p:cNvPr id="40" name="Straight Arrow Connector 39"/>
          <p:cNvCxnSpPr/>
          <p:nvPr/>
        </p:nvCxnSpPr>
        <p:spPr>
          <a:xfrm>
            <a:off x="7854127" y="4493787"/>
            <a:ext cx="481351" cy="0"/>
          </a:xfrm>
          <a:prstGeom prst="straightConnector1">
            <a:avLst/>
          </a:prstGeom>
          <a:noFill/>
          <a:ln w="44450" cap="flat" cmpd="sng" algn="ctr">
            <a:solidFill>
              <a:srgbClr val="EF4623"/>
            </a:solidFill>
            <a:prstDash val="solid"/>
            <a:tailEnd type="triangle" w="lg" len="sm"/>
          </a:ln>
          <a:effectLst/>
        </p:spPr>
      </p:cxnSp>
      <p:sp>
        <p:nvSpPr>
          <p:cNvPr id="46" name="Freeform 45"/>
          <p:cNvSpPr/>
          <p:nvPr/>
        </p:nvSpPr>
        <p:spPr>
          <a:xfrm>
            <a:off x="8712568" y="5350585"/>
            <a:ext cx="957312" cy="477721"/>
          </a:xfrm>
          <a:custGeom>
            <a:avLst/>
            <a:gdLst>
              <a:gd name="connsiteX0" fmla="*/ 0 w 1409251"/>
              <a:gd name="connsiteY0" fmla="*/ 935915 h 957042"/>
              <a:gd name="connsiteX1" fmla="*/ 355002 w 1409251"/>
              <a:gd name="connsiteY1" fmla="*/ 946673 h 957042"/>
              <a:gd name="connsiteX2" fmla="*/ 559397 w 1409251"/>
              <a:gd name="connsiteY2" fmla="*/ 806823 h 957042"/>
              <a:gd name="connsiteX3" fmla="*/ 817581 w 1409251"/>
              <a:gd name="connsiteY3" fmla="*/ 774551 h 957042"/>
              <a:gd name="connsiteX4" fmla="*/ 1043491 w 1409251"/>
              <a:gd name="connsiteY4" fmla="*/ 688489 h 957042"/>
              <a:gd name="connsiteX5" fmla="*/ 1301675 w 1409251"/>
              <a:gd name="connsiteY5" fmla="*/ 387275 h 957042"/>
              <a:gd name="connsiteX6" fmla="*/ 1409251 w 1409251"/>
              <a:gd name="connsiteY6" fmla="*/ 0 h 95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251" h="957042">
                <a:moveTo>
                  <a:pt x="0" y="935915"/>
                </a:moveTo>
                <a:cubicBezTo>
                  <a:pt x="130884" y="952051"/>
                  <a:pt x="261769" y="968188"/>
                  <a:pt x="355002" y="946673"/>
                </a:cubicBezTo>
                <a:cubicBezTo>
                  <a:pt x="448235" y="925158"/>
                  <a:pt x="482301" y="835510"/>
                  <a:pt x="559397" y="806823"/>
                </a:cubicBezTo>
                <a:cubicBezTo>
                  <a:pt x="636493" y="778136"/>
                  <a:pt x="736899" y="794273"/>
                  <a:pt x="817581" y="774551"/>
                </a:cubicBezTo>
                <a:cubicBezTo>
                  <a:pt x="898263" y="754829"/>
                  <a:pt x="962809" y="753035"/>
                  <a:pt x="1043491" y="688489"/>
                </a:cubicBezTo>
                <a:cubicBezTo>
                  <a:pt x="1124173" y="623943"/>
                  <a:pt x="1240715" y="502023"/>
                  <a:pt x="1301675" y="387275"/>
                </a:cubicBezTo>
                <a:cubicBezTo>
                  <a:pt x="1362635" y="272527"/>
                  <a:pt x="1385943" y="136263"/>
                  <a:pt x="1409251" y="0"/>
                </a:cubicBezTo>
              </a:path>
            </a:pathLst>
          </a:custGeom>
          <a:noFill/>
          <a:ln w="28575" cap="flat" cmpd="sng" algn="ctr">
            <a:solidFill>
              <a:srgbClr val="7FB9C2">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entury Gothic"/>
              <a:ea typeface="+mn-ea"/>
              <a:cs typeface="+mn-cs"/>
            </a:endParaRPr>
          </a:p>
        </p:txBody>
      </p:sp>
      <p:sp>
        <p:nvSpPr>
          <p:cNvPr id="3" name="TextBox 2"/>
          <p:cNvSpPr txBox="1"/>
          <p:nvPr/>
        </p:nvSpPr>
        <p:spPr>
          <a:xfrm>
            <a:off x="477642" y="3313613"/>
            <a:ext cx="1292341" cy="307777"/>
          </a:xfrm>
          <a:prstGeom prst="rect">
            <a:avLst/>
          </a:prstGeom>
          <a:noFill/>
        </p:spPr>
        <p:txBody>
          <a:bodyPr wrap="none" rtlCol="0">
            <a:spAutoFit/>
          </a:bodyPr>
          <a:lstStyle/>
          <a:p>
            <a:r>
              <a:rPr lang="en-US" sz="1400" b="1" dirty="0" smtClean="0">
                <a:solidFill>
                  <a:schemeClr val="accent1"/>
                </a:solidFill>
              </a:rPr>
              <a:t>Capacity (MW)</a:t>
            </a:r>
            <a:endParaRPr lang="en-US" sz="1400" b="1" dirty="0">
              <a:solidFill>
                <a:schemeClr val="accent1"/>
              </a:solidFill>
            </a:endParaRPr>
          </a:p>
        </p:txBody>
      </p:sp>
      <p:cxnSp>
        <p:nvCxnSpPr>
          <p:cNvPr id="51" name="Straight Arrow Connector 50"/>
          <p:cNvCxnSpPr/>
          <p:nvPr/>
        </p:nvCxnSpPr>
        <p:spPr>
          <a:xfrm flipV="1">
            <a:off x="2149227" y="3522846"/>
            <a:ext cx="0" cy="730608"/>
          </a:xfrm>
          <a:prstGeom prst="straightConnector1">
            <a:avLst/>
          </a:prstGeom>
          <a:noFill/>
          <a:ln w="25400" cap="flat" cmpd="sng" algn="ctr">
            <a:solidFill>
              <a:srgbClr val="002B54"/>
            </a:solidFill>
            <a:prstDash val="solid"/>
            <a:tailEnd type="triangle"/>
          </a:ln>
          <a:effectLst/>
        </p:spPr>
      </p:cxnSp>
      <p:cxnSp>
        <p:nvCxnSpPr>
          <p:cNvPr id="52" name="Straight Arrow Connector 51"/>
          <p:cNvCxnSpPr/>
          <p:nvPr/>
        </p:nvCxnSpPr>
        <p:spPr>
          <a:xfrm>
            <a:off x="2149228" y="4253454"/>
            <a:ext cx="1169881" cy="0"/>
          </a:xfrm>
          <a:prstGeom prst="straightConnector1">
            <a:avLst/>
          </a:prstGeom>
          <a:noFill/>
          <a:ln w="25400" cap="flat" cmpd="sng" algn="ctr">
            <a:solidFill>
              <a:srgbClr val="002B54"/>
            </a:solidFill>
            <a:prstDash val="solid"/>
            <a:tailEnd type="triangle"/>
          </a:ln>
          <a:effectLst/>
        </p:spPr>
      </p:cxnSp>
      <p:cxnSp>
        <p:nvCxnSpPr>
          <p:cNvPr id="53" name="Straight Connector 52"/>
          <p:cNvCxnSpPr/>
          <p:nvPr/>
        </p:nvCxnSpPr>
        <p:spPr>
          <a:xfrm>
            <a:off x="2168477" y="3675204"/>
            <a:ext cx="467239" cy="0"/>
          </a:xfrm>
          <a:prstGeom prst="line">
            <a:avLst/>
          </a:prstGeom>
          <a:noFill/>
          <a:ln w="25400" cap="flat" cmpd="sng" algn="ctr">
            <a:solidFill>
              <a:schemeClr val="accent5">
                <a:lumMod val="50000"/>
              </a:schemeClr>
            </a:solidFill>
            <a:prstDash val="solid"/>
          </a:ln>
          <a:effectLst/>
        </p:spPr>
      </p:cxnSp>
      <p:cxnSp>
        <p:nvCxnSpPr>
          <p:cNvPr id="54" name="Straight Connector 53"/>
          <p:cNvCxnSpPr/>
          <p:nvPr/>
        </p:nvCxnSpPr>
        <p:spPr>
          <a:xfrm>
            <a:off x="2635716" y="3676850"/>
            <a:ext cx="552154" cy="576604"/>
          </a:xfrm>
          <a:prstGeom prst="line">
            <a:avLst/>
          </a:prstGeom>
          <a:noFill/>
          <a:ln w="25400" cap="flat" cmpd="sng" algn="ctr">
            <a:solidFill>
              <a:schemeClr val="accent5">
                <a:lumMod val="50000"/>
              </a:schemeClr>
            </a:solidFill>
            <a:prstDash val="solid"/>
          </a:ln>
          <a:effectLst/>
        </p:spPr>
      </p:cxnSp>
      <p:sp>
        <p:nvSpPr>
          <p:cNvPr id="55" name="TextBox 54"/>
          <p:cNvSpPr txBox="1"/>
          <p:nvPr/>
        </p:nvSpPr>
        <p:spPr>
          <a:xfrm>
            <a:off x="1995074" y="3311972"/>
            <a:ext cx="1806905" cy="307777"/>
          </a:xfrm>
          <a:prstGeom prst="rect">
            <a:avLst/>
          </a:prstGeom>
          <a:noFill/>
        </p:spPr>
        <p:txBody>
          <a:bodyPr wrap="none" rtlCol="0">
            <a:spAutoFit/>
          </a:bodyPr>
          <a:lstStyle/>
          <a:p>
            <a:r>
              <a:rPr lang="en-US" sz="1400" b="1" dirty="0" smtClean="0">
                <a:solidFill>
                  <a:schemeClr val="accent1"/>
                </a:solidFill>
              </a:rPr>
              <a:t>Clean Energy (CEACs)</a:t>
            </a:r>
            <a:endParaRPr lang="en-US" sz="1400" b="1" dirty="0">
              <a:solidFill>
                <a:schemeClr val="accent1"/>
              </a:solidFill>
            </a:endParaRPr>
          </a:p>
        </p:txBody>
      </p:sp>
      <p:cxnSp>
        <p:nvCxnSpPr>
          <p:cNvPr id="26" name="Straight Arrow Connector 25"/>
          <p:cNvCxnSpPr/>
          <p:nvPr/>
        </p:nvCxnSpPr>
        <p:spPr>
          <a:xfrm>
            <a:off x="3801979" y="3889388"/>
            <a:ext cx="369032" cy="0"/>
          </a:xfrm>
          <a:prstGeom prst="straightConnector1">
            <a:avLst/>
          </a:prstGeom>
          <a:noFill/>
          <a:ln w="44450" cap="flat" cmpd="sng" algn="ctr">
            <a:solidFill>
              <a:srgbClr val="EF4623"/>
            </a:solidFill>
            <a:prstDash val="solid"/>
            <a:tailEnd type="triangle" w="lg" len="sm"/>
          </a:ln>
          <a:effectLst/>
        </p:spPr>
      </p:cxnSp>
      <p:cxnSp>
        <p:nvCxnSpPr>
          <p:cNvPr id="27" name="Straight Arrow Connector 26"/>
          <p:cNvCxnSpPr/>
          <p:nvPr/>
        </p:nvCxnSpPr>
        <p:spPr>
          <a:xfrm>
            <a:off x="3801979" y="5476741"/>
            <a:ext cx="369032" cy="0"/>
          </a:xfrm>
          <a:prstGeom prst="straightConnector1">
            <a:avLst/>
          </a:prstGeom>
          <a:noFill/>
          <a:ln w="44450" cap="flat" cmpd="sng" algn="ctr">
            <a:solidFill>
              <a:srgbClr val="EF4623"/>
            </a:solidFill>
            <a:prstDash val="solid"/>
            <a:tailEnd type="triangle" w="lg" len="sm"/>
          </a:ln>
          <a:effectLst/>
        </p:spPr>
      </p:cxnSp>
      <p:cxnSp>
        <p:nvCxnSpPr>
          <p:cNvPr id="58" name="Straight Arrow Connector 57"/>
          <p:cNvCxnSpPr/>
          <p:nvPr/>
        </p:nvCxnSpPr>
        <p:spPr>
          <a:xfrm flipV="1">
            <a:off x="8641010" y="3924415"/>
            <a:ext cx="0" cy="730608"/>
          </a:xfrm>
          <a:prstGeom prst="straightConnector1">
            <a:avLst/>
          </a:prstGeom>
          <a:noFill/>
          <a:ln w="25400" cap="flat" cmpd="sng" algn="ctr">
            <a:solidFill>
              <a:srgbClr val="002B54"/>
            </a:solidFill>
            <a:prstDash val="solid"/>
            <a:tailEnd type="triangle"/>
          </a:ln>
          <a:effectLst/>
        </p:spPr>
      </p:cxnSp>
      <p:cxnSp>
        <p:nvCxnSpPr>
          <p:cNvPr id="59" name="Straight Arrow Connector 58"/>
          <p:cNvCxnSpPr/>
          <p:nvPr/>
        </p:nvCxnSpPr>
        <p:spPr>
          <a:xfrm>
            <a:off x="8641011" y="4655023"/>
            <a:ext cx="1169881" cy="0"/>
          </a:xfrm>
          <a:prstGeom prst="straightConnector1">
            <a:avLst/>
          </a:prstGeom>
          <a:noFill/>
          <a:ln w="25400" cap="flat" cmpd="sng" algn="ctr">
            <a:solidFill>
              <a:srgbClr val="002B54"/>
            </a:solidFill>
            <a:prstDash val="solid"/>
            <a:tailEnd type="triangle"/>
          </a:ln>
          <a:effectLst/>
        </p:spPr>
      </p:cxnSp>
      <p:cxnSp>
        <p:nvCxnSpPr>
          <p:cNvPr id="60" name="Straight Connector 59"/>
          <p:cNvCxnSpPr/>
          <p:nvPr/>
        </p:nvCxnSpPr>
        <p:spPr>
          <a:xfrm>
            <a:off x="8660260" y="4076773"/>
            <a:ext cx="467239" cy="0"/>
          </a:xfrm>
          <a:prstGeom prst="line">
            <a:avLst/>
          </a:prstGeom>
          <a:noFill/>
          <a:ln w="25400" cap="flat" cmpd="sng" algn="ctr">
            <a:solidFill>
              <a:schemeClr val="accent5">
                <a:lumMod val="50000"/>
              </a:schemeClr>
            </a:solidFill>
            <a:prstDash val="solid"/>
          </a:ln>
          <a:effectLst/>
        </p:spPr>
      </p:cxnSp>
      <p:cxnSp>
        <p:nvCxnSpPr>
          <p:cNvPr id="61" name="Straight Connector 60"/>
          <p:cNvCxnSpPr/>
          <p:nvPr/>
        </p:nvCxnSpPr>
        <p:spPr>
          <a:xfrm>
            <a:off x="9127499" y="4078419"/>
            <a:ext cx="552154" cy="576604"/>
          </a:xfrm>
          <a:prstGeom prst="line">
            <a:avLst/>
          </a:prstGeom>
          <a:noFill/>
          <a:ln w="25400" cap="flat" cmpd="sng" algn="ctr">
            <a:solidFill>
              <a:schemeClr val="accent5">
                <a:lumMod val="50000"/>
              </a:schemeClr>
            </a:solidFill>
            <a:prstDash val="solid"/>
          </a:ln>
          <a:effectLst/>
        </p:spPr>
      </p:cxnSp>
      <p:cxnSp>
        <p:nvCxnSpPr>
          <p:cNvPr id="62" name="Straight Arrow Connector 61"/>
          <p:cNvCxnSpPr/>
          <p:nvPr/>
        </p:nvCxnSpPr>
        <p:spPr>
          <a:xfrm flipV="1">
            <a:off x="8693317" y="5111437"/>
            <a:ext cx="0" cy="730608"/>
          </a:xfrm>
          <a:prstGeom prst="straightConnector1">
            <a:avLst/>
          </a:prstGeom>
          <a:noFill/>
          <a:ln w="25400" cap="flat" cmpd="sng" algn="ctr">
            <a:solidFill>
              <a:srgbClr val="002B54"/>
            </a:solidFill>
            <a:prstDash val="solid"/>
            <a:tailEnd type="triangle"/>
          </a:ln>
          <a:effectLst/>
        </p:spPr>
      </p:cxnSp>
      <p:cxnSp>
        <p:nvCxnSpPr>
          <p:cNvPr id="63" name="Straight Arrow Connector 62"/>
          <p:cNvCxnSpPr/>
          <p:nvPr/>
        </p:nvCxnSpPr>
        <p:spPr>
          <a:xfrm>
            <a:off x="8693318" y="5842045"/>
            <a:ext cx="1169881" cy="0"/>
          </a:xfrm>
          <a:prstGeom prst="straightConnector1">
            <a:avLst/>
          </a:prstGeom>
          <a:noFill/>
          <a:ln w="25400" cap="flat" cmpd="sng" algn="ctr">
            <a:solidFill>
              <a:srgbClr val="002B54"/>
            </a:solidFill>
            <a:prstDash val="solid"/>
            <a:tailEnd type="triangle"/>
          </a:ln>
          <a:effectLst/>
        </p:spPr>
      </p:cxnSp>
      <p:cxnSp>
        <p:nvCxnSpPr>
          <p:cNvPr id="64" name="Straight Connector 63"/>
          <p:cNvCxnSpPr/>
          <p:nvPr/>
        </p:nvCxnSpPr>
        <p:spPr>
          <a:xfrm>
            <a:off x="8712567" y="5263795"/>
            <a:ext cx="467239" cy="0"/>
          </a:xfrm>
          <a:prstGeom prst="line">
            <a:avLst/>
          </a:prstGeom>
          <a:noFill/>
          <a:ln w="25400" cap="flat" cmpd="sng" algn="ctr">
            <a:solidFill>
              <a:schemeClr val="accent5">
                <a:lumMod val="50000"/>
              </a:schemeClr>
            </a:solidFill>
            <a:prstDash val="solid"/>
          </a:ln>
          <a:effectLst/>
        </p:spPr>
      </p:cxnSp>
      <p:cxnSp>
        <p:nvCxnSpPr>
          <p:cNvPr id="65" name="Straight Connector 64"/>
          <p:cNvCxnSpPr/>
          <p:nvPr/>
        </p:nvCxnSpPr>
        <p:spPr>
          <a:xfrm>
            <a:off x="9179806" y="5265441"/>
            <a:ext cx="552154" cy="576604"/>
          </a:xfrm>
          <a:prstGeom prst="line">
            <a:avLst/>
          </a:prstGeom>
          <a:noFill/>
          <a:ln w="25400" cap="flat" cmpd="sng" algn="ctr">
            <a:solidFill>
              <a:schemeClr val="accent5">
                <a:lumMod val="50000"/>
              </a:schemeClr>
            </a:solidFill>
            <a:prstDash val="solid"/>
          </a:ln>
          <a:effectLst/>
        </p:spPr>
      </p:cxnSp>
      <p:sp>
        <p:nvSpPr>
          <p:cNvPr id="66" name="TextBox 65"/>
          <p:cNvSpPr txBox="1"/>
          <p:nvPr/>
        </p:nvSpPr>
        <p:spPr>
          <a:xfrm>
            <a:off x="8353743" y="4843111"/>
            <a:ext cx="1806905" cy="307777"/>
          </a:xfrm>
          <a:prstGeom prst="rect">
            <a:avLst/>
          </a:prstGeom>
          <a:noFill/>
        </p:spPr>
        <p:txBody>
          <a:bodyPr wrap="none" rtlCol="0">
            <a:spAutoFit/>
          </a:bodyPr>
          <a:lstStyle/>
          <a:p>
            <a:r>
              <a:rPr lang="en-US" sz="1400" b="1" dirty="0" smtClean="0">
                <a:solidFill>
                  <a:schemeClr val="accent1"/>
                </a:solidFill>
              </a:rPr>
              <a:t>Clean Energy (CEACs)</a:t>
            </a:r>
            <a:endParaRPr lang="en-US" sz="1400" b="1" dirty="0">
              <a:solidFill>
                <a:schemeClr val="accent1"/>
              </a:solidFill>
            </a:endParaRPr>
          </a:p>
        </p:txBody>
      </p:sp>
      <p:sp>
        <p:nvSpPr>
          <p:cNvPr id="67" name="TextBox 66"/>
          <p:cNvSpPr txBox="1"/>
          <p:nvPr/>
        </p:nvSpPr>
        <p:spPr>
          <a:xfrm>
            <a:off x="8559192" y="3640205"/>
            <a:ext cx="1292341" cy="307777"/>
          </a:xfrm>
          <a:prstGeom prst="rect">
            <a:avLst/>
          </a:prstGeom>
          <a:noFill/>
        </p:spPr>
        <p:txBody>
          <a:bodyPr wrap="none" rtlCol="0">
            <a:spAutoFit/>
          </a:bodyPr>
          <a:lstStyle/>
          <a:p>
            <a:r>
              <a:rPr lang="en-US" sz="1400" b="1" dirty="0" smtClean="0">
                <a:solidFill>
                  <a:schemeClr val="accent1"/>
                </a:solidFill>
              </a:rPr>
              <a:t>Capacity (MW)</a:t>
            </a:r>
            <a:endParaRPr lang="en-US" sz="1400" b="1" dirty="0">
              <a:solidFill>
                <a:schemeClr val="accent1"/>
              </a:solidFill>
            </a:endParaRPr>
          </a:p>
        </p:txBody>
      </p:sp>
      <p:sp>
        <p:nvSpPr>
          <p:cNvPr id="68" name="Freeform 67"/>
          <p:cNvSpPr/>
          <p:nvPr/>
        </p:nvSpPr>
        <p:spPr>
          <a:xfrm>
            <a:off x="8660260" y="4150313"/>
            <a:ext cx="957312" cy="477721"/>
          </a:xfrm>
          <a:custGeom>
            <a:avLst/>
            <a:gdLst>
              <a:gd name="connsiteX0" fmla="*/ 0 w 1409251"/>
              <a:gd name="connsiteY0" fmla="*/ 935915 h 957042"/>
              <a:gd name="connsiteX1" fmla="*/ 355002 w 1409251"/>
              <a:gd name="connsiteY1" fmla="*/ 946673 h 957042"/>
              <a:gd name="connsiteX2" fmla="*/ 559397 w 1409251"/>
              <a:gd name="connsiteY2" fmla="*/ 806823 h 957042"/>
              <a:gd name="connsiteX3" fmla="*/ 817581 w 1409251"/>
              <a:gd name="connsiteY3" fmla="*/ 774551 h 957042"/>
              <a:gd name="connsiteX4" fmla="*/ 1043491 w 1409251"/>
              <a:gd name="connsiteY4" fmla="*/ 688489 h 957042"/>
              <a:gd name="connsiteX5" fmla="*/ 1301675 w 1409251"/>
              <a:gd name="connsiteY5" fmla="*/ 387275 h 957042"/>
              <a:gd name="connsiteX6" fmla="*/ 1409251 w 1409251"/>
              <a:gd name="connsiteY6" fmla="*/ 0 h 95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251" h="957042">
                <a:moveTo>
                  <a:pt x="0" y="935915"/>
                </a:moveTo>
                <a:cubicBezTo>
                  <a:pt x="130884" y="952051"/>
                  <a:pt x="261769" y="968188"/>
                  <a:pt x="355002" y="946673"/>
                </a:cubicBezTo>
                <a:cubicBezTo>
                  <a:pt x="448235" y="925158"/>
                  <a:pt x="482301" y="835510"/>
                  <a:pt x="559397" y="806823"/>
                </a:cubicBezTo>
                <a:cubicBezTo>
                  <a:pt x="636493" y="778136"/>
                  <a:pt x="736899" y="794273"/>
                  <a:pt x="817581" y="774551"/>
                </a:cubicBezTo>
                <a:cubicBezTo>
                  <a:pt x="898263" y="754829"/>
                  <a:pt x="962809" y="753035"/>
                  <a:pt x="1043491" y="688489"/>
                </a:cubicBezTo>
                <a:cubicBezTo>
                  <a:pt x="1124173" y="623943"/>
                  <a:pt x="1240715" y="502023"/>
                  <a:pt x="1301675" y="387275"/>
                </a:cubicBezTo>
                <a:cubicBezTo>
                  <a:pt x="1362635" y="272527"/>
                  <a:pt x="1385943" y="136263"/>
                  <a:pt x="1409251" y="0"/>
                </a:cubicBezTo>
              </a:path>
            </a:pathLst>
          </a:custGeom>
          <a:noFill/>
          <a:ln w="28575" cap="flat" cmpd="sng" algn="ctr">
            <a:solidFill>
              <a:srgbClr val="7FB9C2">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entury Gothic"/>
              <a:ea typeface="+mn-ea"/>
              <a:cs typeface="+mn-cs"/>
            </a:endParaRPr>
          </a:p>
        </p:txBody>
      </p:sp>
      <p:sp>
        <p:nvSpPr>
          <p:cNvPr id="69" name="Oval 68"/>
          <p:cNvSpPr/>
          <p:nvPr/>
        </p:nvSpPr>
        <p:spPr>
          <a:xfrm>
            <a:off x="9401402" y="4349722"/>
            <a:ext cx="126348" cy="128483"/>
          </a:xfrm>
          <a:prstGeom prst="ellipse">
            <a:avLst/>
          </a:prstGeom>
          <a:solidFill>
            <a:srgbClr val="EF4623"/>
          </a:solidFill>
          <a:ln w="9525" cap="flat" cmpd="sng" algn="ctr">
            <a:solidFill>
              <a:srgbClr val="EF462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a:ea typeface="+mn-ea"/>
              <a:cs typeface="+mn-cs"/>
            </a:endParaRPr>
          </a:p>
        </p:txBody>
      </p:sp>
      <p:sp>
        <p:nvSpPr>
          <p:cNvPr id="70" name="Oval 69"/>
          <p:cNvSpPr/>
          <p:nvPr/>
        </p:nvSpPr>
        <p:spPr>
          <a:xfrm>
            <a:off x="9422483" y="5549513"/>
            <a:ext cx="126348" cy="128483"/>
          </a:xfrm>
          <a:prstGeom prst="ellipse">
            <a:avLst/>
          </a:prstGeom>
          <a:solidFill>
            <a:srgbClr val="EF4623"/>
          </a:solidFill>
          <a:ln w="9525" cap="flat" cmpd="sng" algn="ctr">
            <a:solidFill>
              <a:srgbClr val="EF462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a:ea typeface="+mn-ea"/>
              <a:cs typeface="+mn-cs"/>
            </a:endParaRPr>
          </a:p>
        </p:txBody>
      </p:sp>
      <p:sp>
        <p:nvSpPr>
          <p:cNvPr id="45" name="Content Placeholder 4"/>
          <p:cNvSpPr txBox="1">
            <a:spLocks/>
          </p:cNvSpPr>
          <p:nvPr/>
        </p:nvSpPr>
        <p:spPr>
          <a:xfrm>
            <a:off x="69439" y="6514985"/>
            <a:ext cx="2370319" cy="251326"/>
          </a:xfrm>
          <a:prstGeom prst="rect">
            <a:avLst/>
          </a:prstGeom>
          <a:solidFill>
            <a:schemeClr val="bg2">
              <a:lumMod val="95000"/>
            </a:schemeClr>
          </a:solidFill>
        </p:spPr>
        <p:txBody>
          <a:bodyPr vert="horz"/>
          <a:lstStyle>
            <a:lvl1pPr marL="0" indent="0" algn="l" defTabSz="457200" rtl="0" eaLnBrk="1" latinLnBrk="0" hangingPunct="1">
              <a:spcBef>
                <a:spcPts val="600"/>
              </a:spcBef>
              <a:buFont typeface="Arial"/>
              <a:buNone/>
              <a:defRPr sz="1200" b="1" kern="1200" cap="all" baseline="0">
                <a:solidFill>
                  <a:srgbClr val="7FB9C2"/>
                </a:solidFill>
                <a:latin typeface="+mn-lt"/>
                <a:ea typeface="+mn-ea"/>
                <a:cs typeface="+mn-cs"/>
              </a:defRPr>
            </a:lvl1pPr>
            <a:lvl2pPr marL="0" indent="0" algn="l" defTabSz="457200" rtl="0" eaLnBrk="1" latinLnBrk="0" hangingPunct="1">
              <a:lnSpc>
                <a:spcPct val="70000"/>
              </a:lnSpc>
              <a:spcBef>
                <a:spcPts val="600"/>
              </a:spcBef>
              <a:buFont typeface="Arial"/>
              <a:buNone/>
              <a:defRPr sz="1800" kern="1200" baseline="0">
                <a:solidFill>
                  <a:srgbClr val="0C3E70"/>
                </a:solidFill>
                <a:latin typeface="+mn-lt"/>
                <a:ea typeface="+mn-ea"/>
                <a:cs typeface="+mn-cs"/>
              </a:defRPr>
            </a:lvl2pPr>
            <a:lvl3pPr marL="0" indent="0" algn="l" defTabSz="457200" rtl="0" eaLnBrk="1" latinLnBrk="0" hangingPunct="1">
              <a:spcBef>
                <a:spcPts val="600"/>
              </a:spcBef>
              <a:buFont typeface="Arial"/>
              <a:buNone/>
              <a:defRPr sz="1200" kern="1200" baseline="0">
                <a:solidFill>
                  <a:srgbClr val="0C3E70"/>
                </a:solidFill>
                <a:latin typeface="+mn-lt"/>
                <a:ea typeface="+mn-ea"/>
                <a:cs typeface="+mn-cs"/>
              </a:defRPr>
            </a:lvl3pPr>
            <a:lvl4pPr marL="1371600" indent="0" algn="l" defTabSz="457200" rtl="0" eaLnBrk="1" latinLnBrk="0" hangingPunct="1">
              <a:spcBef>
                <a:spcPct val="20000"/>
              </a:spcBef>
              <a:buFont typeface="Arial"/>
              <a:buNone/>
              <a:defRPr sz="1200" kern="1200">
                <a:solidFill>
                  <a:srgbClr val="FFFFFF"/>
                </a:solidFill>
                <a:latin typeface="+mn-lt"/>
                <a:ea typeface="+mn-ea"/>
                <a:cs typeface="+mn-cs"/>
              </a:defRPr>
            </a:lvl4pPr>
            <a:lvl5pPr marL="1828800" indent="0" algn="l" defTabSz="457200" rtl="0" eaLnBrk="1" latinLnBrk="0" hangingPunct="1">
              <a:spcBef>
                <a:spcPct val="20000"/>
              </a:spcBef>
              <a:buFont typeface="Arial"/>
              <a:buNone/>
              <a:defRPr sz="12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90000"/>
              </a:lnSpc>
              <a:spcBef>
                <a:spcPts val="600"/>
              </a:spcBef>
              <a:spcAft>
                <a:spcPts val="0"/>
              </a:spcAft>
              <a:buClrTx/>
              <a:buSzTx/>
              <a:buFont typeface="Arial"/>
              <a:buNone/>
              <a:tabLst/>
              <a:defRPr/>
            </a:pPr>
            <a:r>
              <a:rPr lang="en-US" dirty="0" smtClean="0">
                <a:latin typeface="Century Gothic"/>
              </a:rPr>
              <a:t>See </a:t>
            </a: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rPr>
              <a:t>Additional Detail (</a:t>
            </a: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hlinkClick r:id="rId3"/>
              </a:rPr>
              <a:t>link</a:t>
            </a:r>
            <a:r>
              <a:rPr kumimoji="0" lang="en-US" sz="1200" b="1" i="0" u="none" strike="noStrike" kern="1200" cap="all" spc="0" normalizeH="0" baseline="0" noProof="0" dirty="0" smtClean="0">
                <a:ln>
                  <a:noFill/>
                </a:ln>
                <a:solidFill>
                  <a:srgbClr val="7FB9C2"/>
                </a:solidFill>
                <a:effectLst/>
                <a:uLnTx/>
                <a:uFillTx/>
                <a:latin typeface="Century Gothic"/>
                <a:ea typeface="+mn-ea"/>
                <a:cs typeface="+mn-cs"/>
              </a:rPr>
              <a:t>)</a:t>
            </a:r>
          </a:p>
        </p:txBody>
      </p:sp>
    </p:spTree>
    <p:extLst>
      <p:ext uri="{BB962C8B-B14F-4D97-AF65-F5344CB8AC3E}">
        <p14:creationId xmlns:p14="http://schemas.microsoft.com/office/powerpoint/2010/main" val="4214898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096" y="30659"/>
            <a:ext cx="10580204" cy="1143000"/>
          </a:xfrm>
        </p:spPr>
        <p:txBody>
          <a:bodyPr/>
          <a:lstStyle/>
          <a:p>
            <a:r>
              <a:rPr lang="en-US" dirty="0" smtClean="0"/>
              <a:t>Size of Customer Benefits Varied Depending on Carbon Price and FCEM Design Choices</a:t>
            </a:r>
            <a:endParaRPr lang="en-US" dirty="0"/>
          </a:p>
        </p:txBody>
      </p:sp>
      <p:sp>
        <p:nvSpPr>
          <p:cNvPr id="3" name="Text Placeholder 2"/>
          <p:cNvSpPr>
            <a:spLocks noGrp="1"/>
          </p:cNvSpPr>
          <p:nvPr>
            <p:ph type="body" sz="quarter" idx="14"/>
          </p:nvPr>
        </p:nvSpPr>
        <p:spPr>
          <a:xfrm>
            <a:off x="503318" y="1270582"/>
            <a:ext cx="11587082" cy="508000"/>
          </a:xfrm>
        </p:spPr>
        <p:txBody>
          <a:bodyPr/>
          <a:lstStyle/>
          <a:p>
            <a:r>
              <a:rPr lang="en-US" b="1" dirty="0" smtClean="0"/>
              <a:t>Our modeling analysis indicated that a range of market-based FCEM and carbon pricing approaches achieved customer benefits.  Some more than others!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99" y="2040352"/>
            <a:ext cx="8053387"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577646" y="4559426"/>
            <a:ext cx="1100659"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smtClean="0">
                <a:ln>
                  <a:noFill/>
                </a:ln>
                <a:solidFill>
                  <a:srgbClr val="CCCDC3">
                    <a:lumMod val="75000"/>
                  </a:srgbClr>
                </a:solidFill>
                <a:effectLst/>
                <a:uLnTx/>
                <a:uFillTx/>
                <a:latin typeface="Calibri"/>
                <a:ea typeface="+mn-ea"/>
                <a:cs typeface="+mn-cs"/>
              </a:rPr>
              <a:t>Energy </a:t>
            </a:r>
            <a:r>
              <a:rPr kumimoji="0" lang="en-US" sz="1400" b="1" i="0" u="none" strike="noStrike" kern="1200" cap="none" spc="0" normalizeH="0" baseline="0" noProof="0" dirty="0">
                <a:ln>
                  <a:noFill/>
                </a:ln>
                <a:solidFill>
                  <a:srgbClr val="CCCDC3">
                    <a:lumMod val="75000"/>
                  </a:srgbClr>
                </a:solidFill>
                <a:effectLst/>
                <a:uLnTx/>
                <a:uFillTx/>
                <a:latin typeface="Calibri"/>
                <a:ea typeface="+mn-ea"/>
                <a:cs typeface="+mn-cs"/>
              </a:rPr>
              <a:t>+</a:t>
            </a:r>
            <a:r>
              <a:rPr kumimoji="0" lang="en-US" sz="1400" b="1" i="0" u="none" strike="noStrike" kern="1200" cap="none" spc="0" normalizeH="0" baseline="0" noProof="0">
                <a:ln>
                  <a:noFill/>
                </a:ln>
                <a:solidFill>
                  <a:srgbClr val="CCCDC3">
                    <a:lumMod val="75000"/>
                  </a:srgbClr>
                </a:solidFill>
                <a:effectLst/>
                <a:uLnTx/>
                <a:uFillTx/>
                <a:latin typeface="Calibri"/>
                <a:ea typeface="+mn-ea"/>
                <a:cs typeface="+mn-cs"/>
              </a:rPr>
              <a:t> CO₂ Price</a:t>
            </a:r>
            <a:endParaRPr kumimoji="0" lang="en-US" sz="1400" b="1" i="0" u="none" strike="noStrike" kern="1200" cap="none" spc="0" normalizeH="0" baseline="0" noProof="0" dirty="0">
              <a:ln>
                <a:noFill/>
              </a:ln>
              <a:solidFill>
                <a:srgbClr val="CCCDC3">
                  <a:lumMod val="75000"/>
                </a:srgbClr>
              </a:solidFill>
              <a:effectLst/>
              <a:uLnTx/>
              <a:uFillTx/>
              <a:latin typeface="Calibri"/>
              <a:ea typeface="+mn-ea"/>
              <a:cs typeface="+mn-cs"/>
            </a:endParaRPr>
          </a:p>
        </p:txBody>
      </p:sp>
      <p:sp>
        <p:nvSpPr>
          <p:cNvPr id="6" name="TextBox 5"/>
          <p:cNvSpPr txBox="1"/>
          <p:nvPr/>
        </p:nvSpPr>
        <p:spPr>
          <a:xfrm>
            <a:off x="9516011" y="2887978"/>
            <a:ext cx="12456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467F"/>
                </a:solidFill>
                <a:effectLst/>
                <a:uLnTx/>
                <a:uFillTx/>
                <a:latin typeface="Calibri"/>
                <a:ea typeface="+mn-ea"/>
                <a:cs typeface="+mn-cs"/>
              </a:rPr>
              <a:t>Clean Energy Payments</a:t>
            </a:r>
            <a:endParaRPr kumimoji="0" lang="en-US" sz="1400" b="1" i="0" u="none" strike="noStrike" kern="1200" cap="none" spc="0" normalizeH="0" baseline="0" noProof="0" dirty="0">
              <a:ln>
                <a:noFill/>
              </a:ln>
              <a:solidFill>
                <a:srgbClr val="00467F"/>
              </a:solidFill>
              <a:effectLst/>
              <a:uLnTx/>
              <a:uFillTx/>
              <a:latin typeface="Calibri"/>
              <a:ea typeface="+mn-ea"/>
              <a:cs typeface="+mn-cs"/>
            </a:endParaRPr>
          </a:p>
        </p:txBody>
      </p:sp>
      <p:sp>
        <p:nvSpPr>
          <p:cNvPr id="7" name="TextBox 6"/>
          <p:cNvSpPr txBox="1"/>
          <p:nvPr/>
        </p:nvSpPr>
        <p:spPr>
          <a:xfrm>
            <a:off x="9515116" y="3341070"/>
            <a:ext cx="1309555"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7FB9C2">
                    <a:lumMod val="75000"/>
                  </a:srgbClr>
                </a:solidFill>
                <a:effectLst/>
                <a:uLnTx/>
                <a:uFillTx/>
                <a:latin typeface="Calibri"/>
                <a:ea typeface="+mn-ea"/>
                <a:cs typeface="+mn-cs"/>
              </a:rPr>
              <a:t>Capacity Payments</a:t>
            </a:r>
            <a:endParaRPr kumimoji="0" lang="en-US" sz="1400" b="1" i="0" u="none" strike="noStrike" kern="1200" cap="none" spc="0" normalizeH="0" baseline="0" noProof="0" dirty="0">
              <a:ln>
                <a:noFill/>
              </a:ln>
              <a:solidFill>
                <a:srgbClr val="7FB9C2">
                  <a:lumMod val="75000"/>
                </a:srgbClr>
              </a:solidFill>
              <a:effectLst/>
              <a:uLnTx/>
              <a:uFillTx/>
              <a:latin typeface="Calibri"/>
              <a:ea typeface="+mn-ea"/>
              <a:cs typeface="+mn-cs"/>
            </a:endParaRPr>
          </a:p>
        </p:txBody>
      </p:sp>
      <p:sp>
        <p:nvSpPr>
          <p:cNvPr id="8" name="TextBox 7"/>
          <p:cNvSpPr txBox="1"/>
          <p:nvPr/>
        </p:nvSpPr>
        <p:spPr>
          <a:xfrm>
            <a:off x="9148808" y="2598520"/>
            <a:ext cx="1694913"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EF4623"/>
                </a:solidFill>
                <a:effectLst/>
                <a:uLnTx/>
                <a:uFillTx/>
                <a:latin typeface="Calibri"/>
                <a:ea typeface="+mn-ea"/>
                <a:cs typeface="+mn-cs"/>
              </a:rPr>
              <a:t>Net Customer Cost </a:t>
            </a:r>
            <a:endParaRPr kumimoji="0" lang="en-US" sz="1400" b="1" i="0" u="none" strike="noStrike" kern="1200" cap="none" spc="0" normalizeH="0" baseline="0" noProof="0" dirty="0">
              <a:ln>
                <a:noFill/>
              </a:ln>
              <a:solidFill>
                <a:srgbClr val="EF4623"/>
              </a:solidFill>
              <a:effectLst/>
              <a:uLnTx/>
              <a:uFillTx/>
              <a:latin typeface="Calibri"/>
              <a:ea typeface="+mn-ea"/>
              <a:cs typeface="+mn-cs"/>
            </a:endParaRPr>
          </a:p>
        </p:txBody>
      </p:sp>
      <p:cxnSp>
        <p:nvCxnSpPr>
          <p:cNvPr id="9" name="Straight Connector 8"/>
          <p:cNvCxnSpPr/>
          <p:nvPr/>
        </p:nvCxnSpPr>
        <p:spPr>
          <a:xfrm flipV="1">
            <a:off x="3351211" y="2021302"/>
            <a:ext cx="0" cy="4162424"/>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94185" y="2021302"/>
            <a:ext cx="0" cy="4162424"/>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027861" y="2040352"/>
            <a:ext cx="0" cy="4143374"/>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366961" y="2116392"/>
            <a:ext cx="10858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302F35"/>
                </a:solidFill>
                <a:effectLst/>
                <a:uLnTx/>
                <a:uFillTx/>
                <a:latin typeface="Calibri"/>
                <a:ea typeface="+mn-ea"/>
                <a:cs typeface="+mn-cs"/>
              </a:rPr>
              <a:t>Current Practice</a:t>
            </a:r>
            <a:endParaRPr kumimoji="0" lang="en-US" sz="1400" b="1" i="0" u="none" strike="noStrike" kern="1200" cap="none" spc="0" normalizeH="0" baseline="0" noProof="0" dirty="0">
              <a:ln>
                <a:noFill/>
              </a:ln>
              <a:solidFill>
                <a:srgbClr val="302F35"/>
              </a:solidFill>
              <a:effectLst/>
              <a:uLnTx/>
              <a:uFillTx/>
              <a:latin typeface="Calibri"/>
              <a:ea typeface="+mn-ea"/>
              <a:cs typeface="+mn-cs"/>
            </a:endParaRPr>
          </a:p>
        </p:txBody>
      </p:sp>
      <p:sp>
        <p:nvSpPr>
          <p:cNvPr id="13" name="TextBox 12"/>
          <p:cNvSpPr txBox="1"/>
          <p:nvPr/>
        </p:nvSpPr>
        <p:spPr>
          <a:xfrm>
            <a:off x="3270868" y="2164672"/>
            <a:ext cx="1114425"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302F35"/>
                </a:solidFill>
                <a:effectLst/>
                <a:uLnTx/>
                <a:uFillTx/>
                <a:latin typeface="Calibri"/>
                <a:ea typeface="+mn-ea"/>
                <a:cs typeface="+mn-cs"/>
              </a:rPr>
              <a:t>CO</a:t>
            </a:r>
            <a:r>
              <a:rPr kumimoji="0" lang="en-US" sz="1400" b="1" i="0" u="none" strike="noStrike" kern="1200" cap="none" spc="0" normalizeH="0" baseline="-25000" noProof="0" dirty="0" smtClean="0">
                <a:ln>
                  <a:noFill/>
                </a:ln>
                <a:solidFill>
                  <a:srgbClr val="302F35"/>
                </a:solidFill>
                <a:effectLst/>
                <a:uLnTx/>
                <a:uFillTx/>
                <a:latin typeface="Calibri"/>
                <a:ea typeface="+mn-ea"/>
                <a:cs typeface="+mn-cs"/>
              </a:rPr>
              <a:t>2</a:t>
            </a:r>
            <a:r>
              <a:rPr kumimoji="0" lang="en-US" sz="1400" b="1" i="0" u="none" strike="noStrike" kern="1200" cap="none" spc="0" normalizeH="0" baseline="0" noProof="0" dirty="0" smtClean="0">
                <a:ln>
                  <a:noFill/>
                </a:ln>
                <a:solidFill>
                  <a:srgbClr val="302F35"/>
                </a:solidFill>
                <a:effectLst/>
                <a:uLnTx/>
                <a:uFillTx/>
                <a:latin typeface="Calibri"/>
                <a:ea typeface="+mn-ea"/>
                <a:cs typeface="+mn-cs"/>
              </a:rPr>
              <a:t> Cap</a:t>
            </a:r>
          </a:p>
        </p:txBody>
      </p:sp>
      <p:sp>
        <p:nvSpPr>
          <p:cNvPr id="14" name="TextBox 13"/>
          <p:cNvSpPr txBox="1"/>
          <p:nvPr/>
        </p:nvSpPr>
        <p:spPr>
          <a:xfrm>
            <a:off x="4531517" y="2084610"/>
            <a:ext cx="24193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302F35"/>
                </a:solidFill>
                <a:effectLst/>
                <a:uLnTx/>
                <a:uFillTx/>
                <a:latin typeface="Calibri"/>
                <a:ea typeface="+mn-ea"/>
                <a:cs typeface="+mn-cs"/>
              </a:rPr>
              <a:t>New-Only Clean Energy Market</a:t>
            </a:r>
          </a:p>
        </p:txBody>
      </p:sp>
      <p:sp>
        <p:nvSpPr>
          <p:cNvPr id="15" name="TextBox 14"/>
          <p:cNvSpPr txBox="1"/>
          <p:nvPr/>
        </p:nvSpPr>
        <p:spPr>
          <a:xfrm>
            <a:off x="7137778" y="2092962"/>
            <a:ext cx="256435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302F35"/>
                </a:solidFill>
                <a:effectLst/>
                <a:uLnTx/>
                <a:uFillTx/>
                <a:latin typeface="Calibri"/>
                <a:ea typeface="+mn-ea"/>
                <a:cs typeface="+mn-cs"/>
              </a:rPr>
              <a:t>Two-Tier New &amp; Existing Clean Energy Market</a:t>
            </a:r>
          </a:p>
        </p:txBody>
      </p:sp>
      <p:sp>
        <p:nvSpPr>
          <p:cNvPr id="16" name="TextBox 15"/>
          <p:cNvSpPr txBox="1"/>
          <p:nvPr/>
        </p:nvSpPr>
        <p:spPr>
          <a:xfrm>
            <a:off x="9086849" y="2404674"/>
            <a:ext cx="1714500"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EF4623">
                    <a:lumMod val="60000"/>
                    <a:lumOff val="40000"/>
                  </a:srgbClr>
                </a:solidFill>
                <a:effectLst/>
                <a:uLnTx/>
                <a:uFillTx/>
                <a:latin typeface="Calibri"/>
                <a:ea typeface="+mn-ea"/>
                <a:cs typeface="+mn-cs"/>
              </a:rPr>
              <a:t>Rebate of Carbon Charges</a:t>
            </a:r>
            <a:endParaRPr kumimoji="0" lang="en-US" sz="1100" b="0" i="0" u="none" strike="noStrike" kern="1200" cap="none" spc="0" normalizeH="0" baseline="0" noProof="0" dirty="0">
              <a:ln>
                <a:noFill/>
              </a:ln>
              <a:solidFill>
                <a:srgbClr val="EF4623">
                  <a:lumMod val="60000"/>
                  <a:lumOff val="40000"/>
                </a:srgbClr>
              </a:solidFill>
              <a:effectLst/>
              <a:uLnTx/>
              <a:uFillTx/>
              <a:latin typeface="Calibri"/>
              <a:ea typeface="+mn-ea"/>
              <a:cs typeface="+mn-cs"/>
            </a:endParaRPr>
          </a:p>
        </p:txBody>
      </p:sp>
      <p:sp>
        <p:nvSpPr>
          <p:cNvPr id="17" name="TextBox 16"/>
          <p:cNvSpPr txBox="1"/>
          <p:nvPr/>
        </p:nvSpPr>
        <p:spPr>
          <a:xfrm>
            <a:off x="1714499" y="6627168"/>
            <a:ext cx="4761355"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smtClean="0">
                <a:ln>
                  <a:noFill/>
                </a:ln>
                <a:solidFill>
                  <a:srgbClr val="302F35"/>
                </a:solidFill>
                <a:effectLst/>
                <a:uLnTx/>
                <a:uFillTx/>
                <a:latin typeface="Calibri"/>
                <a:ea typeface="+mn-ea"/>
                <a:cs typeface="+mn-cs"/>
              </a:rPr>
              <a:t>Note</a:t>
            </a:r>
            <a:r>
              <a:rPr kumimoji="0" lang="en-US" sz="900" b="0" i="0" u="none" strike="noStrike" kern="1200" cap="none" spc="0" normalizeH="0" baseline="0" noProof="0" dirty="0" smtClean="0">
                <a:ln>
                  <a:noFill/>
                </a:ln>
                <a:solidFill>
                  <a:srgbClr val="302F35"/>
                </a:solidFill>
                <a:effectLst/>
                <a:uLnTx/>
                <a:uFillTx/>
                <a:latin typeface="Calibri"/>
                <a:ea typeface="+mn-ea"/>
                <a:cs typeface="+mn-cs"/>
              </a:rPr>
              <a:t>: Simple average of nominal costs  from 2020-2029.</a:t>
            </a:r>
            <a:endParaRPr kumimoji="0" lang="en-US" sz="900" b="0" i="0" u="none" strike="noStrike" kern="1200" cap="none" spc="0" normalizeH="0" baseline="0" noProof="0" dirty="0">
              <a:ln>
                <a:noFill/>
              </a:ln>
              <a:solidFill>
                <a:srgbClr val="EF4623"/>
              </a:solidFill>
              <a:effectLst/>
              <a:uLnTx/>
              <a:uFillTx/>
              <a:latin typeface="Calibri"/>
              <a:ea typeface="+mn-ea"/>
              <a:cs typeface="+mn-cs"/>
            </a:endParaRPr>
          </a:p>
        </p:txBody>
      </p:sp>
    </p:spTree>
    <p:extLst>
      <p:ext uri="{BB962C8B-B14F-4D97-AF65-F5344CB8AC3E}">
        <p14:creationId xmlns:p14="http://schemas.microsoft.com/office/powerpoint/2010/main" val="4289185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95527" y="15962"/>
            <a:ext cx="9491473" cy="1143000"/>
          </a:xfrm>
        </p:spPr>
        <p:txBody>
          <a:bodyPr/>
          <a:lstStyle/>
          <a:p>
            <a:r>
              <a:rPr lang="en-US" dirty="0" smtClean="0"/>
              <a:t>FCEM Can Be Implemented With or Without Higher Carbon Prices</a:t>
            </a:r>
            <a:endParaRPr lang="en-US" dirty="0"/>
          </a:p>
        </p:txBody>
      </p:sp>
      <p:sp>
        <p:nvSpPr>
          <p:cNvPr id="9" name="Text Placeholder 2"/>
          <p:cNvSpPr>
            <a:spLocks noGrp="1"/>
          </p:cNvSpPr>
          <p:nvPr>
            <p:ph type="body" sz="quarter" idx="14"/>
          </p:nvPr>
        </p:nvSpPr>
        <p:spPr>
          <a:xfrm>
            <a:off x="1048512" y="1187494"/>
            <a:ext cx="10387584" cy="513080"/>
          </a:xfrm>
        </p:spPr>
        <p:txBody>
          <a:bodyPr/>
          <a:lstStyle/>
          <a:p>
            <a:r>
              <a:rPr lang="en-US" b="1" dirty="0" smtClean="0"/>
              <a:t>Many economists will advise to focus exclusively on carbon pricing to meet policy goals (and our simulations demonstrate the value).  But FCEM offers several benefits beyond considering carbon pricing alone:</a:t>
            </a:r>
          </a:p>
        </p:txBody>
      </p:sp>
      <p:graphicFrame>
        <p:nvGraphicFramePr>
          <p:cNvPr id="10" name="Table 9"/>
          <p:cNvGraphicFramePr>
            <a:graphicFrameLocks noGrp="1"/>
          </p:cNvGraphicFramePr>
          <p:nvPr>
            <p:extLst/>
          </p:nvPr>
        </p:nvGraphicFramePr>
        <p:xfrm>
          <a:off x="896112" y="2623344"/>
          <a:ext cx="10864088" cy="3680460"/>
        </p:xfrm>
        <a:graphic>
          <a:graphicData uri="http://schemas.openxmlformats.org/drawingml/2006/table">
            <a:tbl>
              <a:tblPr firstRow="1" bandRow="1">
                <a:tableStyleId>{2D5ABB26-0587-4C30-8999-92F81FD0307C}</a:tableStyleId>
              </a:tblPr>
              <a:tblGrid>
                <a:gridCol w="10643011">
                  <a:extLst>
                    <a:ext uri="{9D8B030D-6E8A-4147-A177-3AD203B41FA5}">
                      <a16:colId xmlns:a16="http://schemas.microsoft.com/office/drawing/2014/main" val="20000"/>
                    </a:ext>
                  </a:extLst>
                </a:gridCol>
                <a:gridCol w="221077">
                  <a:extLst>
                    <a:ext uri="{9D8B030D-6E8A-4147-A177-3AD203B41FA5}">
                      <a16:colId xmlns:a16="http://schemas.microsoft.com/office/drawing/2014/main" val="20001"/>
                    </a:ext>
                  </a:extLst>
                </a:gridCol>
              </a:tblGrid>
              <a:tr h="3680460">
                <a:tc>
                  <a:txBody>
                    <a:bodyPr/>
                    <a:lstStyle/>
                    <a:p>
                      <a:pPr marL="285750" marR="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300" b="0" kern="1200" dirty="0" smtClean="0">
                          <a:solidFill>
                            <a:schemeClr val="tx1"/>
                          </a:solidFill>
                          <a:latin typeface="+mn-lt"/>
                          <a:ea typeface="+mn-ea"/>
                          <a:cs typeface="+mn-cs"/>
                        </a:rPr>
                        <a:t>Carbon</a:t>
                      </a:r>
                      <a:r>
                        <a:rPr lang="en-US" sz="2300" b="0" kern="1200" baseline="0" dirty="0" smtClean="0">
                          <a:solidFill>
                            <a:schemeClr val="tx1"/>
                          </a:solidFill>
                          <a:latin typeface="+mn-lt"/>
                          <a:ea typeface="+mn-ea"/>
                          <a:cs typeface="+mn-cs"/>
                        </a:rPr>
                        <a:t> pricing maximizes benefits if implemented regionally and economy-wide (may not be politically feasible in the near term)</a:t>
                      </a:r>
                    </a:p>
                    <a:p>
                      <a:pPr marL="285750" marR="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300" b="0" kern="1200" dirty="0" smtClean="0">
                          <a:solidFill>
                            <a:schemeClr val="tx1"/>
                          </a:solidFill>
                          <a:latin typeface="+mn-lt"/>
                          <a:ea typeface="+mn-ea"/>
                          <a:cs typeface="+mn-cs"/>
                        </a:rPr>
                        <a:t>Carbon prices acceptable to all states are likely too low to achieve policy goals </a:t>
                      </a:r>
                    </a:p>
                    <a:p>
                      <a:pPr marL="285750" marR="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300" b="0" kern="1200" dirty="0" smtClean="0">
                          <a:solidFill>
                            <a:schemeClr val="tx1"/>
                          </a:solidFill>
                          <a:latin typeface="+mn-lt"/>
                          <a:ea typeface="+mn-ea"/>
                          <a:cs typeface="+mn-cs"/>
                        </a:rPr>
                        <a:t>FCEM does not require states, cities</a:t>
                      </a:r>
                      <a:r>
                        <a:rPr lang="en-US" sz="2300" b="0" kern="1200" baseline="0" dirty="0" smtClean="0">
                          <a:solidFill>
                            <a:schemeClr val="tx1"/>
                          </a:solidFill>
                          <a:latin typeface="+mn-lt"/>
                          <a:ea typeface="+mn-ea"/>
                          <a:cs typeface="+mn-cs"/>
                        </a:rPr>
                        <a:t> and </a:t>
                      </a:r>
                      <a:r>
                        <a:rPr lang="en-US" sz="2300" b="0" kern="1200" dirty="0" smtClean="0">
                          <a:solidFill>
                            <a:schemeClr val="tx1"/>
                          </a:solidFill>
                          <a:latin typeface="+mn-lt"/>
                          <a:ea typeface="+mn-ea"/>
                          <a:cs typeface="+mn-cs"/>
                        </a:rPr>
                        <a:t>companies to agree on a common price or policy goal</a:t>
                      </a:r>
                    </a:p>
                    <a:p>
                      <a:pPr marL="285750" marR="0" lvl="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300" b="0" kern="1200" dirty="0" smtClean="0">
                          <a:solidFill>
                            <a:schemeClr val="tx1"/>
                          </a:solidFill>
                          <a:latin typeface="+mn-lt"/>
                          <a:ea typeface="+mn-ea"/>
                          <a:cs typeface="+mn-cs"/>
                        </a:rPr>
                        <a:t>FCEM avoids the</a:t>
                      </a:r>
                      <a:r>
                        <a:rPr lang="en-US" sz="2300" b="0" kern="1200" baseline="0" dirty="0" smtClean="0">
                          <a:solidFill>
                            <a:schemeClr val="tx1"/>
                          </a:solidFill>
                          <a:latin typeface="+mn-lt"/>
                          <a:ea typeface="+mn-ea"/>
                          <a:cs typeface="+mn-cs"/>
                        </a:rPr>
                        <a:t> “leakage” problems from carbon prices that differ between markets</a:t>
                      </a:r>
                      <a:endParaRPr lang="en-US" sz="2300" b="0" kern="1200" dirty="0" smtClean="0">
                        <a:solidFill>
                          <a:schemeClr val="tx1"/>
                        </a:solidFill>
                        <a:latin typeface="+mn-lt"/>
                        <a:ea typeface="+mn-ea"/>
                        <a:cs typeface="+mn-cs"/>
                      </a:endParaRPr>
                    </a:p>
                    <a:p>
                      <a:pPr marL="285750" marR="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300" b="0" kern="1200" dirty="0" smtClean="0">
                          <a:solidFill>
                            <a:schemeClr val="tx1"/>
                          </a:solidFill>
                          <a:latin typeface="+mn-lt"/>
                          <a:ea typeface="+mn-ea"/>
                          <a:cs typeface="+mn-cs"/>
                        </a:rPr>
                        <a:t>States &amp; customers pay to meet their own goals (no cost-shifting to non-participants) </a:t>
                      </a:r>
                    </a:p>
                    <a:p>
                      <a:pPr marL="285750" marR="0" indent="-285750" algn="l" defTabSz="457200" rtl="0" eaLnBrk="1" fontAlgn="auto" latinLnBrk="0" hangingPunct="1">
                        <a:lnSpc>
                          <a:spcPct val="100000"/>
                        </a:lnSpc>
                        <a:spcBef>
                          <a:spcPts val="1200"/>
                        </a:spcBef>
                        <a:spcAft>
                          <a:spcPts val="0"/>
                        </a:spcAft>
                        <a:buClr>
                          <a:schemeClr val="bg2"/>
                        </a:buClr>
                        <a:buSzTx/>
                        <a:buFont typeface="Arial" panose="020B0604020202020204" pitchFamily="34" charset="0"/>
                        <a:buChar char="•"/>
                        <a:tabLst/>
                        <a:defRPr/>
                      </a:pPr>
                      <a:r>
                        <a:rPr lang="en-US" sz="2300" b="0" kern="1200" dirty="0" smtClean="0">
                          <a:solidFill>
                            <a:schemeClr val="tx1"/>
                          </a:solidFill>
                          <a:latin typeface="+mn-lt"/>
                          <a:ea typeface="+mn-ea"/>
                          <a:cs typeface="+mn-cs"/>
                        </a:rPr>
                        <a:t>Lower developer risk with FCEM than carbon pricing</a:t>
                      </a:r>
                    </a:p>
                  </a:txBody>
                  <a:tcPr/>
                </a:tc>
                <a:tc>
                  <a:txBody>
                    <a:bodyPr/>
                    <a:lstStyle/>
                    <a:p>
                      <a:pPr>
                        <a:spcBef>
                          <a:spcPts val="1200"/>
                        </a:spcBef>
                      </a:pPr>
                      <a:endParaRPr lang="en-US" dirty="0"/>
                    </a:p>
                  </a:txBody>
                  <a:tcPr/>
                </a:tc>
                <a:extLst>
                  <a:ext uri="{0D108BD9-81ED-4DB2-BD59-A6C34878D82A}">
                    <a16:rowId xmlns:a16="http://schemas.microsoft.com/office/drawing/2014/main" val="10000"/>
                  </a:ext>
                </a:extLst>
              </a:tr>
            </a:tbl>
          </a:graphicData>
        </a:graphic>
      </p:graphicFrame>
      <p:cxnSp>
        <p:nvCxnSpPr>
          <p:cNvPr id="11" name="Straight Connector 10"/>
          <p:cNvCxnSpPr/>
          <p:nvPr/>
        </p:nvCxnSpPr>
        <p:spPr>
          <a:xfrm>
            <a:off x="896112" y="2519680"/>
            <a:ext cx="10387584"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239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1792" y="15962"/>
            <a:ext cx="9619487" cy="1143000"/>
          </a:xfrm>
        </p:spPr>
        <p:txBody>
          <a:bodyPr/>
          <a:lstStyle/>
          <a:p>
            <a:r>
              <a:rPr lang="en-US" dirty="0" smtClean="0"/>
              <a:t>Alignment with Wholesale Markets</a:t>
            </a:r>
            <a:endParaRPr lang="en-US" dirty="0"/>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r="37076"/>
          <a:stretch/>
        </p:blipFill>
        <p:spPr bwMode="auto">
          <a:xfrm>
            <a:off x="1705508" y="2308076"/>
            <a:ext cx="4507035" cy="443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8843" t="1799" r="18737" b="-1799"/>
          <a:stretch/>
        </p:blipFill>
        <p:spPr bwMode="auto">
          <a:xfrm>
            <a:off x="5959005" y="2378690"/>
            <a:ext cx="1619183" cy="447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2"/>
          <p:cNvSpPr txBox="1"/>
          <p:nvPr/>
        </p:nvSpPr>
        <p:spPr>
          <a:xfrm>
            <a:off x="7345835" y="3019733"/>
            <a:ext cx="1905855" cy="33375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CCDC3">
                    <a:lumMod val="75000"/>
                  </a:srgbClr>
                </a:solidFill>
                <a:effectLst/>
                <a:uLnTx/>
                <a:uFillTx/>
                <a:latin typeface="Calibri"/>
                <a:ea typeface="+mn-ea"/>
                <a:cs typeface="+mn-cs"/>
              </a:rPr>
              <a:t>Contracts &amp; Directed Payments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A8D09"/>
                </a:solidFill>
                <a:effectLst/>
                <a:uLnTx/>
                <a:uFillTx/>
                <a:latin typeface="Calibri"/>
                <a:ea typeface="+mn-ea"/>
                <a:cs typeface="+mn-cs"/>
              </a:rPr>
              <a:t>Forward Clean Energy Market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8A8D09"/>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FB9C2">
                    <a:lumMod val="75000"/>
                  </a:srgbClr>
                </a:solidFill>
                <a:effectLst/>
                <a:uLnTx/>
                <a:uFillTx/>
                <a:latin typeface="Calibri"/>
                <a:ea typeface="+mn-ea"/>
                <a:cs typeface="+mn-cs"/>
              </a:rPr>
              <a:t>Capacity Market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7FB9C2">
                  <a:lumMod val="75000"/>
                </a:srgbClr>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Calibri"/>
                <a:ea typeface="+mn-ea"/>
                <a:cs typeface="+mn-cs"/>
              </a:rPr>
              <a:t>Ancillary Services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7030A0"/>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67F"/>
                </a:solidFill>
                <a:effectLst/>
                <a:uLnTx/>
                <a:uFillTx/>
                <a:latin typeface="Calibri"/>
                <a:ea typeface="+mn-ea"/>
                <a:cs typeface="+mn-cs"/>
              </a:rPr>
              <a:t>Energy Market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467F"/>
                </a:solidFill>
                <a:effectLst/>
                <a:uLnTx/>
                <a:uFillTx/>
                <a:latin typeface="Calibri"/>
                <a:ea typeface="+mn-ea"/>
                <a:cs typeface="+mn-cs"/>
              </a:rPr>
              <a:t>Possibly with enhanced carbon pricing</a:t>
            </a:r>
          </a:p>
        </p:txBody>
      </p:sp>
      <p:cxnSp>
        <p:nvCxnSpPr>
          <p:cNvPr id="21" name="Straight Connector 20"/>
          <p:cNvCxnSpPr/>
          <p:nvPr/>
        </p:nvCxnSpPr>
        <p:spPr>
          <a:xfrm>
            <a:off x="7429655" y="3577890"/>
            <a:ext cx="1577581" cy="0"/>
          </a:xfrm>
          <a:prstGeom prst="line">
            <a:avLst/>
          </a:prstGeom>
          <a:ln>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22" name="TextBox 2"/>
          <p:cNvSpPr txBox="1"/>
          <p:nvPr/>
        </p:nvSpPr>
        <p:spPr>
          <a:xfrm>
            <a:off x="6605315" y="3664849"/>
            <a:ext cx="491787" cy="3523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A8D09"/>
                </a:solidFill>
                <a:effectLst/>
                <a:uLnTx/>
                <a:uFillTx/>
                <a:latin typeface="Calibri"/>
                <a:ea typeface="+mn-ea"/>
                <a:cs typeface="+mn-cs"/>
              </a:rPr>
              <a:t>?</a:t>
            </a:r>
          </a:p>
        </p:txBody>
      </p:sp>
      <p:sp>
        <p:nvSpPr>
          <p:cNvPr id="23" name="TextBox 2"/>
          <p:cNvSpPr txBox="1"/>
          <p:nvPr/>
        </p:nvSpPr>
        <p:spPr>
          <a:xfrm>
            <a:off x="2533577" y="2518750"/>
            <a:ext cx="1905855" cy="4485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67F"/>
                </a:solidFill>
                <a:effectLst/>
                <a:uLnTx/>
                <a:uFillTx/>
                <a:latin typeface="Calibri"/>
                <a:ea typeface="+mn-ea"/>
                <a:cs typeface="+mn-cs"/>
              </a:rPr>
              <a:t>Today</a:t>
            </a:r>
          </a:p>
        </p:txBody>
      </p:sp>
      <p:sp>
        <p:nvSpPr>
          <p:cNvPr id="24" name="TextBox 2"/>
          <p:cNvSpPr txBox="1"/>
          <p:nvPr/>
        </p:nvSpPr>
        <p:spPr>
          <a:xfrm>
            <a:off x="3523131" y="2496677"/>
            <a:ext cx="2626659" cy="4485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00467F"/>
                </a:solidFill>
                <a:effectLst/>
                <a:uLnTx/>
                <a:uFillTx/>
                <a:latin typeface="Calibri"/>
                <a:ea typeface="+mn-ea"/>
                <a:cs typeface="+mn-cs"/>
              </a:rPr>
              <a:t>Future</a:t>
            </a:r>
            <a:endParaRPr kumimoji="0" lang="en-US" sz="1600" b="1" i="0" u="none" strike="noStrike" kern="1200" cap="none" spc="0" normalizeH="0" baseline="0" noProof="0" dirty="0">
              <a:ln>
                <a:noFill/>
              </a:ln>
              <a:solidFill>
                <a:srgbClr val="00467F"/>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467F"/>
                </a:solidFill>
                <a:effectLst/>
                <a:uLnTx/>
                <a:uFillTx/>
                <a:latin typeface="Calibri"/>
                <a:ea typeface="+mn-ea"/>
                <a:cs typeface="+mn-cs"/>
              </a:rPr>
              <a:t>w/ </a:t>
            </a:r>
            <a:r>
              <a:rPr kumimoji="0" lang="en-US" sz="1200" b="1" i="0" u="none" strike="noStrike" kern="1200" cap="none" spc="0" normalizeH="0" baseline="0" noProof="0" dirty="0" smtClean="0">
                <a:ln>
                  <a:noFill/>
                </a:ln>
                <a:solidFill>
                  <a:srgbClr val="00467F"/>
                </a:solidFill>
                <a:effectLst/>
                <a:uLnTx/>
                <a:uFillTx/>
                <a:latin typeface="Calibri"/>
                <a:ea typeface="+mn-ea"/>
                <a:cs typeface="+mn-cs"/>
              </a:rPr>
              <a:t>Traditional State Policies</a:t>
            </a:r>
            <a:endParaRPr kumimoji="0" lang="en-US" sz="1200" b="1" i="0" u="none" strike="noStrike" kern="1200" cap="none" spc="0" normalizeH="0" baseline="0" noProof="0" dirty="0">
              <a:ln>
                <a:noFill/>
              </a:ln>
              <a:solidFill>
                <a:srgbClr val="00467F"/>
              </a:solidFill>
              <a:effectLst/>
              <a:uLnTx/>
              <a:uFillTx/>
              <a:latin typeface="Calibri"/>
              <a:ea typeface="+mn-ea"/>
              <a:cs typeface="+mn-cs"/>
            </a:endParaRPr>
          </a:p>
        </p:txBody>
      </p:sp>
      <p:sp>
        <p:nvSpPr>
          <p:cNvPr id="25" name="TextBox 2"/>
          <p:cNvSpPr txBox="1"/>
          <p:nvPr/>
        </p:nvSpPr>
        <p:spPr>
          <a:xfrm>
            <a:off x="3755490" y="3401466"/>
            <a:ext cx="2262990" cy="333753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CCCDC3">
                    <a:lumMod val="50000"/>
                  </a:srgbClr>
                </a:solidFill>
                <a:effectLst/>
                <a:uLnTx/>
                <a:uFillTx/>
                <a:latin typeface="Calibri"/>
                <a:ea typeface="+mn-ea"/>
                <a:cs typeface="+mn-cs"/>
              </a:rPr>
              <a:t>Targeted payments and policy-driven contracts will increasingly </a:t>
            </a:r>
            <a:r>
              <a:rPr kumimoji="0" lang="en-US" sz="1600" b="1" i="0" u="none" strike="noStrike" kern="1200" cap="none" spc="0" normalizeH="0" baseline="0" noProof="0" dirty="0" smtClean="0">
                <a:ln>
                  <a:noFill/>
                </a:ln>
                <a:solidFill>
                  <a:srgbClr val="CCCDC3">
                    <a:lumMod val="50000"/>
                  </a:srgbClr>
                </a:solidFill>
                <a:effectLst/>
                <a:uLnTx/>
                <a:uFillTx/>
                <a:latin typeface="Calibri"/>
                <a:ea typeface="+mn-ea"/>
                <a:cs typeface="+mn-cs"/>
              </a:rPr>
              <a:t>displace merchant </a:t>
            </a:r>
            <a:r>
              <a:rPr kumimoji="0" lang="en-US" sz="1600" b="1" i="0" u="none" strike="noStrike" kern="1200" cap="none" spc="0" normalizeH="0" baseline="0" noProof="0" dirty="0">
                <a:ln>
                  <a:noFill/>
                </a:ln>
                <a:solidFill>
                  <a:srgbClr val="CCCDC3">
                    <a:lumMod val="50000"/>
                  </a:srgbClr>
                </a:solidFill>
                <a:effectLst/>
                <a:uLnTx/>
                <a:uFillTx/>
                <a:latin typeface="Calibri"/>
                <a:ea typeface="+mn-ea"/>
                <a:cs typeface="+mn-cs"/>
              </a:rPr>
              <a:t>supply</a:t>
            </a:r>
            <a:endParaRPr kumimoji="0" lang="en-US" sz="1200" b="0" i="0" u="none" strike="noStrike" kern="1200" cap="none" spc="0" normalizeH="0" baseline="0" noProof="0" dirty="0">
              <a:ln>
                <a:noFill/>
              </a:ln>
              <a:solidFill>
                <a:srgbClr val="CCCDC3">
                  <a:lumMod val="50000"/>
                </a:srgbClr>
              </a:solidFill>
              <a:effectLst/>
              <a:uLnTx/>
              <a:uFillTx/>
              <a:latin typeface="Calibri"/>
              <a:ea typeface="+mn-ea"/>
              <a:cs typeface="+mn-cs"/>
            </a:endParaRPr>
          </a:p>
        </p:txBody>
      </p:sp>
      <p:sp>
        <p:nvSpPr>
          <p:cNvPr id="26" name="TextBox 2"/>
          <p:cNvSpPr txBox="1"/>
          <p:nvPr/>
        </p:nvSpPr>
        <p:spPr>
          <a:xfrm>
            <a:off x="5554024" y="2497017"/>
            <a:ext cx="2626659" cy="44857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67F"/>
                </a:solidFill>
                <a:effectLst/>
                <a:uLnTx/>
                <a:uFillTx/>
                <a:latin typeface="Calibri"/>
                <a:ea typeface="+mn-ea"/>
                <a:cs typeface="+mn-cs"/>
              </a:rPr>
              <a:t>Future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467F"/>
                </a:solidFill>
                <a:effectLst/>
                <a:uLnTx/>
                <a:uFillTx/>
                <a:latin typeface="Calibri"/>
                <a:ea typeface="+mn-ea"/>
                <a:cs typeface="+mn-cs"/>
              </a:rPr>
              <a:t>w/ Clean Energy Attribute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467F"/>
                </a:solidFill>
                <a:effectLst/>
                <a:uLnTx/>
                <a:uFillTx/>
                <a:latin typeface="Calibri"/>
                <a:ea typeface="+mn-ea"/>
                <a:cs typeface="+mn-cs"/>
              </a:rPr>
              <a:t>Markets</a:t>
            </a:r>
          </a:p>
        </p:txBody>
      </p:sp>
      <p:sp>
        <p:nvSpPr>
          <p:cNvPr id="27" name="TextBox 2"/>
          <p:cNvSpPr txBox="1"/>
          <p:nvPr/>
        </p:nvSpPr>
        <p:spPr>
          <a:xfrm>
            <a:off x="5334233" y="4766635"/>
            <a:ext cx="1905855" cy="3031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8A8D09"/>
                </a:solidFill>
                <a:effectLst/>
                <a:uLnTx/>
                <a:uFillTx/>
                <a:latin typeface="Calibri"/>
                <a:ea typeface="+mn-ea"/>
                <a:cs typeface="+mn-cs"/>
              </a:rPr>
              <a:t>RECs</a:t>
            </a:r>
          </a:p>
        </p:txBody>
      </p:sp>
      <p:sp>
        <p:nvSpPr>
          <p:cNvPr id="28" name="Right Brace 27"/>
          <p:cNvSpPr/>
          <p:nvPr/>
        </p:nvSpPr>
        <p:spPr>
          <a:xfrm>
            <a:off x="9007236" y="3577890"/>
            <a:ext cx="350200" cy="2428466"/>
          </a:xfrm>
          <a:prstGeom prst="rightBrace">
            <a:avLst/>
          </a:prstGeom>
          <a:ln>
            <a:solidFill>
              <a:schemeClr val="bg2"/>
            </a:solidFill>
          </a:ln>
        </p:spPr>
        <p:style>
          <a:lnRef idx="2">
            <a:schemeClr val="accent5"/>
          </a:lnRef>
          <a:fillRef idx="0">
            <a:schemeClr val="accent5"/>
          </a:fillRef>
          <a:effectRef idx="1">
            <a:schemeClr val="accent5"/>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9" name="TextBox 2"/>
          <p:cNvSpPr txBox="1"/>
          <p:nvPr/>
        </p:nvSpPr>
        <p:spPr>
          <a:xfrm>
            <a:off x="9333708" y="4523538"/>
            <a:ext cx="1253610" cy="11722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67F"/>
                </a:solidFill>
                <a:effectLst/>
                <a:uLnTx/>
                <a:uFillTx/>
                <a:latin typeface="Calibri"/>
                <a:ea typeface="+mn-ea"/>
                <a:cs typeface="+mn-cs"/>
              </a:rPr>
              <a:t>Competitive Markets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467F"/>
                </a:solidFill>
                <a:effectLst/>
                <a:uLnTx/>
                <a:uFillTx/>
                <a:latin typeface="Calibri"/>
                <a:ea typeface="+mn-ea"/>
                <a:cs typeface="+mn-cs"/>
              </a:rPr>
              <a:t>Align to meet both reliability &amp; policy goals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467F"/>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467F"/>
              </a:solidFill>
              <a:effectLst/>
              <a:uLnTx/>
              <a:uFillTx/>
              <a:latin typeface="Calibri"/>
              <a:ea typeface="+mn-ea"/>
              <a:cs typeface="+mn-cs"/>
            </a:endParaRPr>
          </a:p>
        </p:txBody>
      </p:sp>
      <p:sp>
        <p:nvSpPr>
          <p:cNvPr id="30" name="Text Placeholder 2"/>
          <p:cNvSpPr>
            <a:spLocks noGrp="1"/>
          </p:cNvSpPr>
          <p:nvPr>
            <p:ph type="body" sz="quarter" idx="14"/>
          </p:nvPr>
        </p:nvSpPr>
        <p:spPr>
          <a:xfrm>
            <a:off x="621792" y="1251901"/>
            <a:ext cx="10944132" cy="665629"/>
          </a:xfrm>
        </p:spPr>
        <p:txBody>
          <a:bodyPr/>
          <a:lstStyle/>
          <a:p>
            <a:r>
              <a:rPr lang="en-US" b="1" dirty="0" smtClean="0"/>
              <a:t>The FCEM can align with the merchant investment model, competitive retail markets &amp; enable competitive co-optimization with energy and capacity markets</a:t>
            </a:r>
            <a:endParaRPr lang="en-US" b="1" dirty="0"/>
          </a:p>
        </p:txBody>
      </p:sp>
    </p:spTree>
    <p:extLst>
      <p:ext uri="{BB962C8B-B14F-4D97-AF65-F5344CB8AC3E}">
        <p14:creationId xmlns:p14="http://schemas.microsoft.com/office/powerpoint/2010/main" val="3024111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17" y="15962"/>
            <a:ext cx="9376306" cy="1143000"/>
          </a:xfrm>
        </p:spPr>
        <p:txBody>
          <a:bodyPr/>
          <a:lstStyle/>
          <a:p>
            <a:r>
              <a:rPr lang="en-US" dirty="0" smtClean="0"/>
              <a:t>Why Consider Variations of the FCEM?</a:t>
            </a:r>
            <a:endParaRPr lang="en-US" dirty="0"/>
          </a:p>
        </p:txBody>
      </p:sp>
      <p:sp>
        <p:nvSpPr>
          <p:cNvPr id="3" name="Text Placeholder 2"/>
          <p:cNvSpPr>
            <a:spLocks noGrp="1"/>
          </p:cNvSpPr>
          <p:nvPr>
            <p:ph type="body" sz="quarter" idx="14"/>
          </p:nvPr>
        </p:nvSpPr>
        <p:spPr>
          <a:xfrm>
            <a:off x="708917" y="1388861"/>
            <a:ext cx="11096089" cy="4552249"/>
          </a:xfrm>
        </p:spPr>
        <p:txBody>
          <a:bodyPr/>
          <a:lstStyle/>
          <a:p>
            <a:r>
              <a:rPr lang="en-US" sz="2800" b="1" dirty="0" smtClean="0"/>
              <a:t>FCEM offers a few advantages specifically in the New England region </a:t>
            </a:r>
          </a:p>
          <a:p>
            <a:pPr marL="514350" lvl="1" indent="-342900">
              <a:spcBef>
                <a:spcPts val="1200"/>
              </a:spcBef>
            </a:pPr>
            <a:r>
              <a:rPr lang="en-US" sz="2400" dirty="0" smtClean="0">
                <a:solidFill>
                  <a:schemeClr val="tx1"/>
                </a:solidFill>
              </a:rPr>
              <a:t>States don’t have to agree on a single goal or carbon price</a:t>
            </a:r>
          </a:p>
          <a:p>
            <a:pPr marL="514350" lvl="1" indent="-342900">
              <a:spcBef>
                <a:spcPts val="1200"/>
              </a:spcBef>
            </a:pPr>
            <a:r>
              <a:rPr lang="en-US" sz="2400" dirty="0" smtClean="0">
                <a:solidFill>
                  <a:schemeClr val="tx1"/>
                </a:solidFill>
              </a:rPr>
              <a:t>States can opt in to the design (or not)</a:t>
            </a:r>
          </a:p>
          <a:p>
            <a:pPr marL="514350" lvl="1" indent="-342900">
              <a:spcBef>
                <a:spcPts val="1200"/>
              </a:spcBef>
            </a:pPr>
            <a:r>
              <a:rPr lang="en-US" sz="2400" dirty="0" smtClean="0">
                <a:solidFill>
                  <a:schemeClr val="tx1"/>
                </a:solidFill>
              </a:rPr>
              <a:t>States can choose how much to buy via FCEM (versus contracts or other approaches)</a:t>
            </a:r>
          </a:p>
          <a:p>
            <a:pPr marL="514350" lvl="1" indent="-342900">
              <a:spcBef>
                <a:spcPts val="1200"/>
              </a:spcBef>
            </a:pPr>
            <a:r>
              <a:rPr lang="en-US" sz="2400" dirty="0" smtClean="0">
                <a:solidFill>
                  <a:schemeClr val="tx1"/>
                </a:solidFill>
              </a:rPr>
              <a:t>Buyer-pays approach ensures no cross-subsidization among the states</a:t>
            </a:r>
          </a:p>
          <a:p>
            <a:pPr marL="514350" lvl="1" indent="-342900">
              <a:spcBef>
                <a:spcPts val="1200"/>
              </a:spcBef>
            </a:pPr>
            <a:r>
              <a:rPr lang="en-US" sz="2400" dirty="0" smtClean="0">
                <a:solidFill>
                  <a:schemeClr val="tx1"/>
                </a:solidFill>
              </a:rPr>
              <a:t>Leverages design features proven to attract new investments at competitive prices in the power sector (demand curve, forward auction, price lock-in, broad competition)</a:t>
            </a:r>
          </a:p>
          <a:p>
            <a:pPr marL="514350" lvl="1" indent="-342900">
              <a:spcBef>
                <a:spcPts val="1200"/>
              </a:spcBef>
            </a:pPr>
            <a:r>
              <a:rPr lang="en-US" sz="2400" dirty="0" smtClean="0">
                <a:solidFill>
                  <a:schemeClr val="tx1"/>
                </a:solidFill>
              </a:rPr>
              <a:t>Fills in one of the critical missing building blocks of the decarbonized “future markets”</a:t>
            </a:r>
          </a:p>
        </p:txBody>
      </p:sp>
      <p:sp>
        <p:nvSpPr>
          <p:cNvPr id="5" name="Rectangle 4"/>
          <p:cNvSpPr/>
          <p:nvPr/>
        </p:nvSpPr>
        <p:spPr>
          <a:xfrm>
            <a:off x="4081463" y="6446279"/>
            <a:ext cx="3518568" cy="360997"/>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67F"/>
                </a:solidFill>
                <a:effectLst/>
                <a:uLnTx/>
                <a:uFillTx/>
                <a:latin typeface="Calibri"/>
                <a:ea typeface="+mn-ea"/>
                <a:cs typeface="+mn-cs"/>
              </a:rPr>
              <a:t>Review  the full study: </a:t>
            </a:r>
            <a:r>
              <a:rPr kumimoji="0" lang="en-US" sz="1800" b="0" i="0" u="none" strike="noStrike" kern="1200" cap="none" spc="0" normalizeH="0" baseline="0" noProof="0" dirty="0">
                <a:ln>
                  <a:noFill/>
                </a:ln>
                <a:solidFill>
                  <a:srgbClr val="00467F"/>
                </a:solidFill>
                <a:effectLst/>
                <a:uLnTx/>
                <a:uFillTx/>
                <a:latin typeface="Calibri"/>
                <a:ea typeface="+mn-ea"/>
                <a:cs typeface="+mn-cs"/>
                <a:hlinkClick r:id="rId2"/>
              </a:rPr>
              <a:t>Linked Here </a:t>
            </a:r>
            <a:endParaRPr kumimoji="0" lang="en-US" sz="1800" b="0" i="0" u="none" strike="noStrike" kern="1200" cap="none" spc="0" normalizeH="0" baseline="0" noProof="0" dirty="0">
              <a:ln>
                <a:noFill/>
              </a:ln>
              <a:solidFill>
                <a:srgbClr val="00467F"/>
              </a:solidFill>
              <a:effectLst/>
              <a:uLnTx/>
              <a:uFillTx/>
              <a:latin typeface="Calibri"/>
              <a:ea typeface="+mn-ea"/>
              <a:cs typeface="+mn-cs"/>
            </a:endParaRPr>
          </a:p>
        </p:txBody>
      </p:sp>
    </p:spTree>
    <p:extLst>
      <p:ext uri="{BB962C8B-B14F-4D97-AF65-F5344CB8AC3E}">
        <p14:creationId xmlns:p14="http://schemas.microsoft.com/office/powerpoint/2010/main" val="1856650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b="1" dirty="0" smtClean="0"/>
              <a:t>Appendix:</a:t>
            </a:r>
          </a:p>
          <a:p>
            <a:r>
              <a:rPr lang="en-US" b="1" dirty="0" smtClean="0"/>
              <a:t>Dynamic Clean Energy Attribute</a:t>
            </a:r>
          </a:p>
          <a:p>
            <a:r>
              <a:rPr lang="en-US" b="1" dirty="0" smtClean="0"/>
              <a:t>Product Definition</a:t>
            </a:r>
            <a:endParaRPr lang="en-US" b="1" dirty="0"/>
          </a:p>
        </p:txBody>
      </p:sp>
    </p:spTree>
    <p:extLst>
      <p:ext uri="{BB962C8B-B14F-4D97-AF65-F5344CB8AC3E}">
        <p14:creationId xmlns:p14="http://schemas.microsoft.com/office/powerpoint/2010/main" val="4037344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15962"/>
            <a:ext cx="8976360" cy="1143000"/>
          </a:xfrm>
        </p:spPr>
        <p:txBody>
          <a:bodyPr>
            <a:normAutofit/>
          </a:bodyPr>
          <a:lstStyle/>
          <a:p>
            <a:r>
              <a:rPr lang="en-US" dirty="0" smtClean="0"/>
              <a:t>Dynamic CEAC Product: Achieves More Carbon Abatement at Lower Cost</a:t>
            </a:r>
            <a:endParaRPr lang="en-US" dirty="0"/>
          </a:p>
        </p:txBody>
      </p:sp>
      <p:sp>
        <p:nvSpPr>
          <p:cNvPr id="3" name="Text Placeholder 2"/>
          <p:cNvSpPr>
            <a:spLocks noGrp="1"/>
          </p:cNvSpPr>
          <p:nvPr>
            <p:ph type="body" sz="quarter" idx="14"/>
          </p:nvPr>
        </p:nvSpPr>
        <p:spPr>
          <a:xfrm>
            <a:off x="768097" y="1181822"/>
            <a:ext cx="9586656" cy="601980"/>
          </a:xfrm>
        </p:spPr>
        <p:txBody>
          <a:bodyPr/>
          <a:lstStyle/>
          <a:p>
            <a:r>
              <a:rPr lang="en-US" b="1" dirty="0" smtClean="0"/>
              <a:t>Design Option: Transition to a more advanced product design that focuses incentives on carbon abatement</a:t>
            </a:r>
            <a:endParaRPr lang="en-US" b="1" dirty="0"/>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695" y="2588789"/>
            <a:ext cx="4340504" cy="260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246" y="2544483"/>
            <a:ext cx="4340504" cy="2604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59962" y="5191042"/>
            <a:ext cx="3979261" cy="1277273"/>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0"/>
              </a:spcBef>
              <a:spcAft>
                <a:spcPts val="0"/>
              </a:spcAft>
              <a:buClr>
                <a:srgbClr val="7FB9C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Flat incentives over every hour</a:t>
            </a:r>
          </a:p>
          <a:p>
            <a:pPr marL="228600" marR="0" lvl="0" indent="-228600" algn="l" defTabSz="457200" rtl="0" eaLnBrk="1" fontAlgn="auto" latinLnBrk="0" hangingPunct="1">
              <a:lnSpc>
                <a:spcPct val="100000"/>
              </a:lnSpc>
              <a:spcBef>
                <a:spcPts val="600"/>
              </a:spcBef>
              <a:spcAft>
                <a:spcPts val="0"/>
              </a:spcAft>
              <a:buClr>
                <a:srgbClr val="7FB9C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Incentive to offer at negative energy prices during excess energy hours when displacing other clean supply</a:t>
            </a:r>
          </a:p>
        </p:txBody>
      </p:sp>
      <p:sp>
        <p:nvSpPr>
          <p:cNvPr id="9" name="TextBox 8"/>
          <p:cNvSpPr txBox="1"/>
          <p:nvPr/>
        </p:nvSpPr>
        <p:spPr>
          <a:xfrm>
            <a:off x="6323382" y="5099109"/>
            <a:ext cx="4492369" cy="1631216"/>
          </a:xfrm>
          <a:prstGeom prst="rect">
            <a:avLst/>
          </a:prstGeom>
          <a:noFill/>
        </p:spPr>
        <p:txBody>
          <a:bodyPr wrap="square" rtlCol="0">
            <a:spAutoFit/>
          </a:bodyPr>
          <a:lstStyle/>
          <a:p>
            <a:pPr marL="228600" marR="0" lvl="0" indent="-228600" algn="l" defTabSz="457200" rtl="0" eaLnBrk="1" fontAlgn="auto" latinLnBrk="0" hangingPunct="1">
              <a:lnSpc>
                <a:spcPct val="100000"/>
              </a:lnSpc>
              <a:spcBef>
                <a:spcPts val="600"/>
              </a:spcBef>
              <a:spcAft>
                <a:spcPts val="0"/>
              </a:spcAft>
              <a:buClr>
                <a:srgbClr val="7FB9C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Payments scale in proportion to marginal CO</a:t>
            </a:r>
            <a:r>
              <a:rPr kumimoji="0" lang="en-US" sz="1800" b="0" i="0" u="none" strike="noStrike" kern="1200" cap="none" spc="0" normalizeH="0" baseline="-25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 emissions (by </a:t>
            </a:r>
            <a:r>
              <a:rPr kumimoji="0" lang="en-US" sz="1800" b="0" i="0" u="sng" strike="noStrike" kern="1200" cap="none" spc="0" normalizeH="0" baseline="0" noProof="0" dirty="0">
                <a:ln>
                  <a:noFill/>
                </a:ln>
                <a:solidFill>
                  <a:srgbClr val="000000"/>
                </a:solidFill>
                <a:effectLst/>
                <a:uLnTx/>
                <a:uFillTx/>
                <a:latin typeface="Calibri"/>
                <a:ea typeface="+mn-ea"/>
                <a:cs typeface="+mn-cs"/>
              </a:rPr>
              <a:t>time</a:t>
            </a:r>
            <a:r>
              <a:rPr kumimoji="0" lang="en-US" sz="1800" b="0" i="0" u="none" strike="noStrike" kern="1200" cap="none" spc="0" normalizeH="0" baseline="0" noProof="0" dirty="0">
                <a:ln>
                  <a:noFill/>
                </a:ln>
                <a:solidFill>
                  <a:srgbClr val="000000"/>
                </a:solidFill>
                <a:effectLst/>
                <a:uLnTx/>
                <a:uFillTx/>
                <a:latin typeface="Calibri"/>
                <a:ea typeface="+mn-ea"/>
                <a:cs typeface="+mn-cs"/>
              </a:rPr>
              <a:t> and </a:t>
            </a:r>
            <a:r>
              <a:rPr kumimoji="0" lang="en-US" sz="1800" b="0" i="0" u="sng" strike="noStrike" kern="1200" cap="none" spc="0" normalizeH="0" baseline="0" noProof="0" dirty="0">
                <a:ln>
                  <a:noFill/>
                </a:ln>
                <a:solidFill>
                  <a:srgbClr val="000000"/>
                </a:solidFill>
                <a:effectLst/>
                <a:uLnTx/>
                <a:uFillTx/>
                <a:latin typeface="Calibri"/>
                <a:ea typeface="+mn-ea"/>
                <a:cs typeface="+mn-cs"/>
              </a:rPr>
              <a:t>location</a:t>
            </a:r>
            <a:r>
              <a:rPr kumimoji="0" lang="en-US" sz="1800" b="0" i="0" u="none" strike="noStrike" kern="1200" cap="none" spc="0" normalizeH="0" baseline="0" noProof="0" dirty="0">
                <a:ln>
                  <a:noFill/>
                </a:ln>
                <a:solidFill>
                  <a:srgbClr val="000000"/>
                </a:solidFill>
                <a:effectLst/>
                <a:uLnTx/>
                <a:uFillTx/>
                <a:latin typeface="Calibri"/>
                <a:ea typeface="+mn-ea"/>
                <a:cs typeface="+mn-cs"/>
              </a:rPr>
              <a:t>)</a:t>
            </a:r>
          </a:p>
          <a:p>
            <a:pPr marL="228600" marR="0" lvl="0" indent="-228600" algn="l" defTabSz="457200" rtl="0" eaLnBrk="1" fontAlgn="auto" latinLnBrk="0" hangingPunct="1">
              <a:lnSpc>
                <a:spcPct val="100000"/>
              </a:lnSpc>
              <a:spcBef>
                <a:spcPts val="600"/>
              </a:spcBef>
              <a:spcAft>
                <a:spcPts val="0"/>
              </a:spcAft>
              <a:buClr>
                <a:srgbClr val="7FB9C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Incentive to produce clean energy when and where it avoids the most CO</a:t>
            </a:r>
            <a:r>
              <a:rPr kumimoji="0" lang="en-US" sz="1800" b="0" i="0" u="none" strike="noStrike" kern="1200" cap="none" spc="0" normalizeH="0" baseline="-25000" noProof="0" dirty="0">
                <a:ln>
                  <a:noFill/>
                </a:ln>
                <a:solidFill>
                  <a:srgbClr val="000000"/>
                </a:solidFill>
                <a:effectLst/>
                <a:uLnTx/>
                <a:uFillTx/>
                <a:latin typeface="Calibri"/>
                <a:ea typeface="+mn-ea"/>
                <a:cs typeface="+mn-cs"/>
              </a:rPr>
              <a:t>2</a:t>
            </a:r>
            <a:r>
              <a:rPr kumimoji="0" lang="en-US" sz="1800" b="0" i="0" u="none" strike="noStrike" kern="1200" cap="none" spc="0" normalizeH="0" baseline="0" noProof="0" dirty="0">
                <a:ln>
                  <a:noFill/>
                </a:ln>
                <a:solidFill>
                  <a:srgbClr val="000000"/>
                </a:solidFill>
                <a:effectLst/>
                <a:uLnTx/>
                <a:uFillTx/>
                <a:latin typeface="Calibri"/>
                <a:ea typeface="+mn-ea"/>
                <a:cs typeface="+mn-cs"/>
              </a:rPr>
              <a:t> emissions</a:t>
            </a:r>
          </a:p>
          <a:p>
            <a:pPr marL="228600" marR="0" lvl="0" indent="-228600" algn="l" defTabSz="457200" rtl="0" eaLnBrk="1" fontAlgn="auto" latinLnBrk="0" hangingPunct="1">
              <a:lnSpc>
                <a:spcPct val="100000"/>
              </a:lnSpc>
              <a:spcBef>
                <a:spcPts val="600"/>
              </a:spcBef>
              <a:spcAft>
                <a:spcPts val="0"/>
              </a:spcAft>
              <a:buClr>
                <a:srgbClr val="7FB9C2"/>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No incentive to offer at negative prices </a:t>
            </a:r>
          </a:p>
        </p:txBody>
      </p:sp>
      <p:sp>
        <p:nvSpPr>
          <p:cNvPr id="10" name="TextBox 9"/>
          <p:cNvSpPr txBox="1"/>
          <p:nvPr/>
        </p:nvSpPr>
        <p:spPr>
          <a:xfrm>
            <a:off x="2510338" y="2984611"/>
            <a:ext cx="168875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F4623"/>
                </a:solidFill>
                <a:effectLst/>
                <a:uLnTx/>
                <a:uFillTx/>
                <a:latin typeface="Calibri"/>
                <a:ea typeface="+mn-ea"/>
                <a:cs typeface="+mn-cs"/>
              </a:rPr>
              <a:t>Marginal System CO</a:t>
            </a:r>
            <a:r>
              <a:rPr kumimoji="0" lang="en-US" sz="1100" b="1" i="0" u="none" strike="noStrike" kern="1200" cap="none" spc="0" normalizeH="0" baseline="-25000" noProof="0" dirty="0">
                <a:ln>
                  <a:noFill/>
                </a:ln>
                <a:solidFill>
                  <a:srgbClr val="EF4623"/>
                </a:solidFill>
                <a:effectLst/>
                <a:uLnTx/>
                <a:uFillTx/>
                <a:latin typeface="Calibri"/>
                <a:ea typeface="+mn-ea"/>
                <a:cs typeface="+mn-cs"/>
              </a:rPr>
              <a:t>2</a:t>
            </a:r>
            <a:r>
              <a:rPr kumimoji="0" lang="en-US" sz="1100" b="1" i="0" u="none" strike="noStrike" kern="1200" cap="none" spc="0" normalizeH="0" baseline="0" noProof="0" dirty="0">
                <a:ln>
                  <a:noFill/>
                </a:ln>
                <a:solidFill>
                  <a:srgbClr val="EF4623"/>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F4623"/>
                </a:solidFill>
                <a:effectLst/>
                <a:uLnTx/>
                <a:uFillTx/>
                <a:latin typeface="Calibri"/>
                <a:ea typeface="+mn-ea"/>
                <a:cs typeface="+mn-cs"/>
              </a:rPr>
              <a:t>Emissions</a:t>
            </a:r>
          </a:p>
        </p:txBody>
      </p:sp>
      <p:sp>
        <p:nvSpPr>
          <p:cNvPr id="11" name="TextBox 10"/>
          <p:cNvSpPr txBox="1"/>
          <p:nvPr/>
        </p:nvSpPr>
        <p:spPr>
          <a:xfrm>
            <a:off x="1354140" y="3509918"/>
            <a:ext cx="1311140"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7FB9C2"/>
                </a:solidFill>
                <a:effectLst/>
                <a:uLnTx/>
                <a:uFillTx/>
                <a:latin typeface="Calibri"/>
                <a:ea typeface="+mn-ea"/>
                <a:cs typeface="+mn-cs"/>
              </a:rPr>
              <a:t>RECs Awarded = MWh Generation</a:t>
            </a:r>
          </a:p>
        </p:txBody>
      </p:sp>
      <p:sp>
        <p:nvSpPr>
          <p:cNvPr id="12" name="TextBox 11"/>
          <p:cNvSpPr txBox="1"/>
          <p:nvPr/>
        </p:nvSpPr>
        <p:spPr>
          <a:xfrm>
            <a:off x="8616552" y="2843290"/>
            <a:ext cx="168875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F4623"/>
                </a:solidFill>
                <a:effectLst/>
                <a:uLnTx/>
                <a:uFillTx/>
                <a:latin typeface="Calibri"/>
                <a:ea typeface="+mn-ea"/>
                <a:cs typeface="+mn-cs"/>
              </a:rPr>
              <a:t>Marginal System CO</a:t>
            </a:r>
            <a:r>
              <a:rPr kumimoji="0" lang="en-US" sz="1100" b="1" i="0" u="none" strike="noStrike" kern="1200" cap="none" spc="0" normalizeH="0" baseline="-25000" noProof="0" dirty="0">
                <a:ln>
                  <a:noFill/>
                </a:ln>
                <a:solidFill>
                  <a:srgbClr val="EF4623"/>
                </a:solidFill>
                <a:effectLst/>
                <a:uLnTx/>
                <a:uFillTx/>
                <a:latin typeface="Calibri"/>
                <a:ea typeface="+mn-ea"/>
                <a:cs typeface="+mn-cs"/>
              </a:rPr>
              <a:t>2</a:t>
            </a:r>
            <a:r>
              <a:rPr kumimoji="0" lang="en-US" sz="1100" b="1" i="0" u="none" strike="noStrike" kern="1200" cap="none" spc="0" normalizeH="0" baseline="0" noProof="0" dirty="0">
                <a:ln>
                  <a:noFill/>
                </a:ln>
                <a:solidFill>
                  <a:srgbClr val="EF4623"/>
                </a:solidFill>
                <a:effectLst/>
                <a:uLnTx/>
                <a:uFillTx/>
                <a:latin typeface="Calibri"/>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EF4623"/>
                </a:solidFill>
                <a:effectLst/>
                <a:uLnTx/>
                <a:uFillTx/>
                <a:latin typeface="Calibri"/>
                <a:ea typeface="+mn-ea"/>
                <a:cs typeface="+mn-cs"/>
              </a:rPr>
              <a:t>Emissions</a:t>
            </a:r>
          </a:p>
        </p:txBody>
      </p:sp>
      <p:sp>
        <p:nvSpPr>
          <p:cNvPr id="13" name="TextBox 12"/>
          <p:cNvSpPr txBox="1"/>
          <p:nvPr/>
        </p:nvSpPr>
        <p:spPr>
          <a:xfrm>
            <a:off x="6911054" y="2855665"/>
            <a:ext cx="1389493" cy="6001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7FB9C2"/>
                </a:solidFill>
                <a:effectLst/>
                <a:uLnTx/>
                <a:uFillTx/>
                <a:latin typeface="Calibri"/>
                <a:ea typeface="+mn-ea"/>
                <a:cs typeface="+mn-cs"/>
              </a:rPr>
              <a:t>CEACs Awarded Scales with CO</a:t>
            </a:r>
            <a:r>
              <a:rPr kumimoji="0" lang="en-US" sz="1100" b="1" i="0" u="none" strike="noStrike" kern="1200" cap="none" spc="0" normalizeH="0" baseline="-25000" noProof="0" dirty="0">
                <a:ln>
                  <a:noFill/>
                </a:ln>
                <a:solidFill>
                  <a:srgbClr val="7FB9C2"/>
                </a:solidFill>
                <a:effectLst/>
                <a:uLnTx/>
                <a:uFillTx/>
                <a:latin typeface="Calibri"/>
                <a:ea typeface="+mn-ea"/>
                <a:cs typeface="+mn-cs"/>
              </a:rPr>
              <a:t>2</a:t>
            </a:r>
            <a:r>
              <a:rPr kumimoji="0" lang="en-US" sz="1100" b="1" i="0" u="none" strike="noStrike" kern="1200" cap="none" spc="0" normalizeH="0" baseline="0" noProof="0" dirty="0">
                <a:ln>
                  <a:noFill/>
                </a:ln>
                <a:solidFill>
                  <a:srgbClr val="7FB9C2"/>
                </a:solidFill>
                <a:effectLst/>
                <a:uLnTx/>
                <a:uFillTx/>
                <a:latin typeface="Calibri"/>
                <a:ea typeface="+mn-ea"/>
                <a:cs typeface="+mn-cs"/>
              </a:rPr>
              <a:t> Displacement  </a:t>
            </a:r>
          </a:p>
        </p:txBody>
      </p:sp>
      <p:sp>
        <p:nvSpPr>
          <p:cNvPr id="14" name="Right Arrow 13"/>
          <p:cNvSpPr/>
          <p:nvPr/>
        </p:nvSpPr>
        <p:spPr>
          <a:xfrm>
            <a:off x="5701133" y="3455829"/>
            <a:ext cx="475494" cy="517218"/>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6" name="TextBox 15"/>
          <p:cNvSpPr txBox="1"/>
          <p:nvPr/>
        </p:nvSpPr>
        <p:spPr>
          <a:xfrm>
            <a:off x="1411020" y="2079190"/>
            <a:ext cx="327865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67F"/>
                </a:solidFill>
                <a:effectLst/>
                <a:uLnTx/>
                <a:uFillTx/>
                <a:latin typeface="Calibri"/>
                <a:ea typeface="+mn-ea"/>
                <a:cs typeface="+mn-cs"/>
              </a:rPr>
              <a:t>Traditional RECs: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67F"/>
                </a:solidFill>
                <a:effectLst/>
                <a:uLnTx/>
                <a:uFillTx/>
                <a:latin typeface="Calibri"/>
                <a:ea typeface="+mn-ea"/>
                <a:cs typeface="+mn-cs"/>
              </a:rPr>
              <a:t>Equal Incentives Across all Hours</a:t>
            </a:r>
          </a:p>
        </p:txBody>
      </p:sp>
      <p:sp>
        <p:nvSpPr>
          <p:cNvPr id="17" name="TextBox 16"/>
          <p:cNvSpPr txBox="1"/>
          <p:nvPr/>
        </p:nvSpPr>
        <p:spPr>
          <a:xfrm>
            <a:off x="6605081" y="2038304"/>
            <a:ext cx="4080834"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67F"/>
                </a:solidFill>
                <a:effectLst/>
                <a:uLnTx/>
                <a:uFillTx/>
                <a:latin typeface="Calibri"/>
                <a:ea typeface="+mn-ea"/>
                <a:cs typeface="+mn-cs"/>
              </a:rPr>
              <a:t>“Dynamic” CEACs: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67F"/>
                </a:solidFill>
                <a:effectLst/>
                <a:uLnTx/>
                <a:uFillTx/>
                <a:latin typeface="Calibri"/>
                <a:ea typeface="+mn-ea"/>
                <a:cs typeface="+mn-cs"/>
              </a:rPr>
              <a:t>Incentives Scale to Carbon Displacement</a:t>
            </a:r>
          </a:p>
        </p:txBody>
      </p:sp>
      <p:cxnSp>
        <p:nvCxnSpPr>
          <p:cNvPr id="5" name="Straight Connector 4"/>
          <p:cNvCxnSpPr/>
          <p:nvPr/>
        </p:nvCxnSpPr>
        <p:spPr>
          <a:xfrm>
            <a:off x="7049573" y="3942625"/>
            <a:ext cx="3133956" cy="0"/>
          </a:xfrm>
          <a:prstGeom prst="line">
            <a:avLst/>
          </a:prstGeom>
          <a:ln>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2930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Dynamic CEACs</a:t>
            </a:r>
            <a:endParaRPr lang="en-US" sz="3200" dirty="0"/>
          </a:p>
        </p:txBody>
      </p:sp>
      <p:sp>
        <p:nvSpPr>
          <p:cNvPr id="4" name="Text Placeholder 2"/>
          <p:cNvSpPr txBox="1">
            <a:spLocks/>
          </p:cNvSpPr>
          <p:nvPr/>
        </p:nvSpPr>
        <p:spPr>
          <a:xfrm>
            <a:off x="987747" y="1273486"/>
            <a:ext cx="10277661" cy="3721393"/>
          </a:xfrm>
          <a:prstGeom prst="rect">
            <a:avLst/>
          </a:prstGeom>
        </p:spPr>
        <p:txBody>
          <a:bodyPr vert="horz" lIns="0" tIns="45720" rIns="91440" bIns="45720" rtlCol="0">
            <a:noAutofit/>
          </a:bodyPr>
          <a:lstStyle>
            <a:lvl1pPr marL="117475" indent="-117475" algn="l" defTabSz="457200" rtl="0" eaLnBrk="1" latinLnBrk="0" hangingPunct="1">
              <a:spcBef>
                <a:spcPct val="20000"/>
              </a:spcBef>
              <a:buClr>
                <a:schemeClr val="bg1"/>
              </a:buClr>
              <a:buSzPct val="100000"/>
              <a:buFont typeface="Calibri" pitchFamily="34" charset="0"/>
              <a:buChar char=" "/>
              <a:defRPr lang="en-US" sz="2200" b="1" kern="1200" dirty="0" smtClean="0">
                <a:solidFill>
                  <a:srgbClr val="000000"/>
                </a:solidFill>
                <a:latin typeface="+mn-lt"/>
                <a:ea typeface="+mn-ea"/>
                <a:cs typeface="+mn-cs"/>
              </a:defRPr>
            </a:lvl1pPr>
            <a:lvl2pPr marL="457200" indent="-223838" algn="l" defTabSz="457200" rtl="0" eaLnBrk="1" latinLnBrk="0" hangingPunct="1">
              <a:spcBef>
                <a:spcPct val="20000"/>
              </a:spcBef>
              <a:buClr>
                <a:srgbClr val="71ADB6"/>
              </a:buClr>
              <a:buSzPct val="60000"/>
              <a:buFont typeface="Arial" pitchFamily="34" charset="0"/>
              <a:buChar char="▀"/>
              <a:defRPr lang="en-US" sz="2000" b="0" kern="1200" dirty="0" smtClean="0">
                <a:solidFill>
                  <a:srgbClr val="000000"/>
                </a:solidFill>
                <a:latin typeface="+mn-lt"/>
                <a:ea typeface="+mn-ea"/>
                <a:cs typeface="+mn-cs"/>
              </a:defRPr>
            </a:lvl2pPr>
            <a:lvl3pPr marL="690563" indent="-233363" algn="l" defTabSz="457200" rtl="0" eaLnBrk="1" latinLnBrk="0" hangingPunct="1">
              <a:spcBef>
                <a:spcPct val="20000"/>
              </a:spcBef>
              <a:buClr>
                <a:srgbClr val="71ADB6"/>
              </a:buClr>
              <a:buFont typeface="Calibri" pitchFamily="34" charset="0"/>
              <a:buChar char="−"/>
              <a:defRPr lang="en-US" sz="2000" kern="1200" dirty="0" smtClean="0">
                <a:solidFill>
                  <a:srgbClr val="000000"/>
                </a:solidFill>
                <a:latin typeface="+mn-lt"/>
                <a:ea typeface="+mn-ea"/>
                <a:cs typeface="+mn-cs"/>
              </a:defRPr>
            </a:lvl3pPr>
            <a:lvl4pPr marL="919163" indent="-228600" algn="l" defTabSz="457200" rtl="0" eaLnBrk="1" latinLnBrk="0" hangingPunct="1">
              <a:spcBef>
                <a:spcPct val="20000"/>
              </a:spcBef>
              <a:buClr>
                <a:srgbClr val="71ADB6"/>
              </a:buClr>
              <a:buSzPct val="80000"/>
              <a:buFont typeface="Wingdings" pitchFamily="2" charset="2"/>
              <a:buChar char="§"/>
              <a:tabLst/>
              <a:defRPr sz="2000" kern="1200" baseline="0">
                <a:solidFill>
                  <a:srgbClr val="000000"/>
                </a:solidFill>
                <a:latin typeface="+mn-lt"/>
                <a:ea typeface="+mn-ea"/>
                <a:cs typeface="+mn-cs"/>
              </a:defRPr>
            </a:lvl4pPr>
            <a:lvl5pPr marL="1147763" indent="-233363" algn="l" defTabSz="457200" rtl="0" eaLnBrk="1" latinLnBrk="0" hangingPunct="1">
              <a:spcBef>
                <a:spcPct val="20000"/>
              </a:spcBef>
              <a:buClr>
                <a:srgbClr val="71ADB6"/>
              </a:buClr>
              <a:buFont typeface="Arial" pitchFamily="34" charset="0"/>
              <a:buChar char="•"/>
              <a:defRPr lang="en-US" sz="20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200" b="1" i="0" u="none" strike="noStrike" kern="1200" cap="none" spc="0" normalizeH="0" baseline="0" noProof="0" dirty="0">
                <a:ln>
                  <a:noFill/>
                </a:ln>
                <a:solidFill>
                  <a:srgbClr val="000000"/>
                </a:solidFill>
                <a:effectLst/>
                <a:uLnTx/>
                <a:uFillTx/>
                <a:latin typeface="Calibri"/>
                <a:ea typeface="+mn-ea"/>
                <a:cs typeface="+mn-cs"/>
              </a:rPr>
              <a:t>Clean energy suppliers earn CEAC awards (and thus payments) that scale in proportion to carbon abatement value:</a:t>
            </a:r>
          </a:p>
          <a:p>
            <a:pPr marL="233362" marR="0" lvl="1" indent="0" algn="l" defTabSz="457200" rtl="0" eaLnBrk="1" fontAlgn="auto" latinLnBrk="0" hangingPunct="1">
              <a:lnSpc>
                <a:spcPct val="100000"/>
              </a:lnSpc>
              <a:spcBef>
                <a:spcPct val="20000"/>
              </a:spcBef>
              <a:spcAft>
                <a:spcPts val="0"/>
              </a:spcAft>
              <a:buClr>
                <a:srgbClr val="71ADB6"/>
              </a:buClr>
              <a:buSzPct val="60000"/>
              <a:buFont typeface="Arial"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233362" marR="0" lvl="1" indent="0" algn="l" defTabSz="457200" rtl="0" eaLnBrk="1" fontAlgn="auto" latinLnBrk="0" hangingPunct="1">
              <a:lnSpc>
                <a:spcPct val="100000"/>
              </a:lnSpc>
              <a:spcBef>
                <a:spcPct val="20000"/>
              </a:spcBef>
              <a:spcAft>
                <a:spcPts val="0"/>
              </a:spcAft>
              <a:buClr>
                <a:srgbClr val="71ADB6"/>
              </a:buClr>
              <a:buSzPct val="60000"/>
              <a:buFont typeface="Arial" pitchFamily="34" charset="0"/>
              <a:buNone/>
              <a:tabLst/>
              <a:defRPr/>
            </a:pPr>
            <a:endParaRPr kumimoji="0" lang="en-US" sz="2000" b="0" i="0" u="none" strike="noStrike" kern="1200" cap="none" spc="0" normalizeH="0" baseline="0" noProof="0" dirty="0">
              <a:ln>
                <a:noFill/>
              </a:ln>
              <a:solidFill>
                <a:srgbClr val="000000"/>
              </a:solidFill>
              <a:effectLst/>
              <a:uLnTx/>
              <a:uFillTx/>
              <a:latin typeface="Calibri"/>
              <a:ea typeface="+mn-ea"/>
              <a:cs typeface="+mn-cs"/>
            </a:endParaRPr>
          </a:p>
          <a:p>
            <a:pPr marL="233362" marR="0" lvl="1" indent="0" algn="l" defTabSz="457200" rtl="0" eaLnBrk="1" fontAlgn="auto" latinLnBrk="0" hangingPunct="1">
              <a:lnSpc>
                <a:spcPct val="100000"/>
              </a:lnSpc>
              <a:spcBef>
                <a:spcPct val="20000"/>
              </a:spcBef>
              <a:spcAft>
                <a:spcPts val="0"/>
              </a:spcAft>
              <a:buClr>
                <a:srgbClr val="71ADB6"/>
              </a:buClr>
              <a:buSzPct val="60000"/>
              <a:buFont typeface="Arial" pitchFamily="34" charset="0"/>
              <a:buNone/>
              <a:tabLst/>
              <a:defRPr/>
            </a:pPr>
            <a:endParaRPr kumimoji="0" lang="en-US" sz="3600" b="0" i="0" u="none" strike="noStrike" kern="1200" cap="none" spc="0" normalizeH="0" baseline="0" noProof="0" dirty="0">
              <a:ln>
                <a:noFill/>
              </a:ln>
              <a:solidFill>
                <a:srgbClr val="000000"/>
              </a:solidFill>
              <a:effectLst/>
              <a:uLnTx/>
              <a:uFillTx/>
              <a:latin typeface="Calibri"/>
              <a:ea typeface="+mn-ea"/>
              <a:cs typeface="+mn-cs"/>
            </a:endParaRPr>
          </a:p>
          <a:p>
            <a:pPr marL="287338" marR="0" lvl="0" indent="-169863" algn="just" defTabSz="457200" rtl="0" eaLnBrk="1" fontAlgn="auto" latinLnBrk="0" hangingPunct="1">
              <a:lnSpc>
                <a:spcPct val="100000"/>
              </a:lnSpc>
              <a:spcBef>
                <a:spcPts val="400"/>
              </a:spcBef>
              <a:spcAft>
                <a:spcPts val="0"/>
              </a:spcAft>
              <a:buClr>
                <a:srgbClr val="7FB9C2"/>
              </a:buClr>
              <a:buSzPct val="100000"/>
              <a:buFont typeface="Calibri" panose="020F0502020204030204" pitchFamily="34" charset="0"/>
              <a:buChar char="–"/>
              <a:tabLst/>
              <a:defRPr/>
            </a:pPr>
            <a:r>
              <a:rPr kumimoji="0" lang="en-US" sz="1900" b="1" i="0" u="none" strike="noStrike" kern="1200" cap="none" spc="0" normalizeH="0" baseline="0" noProof="0" dirty="0">
                <a:ln>
                  <a:noFill/>
                </a:ln>
                <a:solidFill>
                  <a:srgbClr val="00467F"/>
                </a:solidFill>
                <a:effectLst/>
                <a:uLnTx/>
                <a:uFillTx/>
                <a:latin typeface="Calibri"/>
                <a:ea typeface="Calibri" panose="020F0502020204030204" pitchFamily="34" charset="0"/>
                <a:cs typeface="Times New Roman" panose="02020603050405020304" pitchFamily="18" charset="0"/>
              </a:rPr>
              <a:t>CEACs:</a:t>
            </a:r>
            <a:r>
              <a:rPr kumimoji="0" lang="en-US" sz="1900" b="0" i="0" u="none" strike="noStrike" kern="1200" cap="none" spc="0" normalizeH="0" baseline="0" noProof="0" dirty="0">
                <a:ln>
                  <a:noFill/>
                </a:ln>
                <a:solidFill>
                  <a:srgbClr val="00467F"/>
                </a:solidFill>
                <a:effectLst/>
                <a:uLnTx/>
                <a:uFillTx/>
                <a:latin typeface="Calibri"/>
                <a:ea typeface="Calibri" panose="020F0502020204030204" pitchFamily="34" charset="0"/>
                <a:cs typeface="Times New Roman" panose="02020603050405020304" pitchFamily="18" charset="0"/>
              </a:rPr>
              <a:t> </a:t>
            </a:r>
            <a:r>
              <a:rPr kumimoji="0" lang="en-US" sz="19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annual quantity of CEACs awarded to the clean resource. The rate of CEACs awarded per physical MWh produced may be greater than the average across all clean suppliers (if displacing primarily coal) or less than the average across all clean suppliers (if displacing primarily other clean supply)</a:t>
            </a:r>
          </a:p>
          <a:p>
            <a:pPr marL="287338" marR="0" lvl="0" indent="-169863" algn="just" defTabSz="457200" rtl="0" eaLnBrk="1" fontAlgn="auto" latinLnBrk="0" hangingPunct="1">
              <a:lnSpc>
                <a:spcPct val="100000"/>
              </a:lnSpc>
              <a:spcBef>
                <a:spcPts val="600"/>
              </a:spcBef>
              <a:spcAft>
                <a:spcPts val="0"/>
              </a:spcAft>
              <a:buClr>
                <a:srgbClr val="7FB9C2"/>
              </a:buClr>
              <a:buSzPct val="100000"/>
              <a:buFont typeface="Calibri" panose="020F0502020204030204" pitchFamily="34" charset="0"/>
              <a:buChar char="–"/>
              <a:tabLst/>
              <a:defRPr/>
            </a:pPr>
            <a:r>
              <a:rPr kumimoji="0" lang="en-US" sz="1900" b="1" i="0" u="none" strike="noStrike" kern="1200" cap="none" spc="0" normalizeH="0" baseline="0" noProof="0" dirty="0">
                <a:ln>
                  <a:noFill/>
                </a:ln>
                <a:solidFill>
                  <a:srgbClr val="00467F"/>
                </a:solidFill>
                <a:effectLst/>
                <a:uLnTx/>
                <a:uFillTx/>
                <a:latin typeface="Calibri"/>
                <a:ea typeface="Calibri" panose="020F0502020204030204" pitchFamily="34" charset="0"/>
                <a:cs typeface="Times New Roman" panose="02020603050405020304" pitchFamily="18" charset="0"/>
              </a:rPr>
              <a:t>Physical Generation: </a:t>
            </a:r>
            <a:r>
              <a:rPr kumimoji="0" lang="en-US" sz="19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the as-metered MWh produced by the clean resource </a:t>
            </a:r>
          </a:p>
          <a:p>
            <a:pPr marL="287338" marR="0" lvl="0" indent="-169863" algn="just" defTabSz="457200" rtl="0" eaLnBrk="1" fontAlgn="auto" latinLnBrk="0" hangingPunct="1">
              <a:lnSpc>
                <a:spcPct val="100000"/>
              </a:lnSpc>
              <a:spcBef>
                <a:spcPts val="600"/>
              </a:spcBef>
              <a:spcAft>
                <a:spcPts val="0"/>
              </a:spcAft>
              <a:buClr>
                <a:srgbClr val="7FB9C2"/>
              </a:buClr>
              <a:buSzPct val="100000"/>
              <a:buFont typeface="Calibri" panose="020F0502020204030204" pitchFamily="34" charset="0"/>
              <a:buChar char="–"/>
              <a:tabLst/>
              <a:defRPr/>
            </a:pPr>
            <a:r>
              <a:rPr kumimoji="0" lang="en-US" sz="1900" b="1" i="0" u="none" strike="noStrike" kern="1200" cap="none" spc="0" normalizeH="0" baseline="0" noProof="0" dirty="0">
                <a:ln>
                  <a:noFill/>
                </a:ln>
                <a:solidFill>
                  <a:srgbClr val="00467F"/>
                </a:solidFill>
                <a:effectLst/>
                <a:uLnTx/>
                <a:uFillTx/>
                <a:latin typeface="Calibri"/>
                <a:ea typeface="Calibri" panose="020F0502020204030204" pitchFamily="34" charset="0"/>
                <a:cs typeface="Times New Roman" panose="02020603050405020304" pitchFamily="18" charset="0"/>
              </a:rPr>
              <a:t>Standard Abatement Rate: </a:t>
            </a:r>
            <a:r>
              <a:rPr kumimoji="0" lang="en-US" sz="19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the standard quantity of marginal carbon displacement required to produce one CEAC (e.g. 1,100 </a:t>
            </a:r>
            <a:r>
              <a:rPr kumimoji="0" lang="en-US" sz="1900" b="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Times New Roman" panose="02020603050405020304" pitchFamily="18" charset="0"/>
              </a:rPr>
              <a:t>lbs</a:t>
            </a:r>
            <a:r>
              <a:rPr kumimoji="0" lang="en-US" sz="19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/MWh). This value adjusts over time with the average abatement value across the clean fleet</a:t>
            </a:r>
          </a:p>
          <a:p>
            <a:pPr marL="287338" marR="0" lvl="0" indent="-169863" algn="just" defTabSz="457200" rtl="0" eaLnBrk="1" fontAlgn="auto" latinLnBrk="0" hangingPunct="1">
              <a:lnSpc>
                <a:spcPct val="100000"/>
              </a:lnSpc>
              <a:spcBef>
                <a:spcPts val="600"/>
              </a:spcBef>
              <a:spcAft>
                <a:spcPts val="0"/>
              </a:spcAft>
              <a:buClr>
                <a:srgbClr val="7FB9C2"/>
              </a:buClr>
              <a:buSzPct val="100000"/>
              <a:buFont typeface="Calibri" panose="020F0502020204030204" pitchFamily="34" charset="0"/>
              <a:buChar char="–"/>
              <a:tabLst/>
              <a:defRPr/>
            </a:pPr>
            <a:r>
              <a:rPr kumimoji="0" lang="en-US" sz="1900" b="1" i="0" u="none" strike="noStrike" kern="1200" cap="none" spc="0" normalizeH="0" baseline="0" noProof="0" dirty="0">
                <a:ln>
                  <a:noFill/>
                </a:ln>
                <a:solidFill>
                  <a:srgbClr val="00467F"/>
                </a:solidFill>
                <a:effectLst/>
                <a:uLnTx/>
                <a:uFillTx/>
                <a:latin typeface="Calibri"/>
                <a:ea typeface="Calibri" panose="020F0502020204030204" pitchFamily="34" charset="0"/>
                <a:cs typeface="Times New Roman" panose="02020603050405020304" pitchFamily="18" charset="0"/>
              </a:rPr>
              <a:t>Realized Abatement Rate:</a:t>
            </a:r>
            <a:r>
              <a:rPr kumimoji="0" lang="en-US" sz="1900" b="0" i="0" u="none" strike="noStrike" kern="1200" cap="none" spc="0" normalizeH="0" baseline="0" noProof="0" dirty="0">
                <a:ln>
                  <a:noFill/>
                </a:ln>
                <a:solidFill>
                  <a:srgbClr val="000000"/>
                </a:solidFill>
                <a:effectLst/>
                <a:uLnTx/>
                <a:uFillTx/>
                <a:latin typeface="Calibri"/>
                <a:ea typeface="Calibri" panose="020F0502020204030204" pitchFamily="34" charset="0"/>
                <a:cs typeface="Times New Roman" panose="02020603050405020304" pitchFamily="18" charset="0"/>
              </a:rPr>
              <a:t> the measured marginal carbon abatement value of the resource in question, based on the time and place of clean energy production</a:t>
            </a:r>
          </a:p>
        </p:txBody>
      </p:sp>
      <p:pic>
        <p:nvPicPr>
          <p:cNvPr id="11" name="Picture 10"/>
          <p:cNvPicPr/>
          <p:nvPr/>
        </p:nvPicPr>
        <p:blipFill>
          <a:blip r:embed="rId3">
            <a:extLst>
              <a:ext uri="{28A0092B-C50C-407E-A947-70E740481C1C}">
                <a14:useLocalDpi xmlns:a14="http://schemas.microsoft.com/office/drawing/2010/main" val="0"/>
              </a:ext>
            </a:extLst>
          </a:blip>
          <a:srcRect/>
          <a:stretch>
            <a:fillRect/>
          </a:stretch>
        </p:blipFill>
        <p:spPr bwMode="auto">
          <a:xfrm>
            <a:off x="2589044" y="2159579"/>
            <a:ext cx="6898222" cy="1094610"/>
          </a:xfrm>
          <a:prstGeom prst="rect">
            <a:avLst/>
          </a:prstGeom>
          <a:noFill/>
        </p:spPr>
      </p:pic>
    </p:spTree>
    <p:extLst>
      <p:ext uri="{BB962C8B-B14F-4D97-AF65-F5344CB8AC3E}">
        <p14:creationId xmlns:p14="http://schemas.microsoft.com/office/powerpoint/2010/main" val="30642295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15962"/>
            <a:ext cx="8816340" cy="1143000"/>
          </a:xfrm>
        </p:spPr>
        <p:txBody>
          <a:bodyPr/>
          <a:lstStyle/>
          <a:p>
            <a:r>
              <a:rPr lang="en-US" dirty="0" smtClean="0"/>
              <a:t>Incentives for Clean Energy in the </a:t>
            </a:r>
            <a:r>
              <a:rPr lang="en-US" b="1" dirty="0" smtClean="0"/>
              <a:t>Right Locations</a:t>
            </a:r>
            <a:endParaRPr lang="en-US" b="1" dirty="0"/>
          </a:p>
        </p:txBody>
      </p:sp>
      <p:sp>
        <p:nvSpPr>
          <p:cNvPr id="4" name="Oval 3"/>
          <p:cNvSpPr/>
          <p:nvPr/>
        </p:nvSpPr>
        <p:spPr>
          <a:xfrm>
            <a:off x="6745481" y="3517360"/>
            <a:ext cx="3452421" cy="3151431"/>
          </a:xfrm>
          <a:prstGeom prst="ellipse">
            <a:avLst/>
          </a:prstGeom>
          <a:gradFill rotWithShape="1">
            <a:gsLst>
              <a:gs pos="0">
                <a:srgbClr val="CCCDC3">
                  <a:lumMod val="40000"/>
                  <a:lumOff val="60000"/>
                </a:srgbClr>
              </a:gs>
              <a:gs pos="100000">
                <a:srgbClr val="CCCDC3">
                  <a:lumMod val="20000"/>
                  <a:lumOff val="8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B54"/>
              </a:solidFill>
              <a:effectLst/>
              <a:uLnTx/>
              <a:uFillTx/>
              <a:latin typeface="Calibri"/>
              <a:ea typeface="+mn-ea"/>
              <a:cs typeface="+mn-cs"/>
            </a:endParaRPr>
          </a:p>
        </p:txBody>
      </p:sp>
      <p:sp>
        <p:nvSpPr>
          <p:cNvPr id="5" name="TextBox 4"/>
          <p:cNvSpPr txBox="1"/>
          <p:nvPr/>
        </p:nvSpPr>
        <p:spPr>
          <a:xfrm>
            <a:off x="530352" y="1181758"/>
            <a:ext cx="10533888" cy="1274195"/>
          </a:xfrm>
          <a:prstGeom prst="rect">
            <a:avLst/>
          </a:prstGeom>
          <a:noFill/>
        </p:spPr>
        <p:txBody>
          <a:bodyPr wrap="square" rtlCol="0">
            <a:spAutoFit/>
          </a:bodyPr>
          <a:lstStyle/>
          <a:p>
            <a:pPr marL="117475" marR="0" lvl="0" indent="-117475" algn="l" defTabSz="9144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400" b="1" i="0" u="none" strike="noStrike" kern="0" cap="none" spc="0" normalizeH="0" baseline="0" noProof="0" dirty="0">
                <a:ln>
                  <a:noFill/>
                </a:ln>
                <a:solidFill>
                  <a:srgbClr val="000000"/>
                </a:solidFill>
                <a:effectLst/>
                <a:uLnTx/>
                <a:uFillTx/>
                <a:latin typeface="Calibri"/>
                <a:ea typeface="+mn-ea"/>
                <a:cs typeface="+mn-cs"/>
              </a:rPr>
              <a:t>Varying the CEAC awards across locations in a way that reflects carbon emissions displaced will focus incentives to develop new clean energy where they are most valuable</a:t>
            </a:r>
          </a:p>
          <a:p>
            <a:pPr marL="117475" marR="0" lvl="0" indent="-117475" algn="l" defTabSz="9144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endParaRPr kumimoji="0" lang="en-US" sz="400" b="1" i="0" u="none" strike="noStrike" kern="0" cap="none" spc="0" normalizeH="0" baseline="0" noProof="0" dirty="0">
              <a:ln>
                <a:noFill/>
              </a:ln>
              <a:solidFill>
                <a:srgbClr val="000000"/>
              </a:solidFill>
              <a:effectLst/>
              <a:uLnTx/>
              <a:uFillTx/>
              <a:latin typeface="Calibri"/>
              <a:ea typeface="+mn-ea"/>
              <a:cs typeface="+mn-cs"/>
            </a:endParaRPr>
          </a:p>
        </p:txBody>
      </p:sp>
      <p:sp>
        <p:nvSpPr>
          <p:cNvPr id="6" name="Oval 5"/>
          <p:cNvSpPr/>
          <p:nvPr/>
        </p:nvSpPr>
        <p:spPr>
          <a:xfrm>
            <a:off x="2085153" y="3517360"/>
            <a:ext cx="3378458" cy="3151431"/>
          </a:xfrm>
          <a:prstGeom prst="ellipse">
            <a:avLst/>
          </a:prstGeom>
          <a:gradFill rotWithShape="1">
            <a:gsLst>
              <a:gs pos="0">
                <a:srgbClr val="CCCDC3">
                  <a:lumMod val="40000"/>
                  <a:lumOff val="60000"/>
                </a:srgbClr>
              </a:gs>
              <a:gs pos="100000">
                <a:srgbClr val="CCCDC3">
                  <a:lumMod val="20000"/>
                  <a:lumOff val="80000"/>
                </a:srgbClr>
              </a:gs>
            </a:gsLst>
            <a:lin ang="16200000" scaled="0"/>
          </a:gra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B54"/>
              </a:solidFill>
              <a:effectLst/>
              <a:uLnTx/>
              <a:uFillTx/>
              <a:latin typeface="Calibri"/>
              <a:ea typeface="+mn-ea"/>
              <a:cs typeface="+mn-cs"/>
            </a:endParaRPr>
          </a:p>
        </p:txBody>
      </p:sp>
      <p:sp>
        <p:nvSpPr>
          <p:cNvPr id="7" name="TextBox 6"/>
          <p:cNvSpPr txBox="1"/>
          <p:nvPr/>
        </p:nvSpPr>
        <p:spPr>
          <a:xfrm>
            <a:off x="2085154" y="2402406"/>
            <a:ext cx="327865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00467F"/>
                </a:solidFill>
                <a:effectLst/>
                <a:uLnTx/>
                <a:uFillTx/>
                <a:latin typeface="Calibri"/>
                <a:ea typeface="+mn-ea"/>
                <a:cs typeface="+mn-cs"/>
              </a:rPr>
              <a:t>Low-Emitting</a:t>
            </a:r>
            <a:r>
              <a:rPr kumimoji="0" lang="en-US" sz="1800" b="1" i="0" u="none" strike="noStrike" kern="0" cap="none" spc="0" normalizeH="0" baseline="0" noProof="0" dirty="0">
                <a:ln>
                  <a:noFill/>
                </a:ln>
                <a:solidFill>
                  <a:srgbClr val="00467F"/>
                </a:solidFill>
                <a:effectLst/>
                <a:uLnTx/>
                <a:uFillTx/>
                <a:latin typeface="Calibri"/>
                <a:ea typeface="+mn-ea"/>
                <a:cs typeface="+mn-cs"/>
              </a:rPr>
              <a:t> Location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67F"/>
                </a:solidFill>
                <a:effectLst/>
                <a:uLnTx/>
                <a:uFillTx/>
                <a:latin typeface="Calibri"/>
                <a:ea typeface="+mn-ea"/>
                <a:cs typeface="+mn-cs"/>
              </a:rPr>
              <a:t>Generation pocket that is already saturated with wind.  New clean energy will mostly displace the generation of existing wind resources (and will earn fewer CEACs)</a:t>
            </a:r>
          </a:p>
        </p:txBody>
      </p:sp>
      <p:sp>
        <p:nvSpPr>
          <p:cNvPr id="8" name="TextBox 7"/>
          <p:cNvSpPr txBox="1"/>
          <p:nvPr/>
        </p:nvSpPr>
        <p:spPr>
          <a:xfrm>
            <a:off x="6927789" y="2397257"/>
            <a:ext cx="327865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0" cap="none" spc="0" normalizeH="0" baseline="0" noProof="0" dirty="0">
                <a:ln>
                  <a:noFill/>
                </a:ln>
                <a:solidFill>
                  <a:srgbClr val="00467F"/>
                </a:solidFill>
                <a:effectLst/>
                <a:uLnTx/>
                <a:uFillTx/>
                <a:latin typeface="Calibri"/>
                <a:ea typeface="+mn-ea"/>
                <a:cs typeface="+mn-cs"/>
              </a:rPr>
              <a:t>High-Emitting</a:t>
            </a:r>
            <a:r>
              <a:rPr kumimoji="0" lang="en-US" sz="1800" b="1" i="0" u="none" strike="noStrike" kern="0" cap="none" spc="0" normalizeH="0" baseline="0" noProof="0" dirty="0">
                <a:ln>
                  <a:noFill/>
                </a:ln>
                <a:solidFill>
                  <a:srgbClr val="00467F"/>
                </a:solidFill>
                <a:effectLst/>
                <a:uLnTx/>
                <a:uFillTx/>
                <a:latin typeface="Calibri"/>
                <a:ea typeface="+mn-ea"/>
                <a:cs typeface="+mn-cs"/>
              </a:rPr>
              <a:t> Location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467F"/>
                </a:solidFill>
                <a:effectLst/>
                <a:uLnTx/>
                <a:uFillTx/>
                <a:latin typeface="Calibri"/>
                <a:ea typeface="+mn-ea"/>
                <a:cs typeface="+mn-cs"/>
              </a:rPr>
              <a:t>Load pocket where high-emitting steam oil units are often called on.  Clean energy will displace more emissions (and earn more CEACs)</a:t>
            </a:r>
          </a:p>
        </p:txBody>
      </p:sp>
      <p:sp>
        <p:nvSpPr>
          <p:cNvPr id="9" name="Right Arrow 8"/>
          <p:cNvSpPr/>
          <p:nvPr/>
        </p:nvSpPr>
        <p:spPr>
          <a:xfrm>
            <a:off x="5656681" y="4466824"/>
            <a:ext cx="886814" cy="854579"/>
          </a:xfrm>
          <a:prstGeom prst="rightArrow">
            <a:avLst/>
          </a:prstGeom>
          <a:solidFill>
            <a:srgbClr val="7FB9C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B54"/>
              </a:solidFill>
              <a:effectLst/>
              <a:uLnTx/>
              <a:uFillTx/>
              <a:latin typeface="Calibri"/>
              <a:ea typeface="+mn-ea"/>
              <a:cs typeface="+mn-cs"/>
            </a:endParaRPr>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208" y="3801560"/>
            <a:ext cx="1113631" cy="258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574" y="3855480"/>
            <a:ext cx="1101962" cy="255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4035924" y="4502480"/>
            <a:ext cx="141877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F4623"/>
                </a:solidFill>
                <a:effectLst/>
                <a:uLnTx/>
                <a:uFillTx/>
                <a:latin typeface="Calibri"/>
                <a:ea typeface="+mn-ea"/>
                <a:cs typeface="+mn-cs"/>
              </a:rPr>
              <a:t>At Reference Emissions Abatement</a:t>
            </a:r>
          </a:p>
        </p:txBody>
      </p:sp>
      <p:sp>
        <p:nvSpPr>
          <p:cNvPr id="13" name="TextBox 12"/>
          <p:cNvSpPr txBox="1"/>
          <p:nvPr/>
        </p:nvSpPr>
        <p:spPr>
          <a:xfrm>
            <a:off x="8548605" y="4788957"/>
            <a:ext cx="141877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F4623"/>
                </a:solidFill>
                <a:effectLst/>
                <a:uLnTx/>
                <a:uFillTx/>
                <a:latin typeface="Calibri"/>
                <a:ea typeface="+mn-ea"/>
                <a:cs typeface="+mn-cs"/>
              </a:rPr>
              <a:t>At Reference Emissions Abatement</a:t>
            </a:r>
          </a:p>
        </p:txBody>
      </p:sp>
      <p:sp>
        <p:nvSpPr>
          <p:cNvPr id="14" name="TextBox 13"/>
          <p:cNvSpPr txBox="1"/>
          <p:nvPr/>
        </p:nvSpPr>
        <p:spPr>
          <a:xfrm>
            <a:off x="3979224" y="5576286"/>
            <a:ext cx="14187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FB9C2">
                    <a:lumMod val="75000"/>
                  </a:srgbClr>
                </a:solidFill>
                <a:effectLst/>
                <a:uLnTx/>
                <a:uFillTx/>
                <a:latin typeface="Calibri"/>
                <a:ea typeface="+mn-ea"/>
                <a:cs typeface="+mn-cs"/>
              </a:rPr>
              <a:t>Realized CEAC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FB9C2">
                    <a:lumMod val="75000"/>
                  </a:srgbClr>
                </a:solidFill>
                <a:effectLst/>
                <a:uLnTx/>
                <a:uFillTx/>
                <a:latin typeface="Calibri"/>
                <a:ea typeface="+mn-ea"/>
                <a:cs typeface="+mn-cs"/>
              </a:rPr>
              <a:t>Quantity</a:t>
            </a:r>
          </a:p>
        </p:txBody>
      </p:sp>
      <p:sp>
        <p:nvSpPr>
          <p:cNvPr id="15" name="TextBox 14"/>
          <p:cNvSpPr txBox="1"/>
          <p:nvPr/>
        </p:nvSpPr>
        <p:spPr>
          <a:xfrm>
            <a:off x="8635486" y="4188757"/>
            <a:ext cx="141877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FB9C2">
                    <a:lumMod val="75000"/>
                  </a:srgbClr>
                </a:solidFill>
                <a:effectLst/>
                <a:uLnTx/>
                <a:uFillTx/>
                <a:latin typeface="Calibri"/>
                <a:ea typeface="+mn-ea"/>
                <a:cs typeface="+mn-cs"/>
              </a:rPr>
              <a:t>Realized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FB9C2">
                    <a:lumMod val="75000"/>
                  </a:srgbClr>
                </a:solidFill>
                <a:effectLst/>
                <a:uLnTx/>
                <a:uFillTx/>
                <a:latin typeface="Calibri"/>
                <a:ea typeface="+mn-ea"/>
                <a:cs typeface="+mn-cs"/>
              </a:rPr>
              <a:t>CEAC Quantity</a:t>
            </a:r>
          </a:p>
        </p:txBody>
      </p:sp>
      <p:sp>
        <p:nvSpPr>
          <p:cNvPr id="3" name="TextBox 2"/>
          <p:cNvSpPr txBox="1"/>
          <p:nvPr/>
        </p:nvSpPr>
        <p:spPr>
          <a:xfrm rot="16200000">
            <a:off x="1868754" y="4816187"/>
            <a:ext cx="2322723" cy="276999"/>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CEACs/MWh</a:t>
            </a:r>
          </a:p>
        </p:txBody>
      </p:sp>
      <p:sp>
        <p:nvSpPr>
          <p:cNvPr id="18" name="TextBox 17"/>
          <p:cNvSpPr txBox="1"/>
          <p:nvPr/>
        </p:nvSpPr>
        <p:spPr>
          <a:xfrm rot="16200000">
            <a:off x="6473035" y="4837835"/>
            <a:ext cx="2322723" cy="276999"/>
          </a:xfrm>
          <a:prstGeom prst="rect">
            <a:avLst/>
          </a:prstGeom>
          <a:solidFill>
            <a:schemeClr val="tx2"/>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mn-cs"/>
              </a:rPr>
              <a:t>CEACs/MWh</a:t>
            </a:r>
          </a:p>
        </p:txBody>
      </p:sp>
    </p:spTree>
    <p:extLst>
      <p:ext uri="{BB962C8B-B14F-4D97-AF65-F5344CB8AC3E}">
        <p14:creationId xmlns:p14="http://schemas.microsoft.com/office/powerpoint/2010/main" val="840408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p:nvPr/>
        </p:nvPicPr>
        <p:blipFill rotWithShape="1">
          <a:blip r:embed="rId2"/>
          <a:srcRect t="2697" b="2078"/>
          <a:stretch/>
        </p:blipFill>
        <p:spPr bwMode="auto">
          <a:xfrm>
            <a:off x="2210661" y="2241564"/>
            <a:ext cx="7688453" cy="4329561"/>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Incentives at the </a:t>
            </a:r>
            <a:r>
              <a:rPr lang="en-US" b="1" dirty="0" smtClean="0"/>
              <a:t>Right Times </a:t>
            </a:r>
            <a:r>
              <a:rPr lang="en-US" dirty="0" smtClean="0"/>
              <a:t>(Including for Storage)</a:t>
            </a:r>
            <a:endParaRPr lang="en-US" dirty="0"/>
          </a:p>
        </p:txBody>
      </p:sp>
      <p:sp>
        <p:nvSpPr>
          <p:cNvPr id="10" name="TextBox 9"/>
          <p:cNvSpPr txBox="1"/>
          <p:nvPr/>
        </p:nvSpPr>
        <p:spPr>
          <a:xfrm>
            <a:off x="809513" y="1205952"/>
            <a:ext cx="10094975" cy="707886"/>
          </a:xfrm>
          <a:prstGeom prst="rect">
            <a:avLst/>
          </a:prstGeom>
          <a:noFill/>
        </p:spPr>
        <p:txBody>
          <a:bodyPr wrap="square" rtlCol="0">
            <a:spAutoFit/>
          </a:bodyPr>
          <a:lstStyle/>
          <a:p>
            <a:pPr marL="117475" marR="0" lvl="0" indent="-117475" algn="l" defTabSz="457200" rtl="0" eaLnBrk="1" fontAlgn="auto" latinLnBrk="0" hangingPunct="1">
              <a:lnSpc>
                <a:spcPct val="100000"/>
              </a:lnSpc>
              <a:spcBef>
                <a:spcPct val="20000"/>
              </a:spcBef>
              <a:spcAft>
                <a:spcPts val="0"/>
              </a:spcAft>
              <a:buClr>
                <a:srgbClr val="002B54"/>
              </a:buClr>
              <a:buSzPct val="100000"/>
              <a:buFont typeface="Calibri" pitchFamily="34" charset="0"/>
              <a:buChar char=" "/>
              <a:tabLst/>
              <a:defRPr/>
            </a:pPr>
            <a:r>
              <a:rPr kumimoji="0" lang="en-US" sz="2000" b="1" i="0" u="none" strike="noStrike" kern="1200" cap="none" spc="0" normalizeH="0" baseline="0" noProof="0" dirty="0">
                <a:ln>
                  <a:noFill/>
                </a:ln>
                <a:solidFill>
                  <a:srgbClr val="000000"/>
                </a:solidFill>
                <a:effectLst/>
                <a:uLnTx/>
                <a:uFillTx/>
                <a:latin typeface="Calibri"/>
                <a:ea typeface="+mn-ea"/>
                <a:cs typeface="+mn-cs"/>
              </a:rPr>
              <a:t>Dynamic CEACs incentivize clean energy at the right times to displace the most CO</a:t>
            </a:r>
            <a:r>
              <a:rPr kumimoji="0" lang="en-US" sz="2000" b="1" i="0" u="none" strike="noStrike" kern="1200" cap="none" spc="0" normalizeH="0" baseline="-25000" noProof="0" dirty="0">
                <a:ln>
                  <a:noFill/>
                </a:ln>
                <a:solidFill>
                  <a:srgbClr val="000000"/>
                </a:solidFill>
                <a:effectLst/>
                <a:uLnTx/>
                <a:uFillTx/>
                <a:latin typeface="Calibri"/>
                <a:ea typeface="+mn-ea"/>
                <a:cs typeface="+mn-cs"/>
              </a:rPr>
              <a:t>2</a:t>
            </a:r>
            <a:r>
              <a:rPr kumimoji="0" lang="en-US" sz="2000" b="1" i="0" u="none" strike="noStrike" kern="1200" cap="none" spc="0" normalizeH="0" baseline="0" noProof="0" dirty="0">
                <a:ln>
                  <a:noFill/>
                </a:ln>
                <a:solidFill>
                  <a:srgbClr val="000000"/>
                </a:solidFill>
                <a:effectLst/>
                <a:uLnTx/>
                <a:uFillTx/>
                <a:latin typeface="Calibri"/>
                <a:ea typeface="+mn-ea"/>
                <a:cs typeface="+mn-cs"/>
              </a:rPr>
              <a:t> emissions, enabling storage to compete with other technologies </a:t>
            </a:r>
            <a:endParaRPr kumimoji="0" lang="en-US" sz="1600" b="0" i="0" u="none" strike="noStrike" kern="1200" cap="none" spc="0" normalizeH="0" baseline="0" noProof="0" dirty="0">
              <a:ln>
                <a:noFill/>
              </a:ln>
              <a:solidFill>
                <a:srgbClr val="302F35"/>
              </a:solidFill>
              <a:effectLst/>
              <a:uLnTx/>
              <a:uFillTx/>
              <a:latin typeface="Calibri"/>
              <a:ea typeface="+mn-ea"/>
              <a:cs typeface="+mn-cs"/>
            </a:endParaRPr>
          </a:p>
        </p:txBody>
      </p:sp>
      <p:sp>
        <p:nvSpPr>
          <p:cNvPr id="12" name="TextBox 11"/>
          <p:cNvSpPr txBox="1"/>
          <p:nvPr/>
        </p:nvSpPr>
        <p:spPr>
          <a:xfrm>
            <a:off x="3083860" y="1964518"/>
            <a:ext cx="581809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467F"/>
                </a:solidFill>
                <a:effectLst/>
                <a:uLnTx/>
                <a:uFillTx/>
                <a:latin typeface="Calibri"/>
                <a:ea typeface="+mn-ea"/>
                <a:cs typeface="+mn-cs"/>
              </a:rPr>
              <a:t>Illustration of Storage Participation with Dynamic CEACs</a:t>
            </a:r>
          </a:p>
        </p:txBody>
      </p:sp>
    </p:spTree>
    <p:extLst>
      <p:ext uri="{BB962C8B-B14F-4D97-AF65-F5344CB8AC3E}">
        <p14:creationId xmlns:p14="http://schemas.microsoft.com/office/powerpoint/2010/main" val="39593270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09600" y="511278"/>
            <a:ext cx="11287432" cy="3347222"/>
          </a:xfrm>
        </p:spPr>
        <p:txBody>
          <a:bodyPr>
            <a:normAutofit/>
          </a:bodyPr>
          <a:lstStyle/>
          <a:p>
            <a:pPr>
              <a:lnSpc>
                <a:spcPct val="100000"/>
              </a:lnSpc>
            </a:pPr>
            <a:r>
              <a:rPr lang="en-US" sz="5400" dirty="0" smtClean="0"/>
              <a:t>The Integrated Clean Capacity Market</a:t>
            </a:r>
          </a:p>
          <a:p>
            <a:pPr>
              <a:lnSpc>
                <a:spcPct val="100000"/>
              </a:lnSpc>
            </a:pPr>
            <a:r>
              <a:rPr lang="en-US" sz="3200" dirty="0" smtClean="0"/>
              <a:t>A </a:t>
            </a:r>
            <a:r>
              <a:rPr lang="en-US" sz="3200" dirty="0"/>
              <a:t>Design Option for New England’s Grid </a:t>
            </a:r>
            <a:r>
              <a:rPr lang="en-US" sz="3200" dirty="0" smtClean="0"/>
              <a:t>Transition</a:t>
            </a:r>
            <a:endParaRPr lang="en-US" sz="4400" dirty="0"/>
          </a:p>
        </p:txBody>
      </p:sp>
      <p:sp>
        <p:nvSpPr>
          <p:cNvPr id="8" name="Text Placeholder 7"/>
          <p:cNvSpPr>
            <a:spLocks noGrp="1"/>
          </p:cNvSpPr>
          <p:nvPr>
            <p:ph type="body" sz="quarter" idx="20"/>
          </p:nvPr>
        </p:nvSpPr>
        <p:spPr/>
        <p:txBody>
          <a:bodyPr/>
          <a:lstStyle/>
          <a:p>
            <a:r>
              <a:rPr lang="en-US" sz="2000" dirty="0" smtClean="0"/>
              <a:t>October 1, </a:t>
            </a:r>
            <a:r>
              <a:rPr lang="en-US" sz="2000" dirty="0"/>
              <a:t>2020</a:t>
            </a:r>
          </a:p>
        </p:txBody>
      </p:sp>
      <p:sp>
        <p:nvSpPr>
          <p:cNvPr id="24" name="Text Placeholder 23"/>
          <p:cNvSpPr>
            <a:spLocks noGrp="1"/>
          </p:cNvSpPr>
          <p:nvPr>
            <p:ph type="body" sz="quarter" idx="23"/>
          </p:nvPr>
        </p:nvSpPr>
        <p:spPr/>
        <p:txBody>
          <a:bodyPr/>
          <a:lstStyle/>
          <a:p>
            <a:r>
              <a:rPr lang="en-US" dirty="0" smtClean="0"/>
              <a:t>Presented to</a:t>
            </a:r>
            <a:endParaRPr lang="en-US" dirty="0"/>
          </a:p>
        </p:txBody>
      </p:sp>
      <p:sp>
        <p:nvSpPr>
          <p:cNvPr id="25" name="Text Placeholder 24"/>
          <p:cNvSpPr>
            <a:spLocks noGrp="1"/>
          </p:cNvSpPr>
          <p:nvPr>
            <p:ph type="body" sz="quarter" idx="24"/>
          </p:nvPr>
        </p:nvSpPr>
        <p:spPr/>
        <p:txBody>
          <a:bodyPr/>
          <a:lstStyle/>
          <a:p>
            <a:r>
              <a:rPr lang="en-US" dirty="0" smtClean="0"/>
              <a:t>Presented </a:t>
            </a:r>
            <a:r>
              <a:rPr lang="en-US" dirty="0"/>
              <a:t>by</a:t>
            </a:r>
          </a:p>
        </p:txBody>
      </p:sp>
      <p:sp>
        <p:nvSpPr>
          <p:cNvPr id="27" name="Text Placeholder 26"/>
          <p:cNvSpPr>
            <a:spLocks noGrp="1"/>
          </p:cNvSpPr>
          <p:nvPr>
            <p:ph type="body" sz="quarter" idx="26"/>
          </p:nvPr>
        </p:nvSpPr>
        <p:spPr>
          <a:xfrm>
            <a:off x="4875441" y="5189538"/>
            <a:ext cx="5225291" cy="982662"/>
          </a:xfrm>
        </p:spPr>
        <p:txBody>
          <a:bodyPr>
            <a:noAutofit/>
          </a:bodyPr>
          <a:lstStyle/>
          <a:p>
            <a:r>
              <a:rPr lang="de-DE" dirty="0" smtClean="0"/>
              <a:t>Kathleen Spees</a:t>
            </a:r>
            <a:endParaRPr lang="de-DE" dirty="0"/>
          </a:p>
          <a:p>
            <a:endParaRPr lang="en-US" dirty="0"/>
          </a:p>
        </p:txBody>
      </p:sp>
      <p:sp>
        <p:nvSpPr>
          <p:cNvPr id="9" name="Text Placeholder 26"/>
          <p:cNvSpPr>
            <a:spLocks noGrp="1"/>
          </p:cNvSpPr>
          <p:nvPr>
            <p:ph type="body" sz="quarter" idx="26"/>
          </p:nvPr>
        </p:nvSpPr>
        <p:spPr>
          <a:xfrm>
            <a:off x="608921" y="5187579"/>
            <a:ext cx="5225291" cy="982662"/>
          </a:xfrm>
        </p:spPr>
        <p:txBody>
          <a:bodyPr>
            <a:noAutofit/>
          </a:bodyPr>
          <a:lstStyle/>
          <a:p>
            <a:r>
              <a:rPr lang="de-DE" dirty="0" smtClean="0"/>
              <a:t>New England Power Pool</a:t>
            </a:r>
          </a:p>
          <a:p>
            <a:endParaRPr lang="de-DE" dirty="0"/>
          </a:p>
          <a:p>
            <a:endParaRPr lang="en-US" dirty="0"/>
          </a:p>
        </p:txBody>
      </p:sp>
    </p:spTree>
    <p:extLst>
      <p:ext uri="{BB962C8B-B14F-4D97-AF65-F5344CB8AC3E}">
        <p14:creationId xmlns:p14="http://schemas.microsoft.com/office/powerpoint/2010/main" val="15372410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FCEM and ICCM Key </a:t>
            </a:r>
            <a:r>
              <a:rPr lang="en-US" dirty="0"/>
              <a:t>D</a:t>
            </a:r>
            <a:r>
              <a:rPr lang="en-US" dirty="0" smtClean="0"/>
              <a:t>esign </a:t>
            </a:r>
            <a:r>
              <a:rPr lang="en-US" dirty="0"/>
              <a:t>E</a:t>
            </a:r>
            <a:r>
              <a:rPr lang="en-US" dirty="0" smtClean="0"/>
              <a:t>lements</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4</a:t>
            </a:fld>
            <a:endParaRPr lang="en-US" dirty="0"/>
          </a:p>
        </p:txBody>
      </p:sp>
      <p:graphicFrame>
        <p:nvGraphicFramePr>
          <p:cNvPr id="6" name="Table 5"/>
          <p:cNvGraphicFramePr>
            <a:graphicFrameLocks noGrp="1"/>
          </p:cNvGraphicFramePr>
          <p:nvPr>
            <p:extLst/>
          </p:nvPr>
        </p:nvGraphicFramePr>
        <p:xfrm>
          <a:off x="210064" y="1799589"/>
          <a:ext cx="11751277" cy="4790440"/>
        </p:xfrm>
        <a:graphic>
          <a:graphicData uri="http://schemas.openxmlformats.org/drawingml/2006/table">
            <a:tbl>
              <a:tblPr firstRow="1" bandRow="1">
                <a:tableStyleId>{F2DE63D5-997A-4646-A377-4702673A728D}</a:tableStyleId>
              </a:tblPr>
              <a:tblGrid>
                <a:gridCol w="2261287">
                  <a:extLst>
                    <a:ext uri="{9D8B030D-6E8A-4147-A177-3AD203B41FA5}">
                      <a16:colId xmlns:a16="http://schemas.microsoft.com/office/drawing/2014/main" val="2682210319"/>
                    </a:ext>
                  </a:extLst>
                </a:gridCol>
                <a:gridCol w="4856206">
                  <a:extLst>
                    <a:ext uri="{9D8B030D-6E8A-4147-A177-3AD203B41FA5}">
                      <a16:colId xmlns:a16="http://schemas.microsoft.com/office/drawing/2014/main" val="3727899952"/>
                    </a:ext>
                  </a:extLst>
                </a:gridCol>
                <a:gridCol w="4633784">
                  <a:extLst>
                    <a:ext uri="{9D8B030D-6E8A-4147-A177-3AD203B41FA5}">
                      <a16:colId xmlns:a16="http://schemas.microsoft.com/office/drawing/2014/main" val="3535425664"/>
                    </a:ext>
                  </a:extLst>
                </a:gridCol>
              </a:tblGrid>
              <a:tr h="370840">
                <a:tc>
                  <a:txBody>
                    <a:bodyPr/>
                    <a:lstStyle/>
                    <a:p>
                      <a:pPr algn="ctr"/>
                      <a:r>
                        <a:rPr lang="en-US" dirty="0" smtClean="0"/>
                        <a:t>Design Element</a:t>
                      </a:r>
                      <a:endParaRPr lang="en-US" dirty="0"/>
                    </a:p>
                  </a:txBody>
                  <a:tcPr/>
                </a:tc>
                <a:tc>
                  <a:txBody>
                    <a:bodyPr/>
                    <a:lstStyle/>
                    <a:p>
                      <a:pPr algn="ctr"/>
                      <a:r>
                        <a:rPr lang="en-US" dirty="0" smtClean="0"/>
                        <a:t>Resource Adequacy Objectives </a:t>
                      </a:r>
                      <a:endParaRPr lang="en-US" dirty="0"/>
                    </a:p>
                  </a:txBody>
                  <a:tcPr/>
                </a:tc>
                <a:tc>
                  <a:txBody>
                    <a:bodyPr/>
                    <a:lstStyle/>
                    <a:p>
                      <a:pPr algn="ctr"/>
                      <a:r>
                        <a:rPr lang="en-US" dirty="0" smtClean="0"/>
                        <a:t>Clean Electricity</a:t>
                      </a:r>
                      <a:r>
                        <a:rPr lang="en-US" baseline="0" dirty="0" smtClean="0"/>
                        <a:t> Objectives</a:t>
                      </a:r>
                      <a:endParaRPr lang="en-US" dirty="0"/>
                    </a:p>
                  </a:txBody>
                  <a:tcPr/>
                </a:tc>
                <a:extLst>
                  <a:ext uri="{0D108BD9-81ED-4DB2-BD59-A6C34878D82A}">
                    <a16:rowId xmlns:a16="http://schemas.microsoft.com/office/drawing/2014/main" val="1598236942"/>
                  </a:ext>
                </a:extLst>
              </a:tr>
              <a:tr h="370840">
                <a:tc>
                  <a:txBody>
                    <a:bodyPr/>
                    <a:lstStyle/>
                    <a:p>
                      <a:r>
                        <a:rPr lang="en-US" b="1" dirty="0" smtClean="0"/>
                        <a:t>Responsible</a:t>
                      </a:r>
                      <a:r>
                        <a:rPr lang="en-US" b="1" baseline="0" dirty="0" smtClean="0"/>
                        <a:t> Entity for Defining the Need</a:t>
                      </a:r>
                      <a:endParaRPr lang="en-US" b="1" dirty="0"/>
                    </a:p>
                  </a:txBody>
                  <a:tcPr>
                    <a:solidFill>
                      <a:schemeClr val="accent3">
                        <a:lumMod val="20000"/>
                        <a:lumOff val="80000"/>
                      </a:schemeClr>
                    </a:solidFill>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b="1" kern="1200" dirty="0" smtClean="0">
                          <a:solidFill>
                            <a:schemeClr val="tx1"/>
                          </a:solidFill>
                          <a:latin typeface="+mn-lt"/>
                          <a:ea typeface="+mn-ea"/>
                          <a:cs typeface="+mn-cs"/>
                        </a:rPr>
                        <a:t>ISO New England</a:t>
                      </a:r>
                      <a:endParaRPr lang="en-US" sz="1400" b="1" kern="1200" dirty="0">
                        <a:solidFill>
                          <a:schemeClr val="tx1"/>
                        </a:solidFill>
                        <a:latin typeface="+mn-lt"/>
                        <a:ea typeface="+mn-ea"/>
                        <a:cs typeface="+mn-cs"/>
                      </a:endParaRPr>
                    </a:p>
                  </a:txBody>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b="1" u="none" kern="1200" dirty="0" smtClean="0">
                          <a:solidFill>
                            <a:schemeClr val="tx1"/>
                          </a:solidFill>
                          <a:latin typeface="+mn-lt"/>
                          <a:ea typeface="+mn-ea"/>
                          <a:cs typeface="+mn-cs"/>
                        </a:rPr>
                        <a:t>State policymakers</a:t>
                      </a:r>
                    </a:p>
                    <a:p>
                      <a:pPr marL="223838" indent="-223838" algn="l" defTabSz="457200" rtl="0" eaLnBrk="1" latinLnBrk="0" hangingPunct="1">
                        <a:buClr>
                          <a:schemeClr val="accent3"/>
                        </a:buClr>
                        <a:buFont typeface="Arial" panose="020B0604020202020204" pitchFamily="34" charset="0"/>
                        <a:buChar char="•"/>
                      </a:pPr>
                      <a:r>
                        <a:rPr lang="en-US" sz="1400" b="1" u="none" kern="1200" dirty="0" smtClean="0">
                          <a:solidFill>
                            <a:schemeClr val="tx1"/>
                          </a:solidFill>
                          <a:latin typeface="+mn-lt"/>
                          <a:ea typeface="+mn-ea"/>
                          <a:cs typeface="+mn-cs"/>
                        </a:rPr>
                        <a:t>Voluntary buyers </a:t>
                      </a:r>
                      <a:r>
                        <a:rPr lang="en-US" sz="1400" kern="1200" dirty="0" smtClean="0">
                          <a:solidFill>
                            <a:schemeClr val="tx1"/>
                          </a:solidFill>
                          <a:latin typeface="+mn-lt"/>
                          <a:ea typeface="+mn-ea"/>
                          <a:cs typeface="+mn-cs"/>
                        </a:rPr>
                        <a:t>(retailers, companies)</a:t>
                      </a:r>
                      <a:endParaRPr lang="en-US" sz="1400" kern="1200" dirty="0">
                        <a:solidFill>
                          <a:schemeClr val="tx1"/>
                        </a:solidFill>
                        <a:latin typeface="+mn-lt"/>
                        <a:ea typeface="+mn-ea"/>
                        <a:cs typeface="+mn-cs"/>
                      </a:endParaRPr>
                    </a:p>
                  </a:txBody>
                  <a:tcPr/>
                </a:tc>
                <a:extLst>
                  <a:ext uri="{0D108BD9-81ED-4DB2-BD59-A6C34878D82A}">
                    <a16:rowId xmlns:a16="http://schemas.microsoft.com/office/drawing/2014/main" val="1188239038"/>
                  </a:ext>
                </a:extLst>
              </a:tr>
              <a:tr h="370840">
                <a:tc>
                  <a:txBody>
                    <a:bodyPr/>
                    <a:lstStyle/>
                    <a:p>
                      <a:r>
                        <a:rPr lang="en-US" b="1" dirty="0" smtClean="0"/>
                        <a:t>Product Definition</a:t>
                      </a:r>
                      <a:endParaRPr lang="en-US" b="1" dirty="0"/>
                    </a:p>
                  </a:txBody>
                  <a:tcPr>
                    <a:solidFill>
                      <a:schemeClr val="accent3">
                        <a:lumMod val="20000"/>
                        <a:lumOff val="80000"/>
                      </a:schemeClr>
                    </a:solidFill>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Unforced capacity (UCAP</a:t>
                      </a:r>
                      <a:r>
                        <a:rPr lang="en-US" sz="1400" kern="1200" baseline="0" dirty="0" smtClean="0">
                          <a:solidFill>
                            <a:schemeClr val="tx1"/>
                          </a:solidFill>
                          <a:latin typeface="+mn-lt"/>
                          <a:ea typeface="+mn-ea"/>
                          <a:cs typeface="+mn-cs"/>
                        </a:rPr>
                        <a:t> MW)</a:t>
                      </a:r>
                    </a:p>
                    <a:p>
                      <a:pPr marL="223838" indent="-223838" algn="l" defTabSz="457200" rtl="0" eaLnBrk="1" latinLnBrk="0" hangingPunct="1">
                        <a:buClr>
                          <a:schemeClr val="accent3"/>
                        </a:buClr>
                        <a:buFont typeface="Arial" panose="020B0604020202020204" pitchFamily="34" charset="0"/>
                        <a:buChar char="•"/>
                      </a:pPr>
                      <a:r>
                        <a:rPr lang="en-US" sz="1400" kern="1200" baseline="0" dirty="0" smtClean="0">
                          <a:solidFill>
                            <a:schemeClr val="tx1"/>
                          </a:solidFill>
                          <a:latin typeface="+mn-lt"/>
                          <a:ea typeface="+mn-ea"/>
                          <a:cs typeface="+mn-cs"/>
                        </a:rPr>
                        <a:t>Keep locational specificity (as today)</a:t>
                      </a:r>
                    </a:p>
                    <a:p>
                      <a:pPr marL="223838" indent="-223838" algn="l" defTabSz="457200" rtl="0" eaLnBrk="1" latinLnBrk="0" hangingPunct="1">
                        <a:buClr>
                          <a:schemeClr val="accent3"/>
                        </a:buClr>
                        <a:buFont typeface="Arial" panose="020B0604020202020204" pitchFamily="34" charset="0"/>
                        <a:buChar char="•"/>
                      </a:pPr>
                      <a:r>
                        <a:rPr lang="en-US" sz="1400" i="1" u="sng" kern="1200" baseline="0" dirty="0" smtClean="0">
                          <a:solidFill>
                            <a:schemeClr val="tx1"/>
                          </a:solidFill>
                          <a:latin typeface="+mn-lt"/>
                          <a:ea typeface="+mn-ea"/>
                          <a:cs typeface="+mn-cs"/>
                        </a:rPr>
                        <a:t>Consider also specifying</a:t>
                      </a:r>
                      <a:r>
                        <a:rPr lang="en-US" sz="1400" i="0" kern="1200" baseline="0" dirty="0" smtClean="0">
                          <a:solidFill>
                            <a:schemeClr val="tx1"/>
                          </a:solidFill>
                          <a:latin typeface="+mn-lt"/>
                          <a:ea typeface="+mn-ea"/>
                          <a:cs typeface="+mn-cs"/>
                        </a:rPr>
                        <a:t>: separate summer and winter products &amp; “flexible” capacity needs</a:t>
                      </a:r>
                    </a:p>
                  </a:txBody>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Clean energy</a:t>
                      </a:r>
                      <a:r>
                        <a:rPr lang="en-US" sz="1400" kern="1200" baseline="0" dirty="0" smtClean="0">
                          <a:solidFill>
                            <a:schemeClr val="tx1"/>
                          </a:solidFill>
                          <a:latin typeface="+mn-lt"/>
                          <a:ea typeface="+mn-ea"/>
                          <a:cs typeface="+mn-cs"/>
                        </a:rPr>
                        <a:t> attribute credit (CEAC)</a:t>
                      </a:r>
                    </a:p>
                    <a:p>
                      <a:pPr marL="223838" indent="-223838" algn="l" defTabSz="457200" rtl="0" eaLnBrk="1" latinLnBrk="0" hangingPunct="1">
                        <a:buClr>
                          <a:schemeClr val="accent3"/>
                        </a:buClr>
                        <a:buFont typeface="Arial" panose="020B0604020202020204" pitchFamily="34" charset="0"/>
                        <a:buChar char="•"/>
                      </a:pPr>
                      <a:r>
                        <a:rPr lang="en-US" sz="1400" kern="1200" baseline="0" dirty="0" smtClean="0">
                          <a:solidFill>
                            <a:schemeClr val="tx1"/>
                          </a:solidFill>
                          <a:latin typeface="+mn-lt"/>
                          <a:ea typeface="+mn-ea"/>
                          <a:cs typeface="+mn-cs"/>
                        </a:rPr>
                        <a:t>States would make an effort to align definitions into a uniform product to the extent possible (though multiple products would be accommodated as needed)</a:t>
                      </a:r>
                    </a:p>
                    <a:p>
                      <a:pPr marL="223838" indent="-223838" algn="l" defTabSz="457200" rtl="0" eaLnBrk="1" latinLnBrk="0" hangingPunct="1">
                        <a:buClr>
                          <a:schemeClr val="accent3"/>
                        </a:buClr>
                        <a:buFont typeface="Arial" panose="020B0604020202020204" pitchFamily="34" charset="0"/>
                        <a:buChar char="•"/>
                      </a:pPr>
                      <a:r>
                        <a:rPr lang="en-US" sz="1400" i="1" u="sng" kern="1200" baseline="0" dirty="0" smtClean="0">
                          <a:solidFill>
                            <a:schemeClr val="tx1"/>
                          </a:solidFill>
                          <a:latin typeface="+mn-lt"/>
                          <a:ea typeface="+mn-ea"/>
                          <a:cs typeface="+mn-cs"/>
                        </a:rPr>
                        <a:t>Consider</a:t>
                      </a:r>
                      <a:r>
                        <a:rPr lang="en-US" sz="1400" kern="1200" baseline="0" dirty="0" smtClean="0">
                          <a:solidFill>
                            <a:schemeClr val="tx1"/>
                          </a:solidFill>
                          <a:latin typeface="+mn-lt"/>
                          <a:ea typeface="+mn-ea"/>
                          <a:cs typeface="+mn-cs"/>
                        </a:rPr>
                        <a:t>: “dynamic” CEAC product</a:t>
                      </a:r>
                      <a:endParaRPr lang="en-US" sz="1400" kern="1200" dirty="0">
                        <a:solidFill>
                          <a:schemeClr val="tx1"/>
                        </a:solidFill>
                        <a:latin typeface="+mn-lt"/>
                        <a:ea typeface="+mn-ea"/>
                        <a:cs typeface="+mn-cs"/>
                      </a:endParaRPr>
                    </a:p>
                  </a:txBody>
                  <a:tcPr/>
                </a:tc>
                <a:extLst>
                  <a:ext uri="{0D108BD9-81ED-4DB2-BD59-A6C34878D82A}">
                    <a16:rowId xmlns:a16="http://schemas.microsoft.com/office/drawing/2014/main" val="1663810309"/>
                  </a:ext>
                </a:extLst>
              </a:tr>
              <a:tr h="370840">
                <a:tc>
                  <a:txBody>
                    <a:bodyPr/>
                    <a:lstStyle/>
                    <a:p>
                      <a:r>
                        <a:rPr lang="en-US" b="1" dirty="0" smtClean="0"/>
                        <a:t>Supply Eligibility</a:t>
                      </a:r>
                      <a:r>
                        <a:rPr lang="en-US" b="1" baseline="0" dirty="0" smtClean="0"/>
                        <a:t> </a:t>
                      </a:r>
                      <a:endParaRPr lang="en-US" b="1" dirty="0"/>
                    </a:p>
                  </a:txBody>
                  <a:tcPr>
                    <a:solidFill>
                      <a:schemeClr val="accent3">
                        <a:lumMod val="20000"/>
                        <a:lumOff val="80000"/>
                      </a:schemeClr>
                    </a:solidFill>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All clean and fossil resources are eligible</a:t>
                      </a:r>
                    </a:p>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ELCC-based accounting</a:t>
                      </a:r>
                      <a:r>
                        <a:rPr lang="en-US" sz="1400" kern="1200" baseline="0" dirty="0" smtClean="0">
                          <a:solidFill>
                            <a:schemeClr val="tx1"/>
                          </a:solidFill>
                          <a:latin typeface="+mn-lt"/>
                          <a:ea typeface="+mn-ea"/>
                          <a:cs typeface="+mn-cs"/>
                        </a:rPr>
                        <a:t> for resource-neutral capacity values (by location, season, and flexibility)</a:t>
                      </a:r>
                      <a:endParaRPr lang="en-US" sz="1400" kern="1200" dirty="0">
                        <a:solidFill>
                          <a:schemeClr val="tx1"/>
                        </a:solidFill>
                        <a:latin typeface="+mn-lt"/>
                        <a:ea typeface="+mn-ea"/>
                        <a:cs typeface="+mn-cs"/>
                      </a:endParaRPr>
                    </a:p>
                  </a:txBody>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smtClean="0">
                          <a:solidFill>
                            <a:schemeClr val="tx1"/>
                          </a:solidFill>
                          <a:latin typeface="+mn-lt"/>
                          <a:ea typeface="+mn-ea"/>
                          <a:cs typeface="+mn-cs"/>
                        </a:rPr>
                        <a:t>All</a:t>
                      </a:r>
                      <a:r>
                        <a:rPr lang="en-US" sz="1400" kern="1200" baseline="0" smtClean="0">
                          <a:solidFill>
                            <a:schemeClr val="tx1"/>
                          </a:solidFill>
                          <a:latin typeface="+mn-lt"/>
                          <a:ea typeface="+mn-ea"/>
                          <a:cs typeface="+mn-cs"/>
                        </a:rPr>
                        <a:t> clean resources are eligible for a “base” product</a:t>
                      </a:r>
                    </a:p>
                    <a:p>
                      <a:pPr marL="223838" indent="-223838" algn="l" defTabSz="457200" rtl="0" eaLnBrk="1" latinLnBrk="0" hangingPunct="1">
                        <a:buClr>
                          <a:schemeClr val="accent3"/>
                        </a:buClr>
                        <a:buFont typeface="Arial" panose="020B0604020202020204" pitchFamily="34" charset="0"/>
                        <a:buChar char="•"/>
                      </a:pPr>
                      <a:r>
                        <a:rPr lang="en-US" sz="1400" kern="1200" baseline="0" smtClean="0">
                          <a:solidFill>
                            <a:schemeClr val="tx1"/>
                          </a:solidFill>
                          <a:latin typeface="+mn-lt"/>
                          <a:ea typeface="+mn-ea"/>
                          <a:cs typeface="+mn-cs"/>
                        </a:rPr>
                        <a:t>All revenues are considered “in market”</a:t>
                      </a:r>
                    </a:p>
                    <a:p>
                      <a:pPr marL="223838" indent="-223838" algn="l" defTabSz="457200" rtl="0" eaLnBrk="1" latinLnBrk="0" hangingPunct="1">
                        <a:buClr>
                          <a:schemeClr val="accent3"/>
                        </a:buClr>
                        <a:buFont typeface="Arial" panose="020B0604020202020204" pitchFamily="34" charset="0"/>
                        <a:buChar char="•"/>
                      </a:pPr>
                      <a:r>
                        <a:rPr lang="en-US" sz="1400" kern="1200" baseline="0" smtClean="0">
                          <a:solidFill>
                            <a:schemeClr val="tx1"/>
                          </a:solidFill>
                          <a:latin typeface="+mn-lt"/>
                          <a:ea typeface="+mn-ea"/>
                          <a:cs typeface="+mn-cs"/>
                        </a:rPr>
                        <a:t>States can specify technology (but aim to limit the number and size to maximize competition)</a:t>
                      </a:r>
                      <a:endParaRPr lang="en-US" sz="1400" kern="1200" baseline="0" dirty="0" smtClean="0">
                        <a:solidFill>
                          <a:schemeClr val="tx1"/>
                        </a:solidFill>
                        <a:latin typeface="+mn-lt"/>
                        <a:ea typeface="+mn-ea"/>
                        <a:cs typeface="+mn-cs"/>
                      </a:endParaRPr>
                    </a:p>
                  </a:txBody>
                  <a:tcPr/>
                </a:tc>
                <a:extLst>
                  <a:ext uri="{0D108BD9-81ED-4DB2-BD59-A6C34878D82A}">
                    <a16:rowId xmlns:a16="http://schemas.microsoft.com/office/drawing/2014/main" val="3958357952"/>
                  </a:ext>
                </a:extLst>
              </a:tr>
              <a:tr h="370840">
                <a:tc>
                  <a:txBody>
                    <a:bodyPr/>
                    <a:lstStyle/>
                    <a:p>
                      <a:r>
                        <a:rPr lang="en-US" b="1" dirty="0" smtClean="0"/>
                        <a:t>Quantity to Procure</a:t>
                      </a:r>
                      <a:endParaRPr lang="en-US" b="1" dirty="0"/>
                    </a:p>
                  </a:txBody>
                  <a:tcPr>
                    <a:solidFill>
                      <a:schemeClr val="accent3">
                        <a:lumMod val="20000"/>
                        <a:lumOff val="80000"/>
                      </a:schemeClr>
                    </a:solidFill>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Quantity</a:t>
                      </a:r>
                      <a:r>
                        <a:rPr lang="en-US" sz="1400" kern="1200" baseline="0" dirty="0" smtClean="0">
                          <a:solidFill>
                            <a:schemeClr val="tx1"/>
                          </a:solidFill>
                          <a:latin typeface="+mn-lt"/>
                          <a:ea typeface="+mn-ea"/>
                          <a:cs typeface="+mn-cs"/>
                        </a:rPr>
                        <a:t> needed to support 1-in-10</a:t>
                      </a:r>
                    </a:p>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Based on advanced reliability</a:t>
                      </a:r>
                      <a:r>
                        <a:rPr lang="en-US" sz="1400" kern="1200" baseline="0" dirty="0" smtClean="0">
                          <a:solidFill>
                            <a:schemeClr val="tx1"/>
                          </a:solidFill>
                          <a:latin typeface="+mn-lt"/>
                          <a:ea typeface="+mn-ea"/>
                          <a:cs typeface="+mn-cs"/>
                        </a:rPr>
                        <a:t> modeling that considers resource characteristics &amp; flexibility needs in the clean grid</a:t>
                      </a:r>
                    </a:p>
                  </a:txBody>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smtClean="0">
                          <a:solidFill>
                            <a:schemeClr val="tx1"/>
                          </a:solidFill>
                          <a:latin typeface="+mn-lt"/>
                          <a:ea typeface="+mn-ea"/>
                          <a:cs typeface="+mn-cs"/>
                        </a:rPr>
                        <a:t>States</a:t>
                      </a:r>
                      <a:r>
                        <a:rPr lang="en-US" sz="1400" kern="1200" baseline="0" smtClean="0">
                          <a:solidFill>
                            <a:schemeClr val="tx1"/>
                          </a:solidFill>
                          <a:latin typeface="+mn-lt"/>
                          <a:ea typeface="+mn-ea"/>
                          <a:cs typeface="+mn-cs"/>
                        </a:rPr>
                        <a:t> and customers decide the quantity needed</a:t>
                      </a:r>
                    </a:p>
                    <a:p>
                      <a:pPr marL="223838" indent="-223838" algn="l" defTabSz="457200" rtl="0" eaLnBrk="1" latinLnBrk="0" hangingPunct="1">
                        <a:buClr>
                          <a:schemeClr val="accent3"/>
                        </a:buClr>
                        <a:buFont typeface="Arial" panose="020B0604020202020204" pitchFamily="34" charset="0"/>
                        <a:buChar char="•"/>
                      </a:pPr>
                      <a:r>
                        <a:rPr lang="en-US" sz="1400" kern="1200" baseline="0" smtClean="0">
                          <a:solidFill>
                            <a:schemeClr val="tx1"/>
                          </a:solidFill>
                          <a:latin typeface="+mn-lt"/>
                          <a:ea typeface="+mn-ea"/>
                          <a:cs typeface="+mn-cs"/>
                        </a:rPr>
                        <a:t>Pre-existing contracts are fully accounted for in this market as self-supply</a:t>
                      </a:r>
                      <a:endParaRPr lang="en-US" sz="1400" kern="1200" baseline="0" dirty="0" smtClean="0">
                        <a:solidFill>
                          <a:schemeClr val="tx1"/>
                        </a:solidFill>
                        <a:latin typeface="+mn-lt"/>
                        <a:ea typeface="+mn-ea"/>
                        <a:cs typeface="+mn-cs"/>
                      </a:endParaRPr>
                    </a:p>
                  </a:txBody>
                  <a:tcPr/>
                </a:tc>
                <a:extLst>
                  <a:ext uri="{0D108BD9-81ED-4DB2-BD59-A6C34878D82A}">
                    <a16:rowId xmlns:a16="http://schemas.microsoft.com/office/drawing/2014/main" val="4102135476"/>
                  </a:ext>
                </a:extLst>
              </a:tr>
              <a:tr h="0">
                <a:tc>
                  <a:txBody>
                    <a:bodyPr/>
                    <a:lstStyle/>
                    <a:p>
                      <a:r>
                        <a:rPr lang="en-US" b="1" dirty="0" smtClean="0"/>
                        <a:t>Willingness to Pay</a:t>
                      </a:r>
                      <a:endParaRPr lang="en-US" b="1" dirty="0"/>
                    </a:p>
                  </a:txBody>
                  <a:tcPr>
                    <a:solidFill>
                      <a:schemeClr val="accent3">
                        <a:lumMod val="20000"/>
                        <a:lumOff val="80000"/>
                      </a:schemeClr>
                    </a:solidFill>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Sloping</a:t>
                      </a:r>
                      <a:r>
                        <a:rPr lang="en-US" sz="1400" kern="1200" baseline="0" dirty="0" smtClean="0">
                          <a:solidFill>
                            <a:schemeClr val="tx1"/>
                          </a:solidFill>
                          <a:latin typeface="+mn-lt"/>
                          <a:ea typeface="+mn-ea"/>
                          <a:cs typeface="+mn-cs"/>
                        </a:rPr>
                        <a:t> demand curves for each capacity product</a:t>
                      </a:r>
                    </a:p>
                    <a:p>
                      <a:pPr marL="223838" indent="-223838" algn="l" defTabSz="457200" rtl="0" eaLnBrk="1" latinLnBrk="0" hangingPunct="1">
                        <a:buClr>
                          <a:schemeClr val="accent3"/>
                        </a:buClr>
                        <a:buFont typeface="Arial" panose="020B0604020202020204" pitchFamily="34" charset="0"/>
                        <a:buChar char="•"/>
                      </a:pPr>
                      <a:r>
                        <a:rPr lang="en-US" sz="1400" kern="1200" baseline="0" dirty="0" smtClean="0">
                          <a:solidFill>
                            <a:schemeClr val="tx1"/>
                          </a:solidFill>
                          <a:latin typeface="+mn-lt"/>
                          <a:ea typeface="+mn-ea"/>
                          <a:cs typeface="+mn-cs"/>
                        </a:rPr>
                        <a:t>Hierarchy of needs reflected in price formation (e.g. import-constrained and “flexible” capacity prices are equal or greater than system/traditional capacity prices)</a:t>
                      </a:r>
                    </a:p>
                  </a:txBody>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smtClean="0">
                          <a:solidFill>
                            <a:schemeClr val="tx1"/>
                          </a:solidFill>
                          <a:latin typeface="+mn-lt"/>
                          <a:ea typeface="+mn-ea"/>
                          <a:cs typeface="+mn-cs"/>
                        </a:rPr>
                        <a:t>States submit sloping demand curves</a:t>
                      </a:r>
                      <a:r>
                        <a:rPr lang="en-US" sz="1400" kern="1200" baseline="0" smtClean="0">
                          <a:solidFill>
                            <a:schemeClr val="tx1"/>
                          </a:solidFill>
                          <a:latin typeface="+mn-lt"/>
                          <a:ea typeface="+mn-ea"/>
                          <a:cs typeface="+mn-cs"/>
                        </a:rPr>
                        <a:t> for state-mandated CEAC demand</a:t>
                      </a:r>
                    </a:p>
                    <a:p>
                      <a:pPr marL="223838" indent="-223838" algn="l" defTabSz="457200" rtl="0" eaLnBrk="1" latinLnBrk="0" hangingPunct="1">
                        <a:buClr>
                          <a:schemeClr val="accent3"/>
                        </a:buClr>
                        <a:buFont typeface="Arial" panose="020B0604020202020204" pitchFamily="34" charset="0"/>
                        <a:buChar char="•"/>
                      </a:pPr>
                      <a:r>
                        <a:rPr lang="en-US" sz="1400" kern="1200" baseline="0" smtClean="0">
                          <a:solidFill>
                            <a:schemeClr val="tx1"/>
                          </a:solidFill>
                          <a:latin typeface="+mn-lt"/>
                          <a:ea typeface="+mn-ea"/>
                          <a:cs typeface="+mn-cs"/>
                        </a:rPr>
                        <a:t>Voluntary buyers can submit price-quantity pairs to exceed state mandates</a:t>
                      </a:r>
                      <a:endParaRPr lang="en-US" sz="1400" kern="1200" dirty="0">
                        <a:solidFill>
                          <a:schemeClr val="tx1"/>
                        </a:solidFill>
                        <a:latin typeface="+mn-lt"/>
                        <a:ea typeface="+mn-ea"/>
                        <a:cs typeface="+mn-cs"/>
                      </a:endParaRPr>
                    </a:p>
                  </a:txBody>
                  <a:tcPr/>
                </a:tc>
                <a:extLst>
                  <a:ext uri="{0D108BD9-81ED-4DB2-BD59-A6C34878D82A}">
                    <a16:rowId xmlns:a16="http://schemas.microsoft.com/office/drawing/2014/main" val="1375502607"/>
                  </a:ext>
                </a:extLst>
              </a:tr>
            </a:tbl>
          </a:graphicData>
        </a:graphic>
      </p:graphicFrame>
    </p:spTree>
    <p:extLst>
      <p:ext uri="{BB962C8B-B14F-4D97-AF65-F5344CB8AC3E}">
        <p14:creationId xmlns:p14="http://schemas.microsoft.com/office/powerpoint/2010/main" val="3072888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an “Integrated Clean Capacity Market”?</a:t>
            </a:r>
            <a:endParaRPr lang="en-US" dirty="0"/>
          </a:p>
        </p:txBody>
      </p:sp>
      <p:sp>
        <p:nvSpPr>
          <p:cNvPr id="6" name="Slide Number Placeholder 5"/>
          <p:cNvSpPr>
            <a:spLocks noGrp="1"/>
          </p:cNvSpPr>
          <p:nvPr>
            <p:ph type="sldNum" sz="quarter" idx="15"/>
          </p:nvPr>
        </p:nvSpPr>
        <p:spPr/>
        <p:txBody>
          <a:bodyPr/>
          <a:lstStyle/>
          <a:p>
            <a:r>
              <a:rPr lang="en-US" b="0" smtClean="0"/>
              <a:t>Brattle.com | </a:t>
            </a:r>
            <a:fld id="{590DAB12-68F0-43F3-9CAA-0DFBA7404834}" type="slidenum">
              <a:rPr lang="en-US" smtClean="0"/>
              <a:pPr/>
              <a:t>40</a:t>
            </a:fld>
            <a:endParaRPr lang="en-US" dirty="0"/>
          </a:p>
        </p:txBody>
      </p:sp>
      <p:sp>
        <p:nvSpPr>
          <p:cNvPr id="7" name="Text Placeholder 6"/>
          <p:cNvSpPr>
            <a:spLocks noGrp="1"/>
          </p:cNvSpPr>
          <p:nvPr>
            <p:ph type="body" sz="quarter" idx="16"/>
          </p:nvPr>
        </p:nvSpPr>
        <p:spPr>
          <a:xfrm>
            <a:off x="609599" y="2537921"/>
            <a:ext cx="10972801" cy="2004262"/>
          </a:xfrm>
        </p:spPr>
        <p:txBody>
          <a:bodyPr>
            <a:normAutofit lnSpcReduction="10000"/>
          </a:bodyPr>
          <a:lstStyle/>
          <a:p>
            <a:r>
              <a:rPr lang="en-US" b="1" dirty="0" smtClean="0">
                <a:solidFill>
                  <a:schemeClr val="accent5"/>
                </a:solidFill>
              </a:rPr>
              <a:t>Design Concept: </a:t>
            </a:r>
            <a:r>
              <a:rPr lang="en-US" dirty="0" smtClean="0">
                <a:solidFill>
                  <a:schemeClr val="tx1"/>
                </a:solidFill>
              </a:rPr>
              <a:t>Three-year forward market that </a:t>
            </a:r>
            <a:r>
              <a:rPr lang="en-US" dirty="0" smtClean="0"/>
              <a:t>attracts the optimal resource mix for reliability and state policy goals. Market would maintain key elements from today’s market, but would be a fit-for-purpose market for achieving the 80-100% clean electricity future</a:t>
            </a:r>
          </a:p>
        </p:txBody>
      </p:sp>
    </p:spTree>
    <p:extLst>
      <p:ext uri="{BB962C8B-B14F-4D97-AF65-F5344CB8AC3E}">
        <p14:creationId xmlns:p14="http://schemas.microsoft.com/office/powerpoint/2010/main" val="3273052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44473"/>
            <a:ext cx="10972800" cy="1255728"/>
          </a:xfrm>
        </p:spPr>
        <p:txBody>
          <a:bodyPr/>
          <a:lstStyle/>
          <a:p>
            <a:r>
              <a:rPr lang="en-US" dirty="0" smtClean="0"/>
              <a:t>How does the Integrated Clean Capacity Market compare to other options in consideration?</a:t>
            </a:r>
            <a:endParaRPr lang="en-US" dirty="0"/>
          </a:p>
        </p:txBody>
      </p:sp>
      <p:sp>
        <p:nvSpPr>
          <p:cNvPr id="6" name="Slide Number Placeholder 5"/>
          <p:cNvSpPr>
            <a:spLocks noGrp="1"/>
          </p:cNvSpPr>
          <p:nvPr>
            <p:ph type="sldNum" sz="quarter" idx="15"/>
          </p:nvPr>
        </p:nvSpPr>
        <p:spPr/>
        <p:txBody>
          <a:bodyPr/>
          <a:lstStyle/>
          <a:p>
            <a:r>
              <a:rPr lang="en-US" b="0" smtClean="0"/>
              <a:t>Brattle.com | </a:t>
            </a:r>
            <a:fld id="{590DAB12-68F0-43F3-9CAA-0DFBA7404834}" type="slidenum">
              <a:rPr lang="en-US" smtClean="0"/>
              <a:pPr/>
              <a:t>41</a:t>
            </a:fld>
            <a:endParaRPr lang="en-US" dirty="0"/>
          </a:p>
        </p:txBody>
      </p:sp>
      <p:sp>
        <p:nvSpPr>
          <p:cNvPr id="14" name="Rectangle 13"/>
          <p:cNvSpPr/>
          <p:nvPr/>
        </p:nvSpPr>
        <p:spPr>
          <a:xfrm>
            <a:off x="609599" y="2553129"/>
            <a:ext cx="5186027" cy="7951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Solutions for Achieving</a:t>
            </a:r>
          </a:p>
          <a:p>
            <a:pPr algn="ctr"/>
            <a:r>
              <a:rPr lang="en-US" sz="2800" dirty="0" smtClean="0"/>
              <a:t>Resource Adequacy Objectives</a:t>
            </a:r>
            <a:endParaRPr lang="en-US" sz="2800" dirty="0"/>
          </a:p>
        </p:txBody>
      </p:sp>
      <p:sp>
        <p:nvSpPr>
          <p:cNvPr id="16" name="Rectangle 15"/>
          <p:cNvSpPr/>
          <p:nvPr/>
        </p:nvSpPr>
        <p:spPr>
          <a:xfrm>
            <a:off x="609599" y="3348246"/>
            <a:ext cx="5186027" cy="2931983"/>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Bef>
                <a:spcPts val="1800"/>
              </a:spcBef>
            </a:pPr>
            <a:r>
              <a:rPr lang="en-US" sz="2600" dirty="0">
                <a:solidFill>
                  <a:schemeClr val="tx1"/>
                </a:solidFill>
              </a:rPr>
              <a:t>Energy-only market</a:t>
            </a:r>
          </a:p>
          <a:p>
            <a:pPr algn="ctr">
              <a:spcBef>
                <a:spcPts val="1800"/>
              </a:spcBef>
            </a:pPr>
            <a:r>
              <a:rPr lang="en-US" sz="2600" dirty="0">
                <a:solidFill>
                  <a:schemeClr val="tx1"/>
                </a:solidFill>
              </a:rPr>
              <a:t>Integrated planning &amp; contracting</a:t>
            </a:r>
          </a:p>
          <a:p>
            <a:pPr algn="ctr">
              <a:spcBef>
                <a:spcPts val="1800"/>
              </a:spcBef>
            </a:pPr>
            <a:r>
              <a:rPr lang="en-US" sz="2600" dirty="0" smtClean="0">
                <a:solidFill>
                  <a:schemeClr val="tx1"/>
                </a:solidFill>
              </a:rPr>
              <a:t>Forward capacity market</a:t>
            </a:r>
            <a:endParaRPr lang="en-US" sz="2600" dirty="0">
              <a:solidFill>
                <a:schemeClr val="tx1"/>
              </a:solidFill>
            </a:endParaRPr>
          </a:p>
        </p:txBody>
      </p:sp>
      <p:sp>
        <p:nvSpPr>
          <p:cNvPr id="17" name="Rectangle 16"/>
          <p:cNvSpPr/>
          <p:nvPr/>
        </p:nvSpPr>
        <p:spPr>
          <a:xfrm>
            <a:off x="6456217" y="3348246"/>
            <a:ext cx="5126182" cy="2931983"/>
          </a:xfrm>
          <a:prstGeom prst="rect">
            <a:avLst/>
          </a:prstGeom>
          <a:solidFill>
            <a:schemeClr val="bg2">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Bef>
                <a:spcPts val="1800"/>
              </a:spcBef>
            </a:pPr>
            <a:r>
              <a:rPr lang="en-US" sz="2600" dirty="0">
                <a:solidFill>
                  <a:schemeClr val="tx1"/>
                </a:solidFill>
              </a:rPr>
              <a:t>Carbon pricing</a:t>
            </a:r>
          </a:p>
          <a:p>
            <a:pPr algn="ctr">
              <a:spcBef>
                <a:spcPts val="1800"/>
              </a:spcBef>
            </a:pPr>
            <a:r>
              <a:rPr lang="en-US" sz="2600" dirty="0">
                <a:solidFill>
                  <a:schemeClr val="tx1"/>
                </a:solidFill>
              </a:rPr>
              <a:t>Integrated planning &amp; contracting</a:t>
            </a:r>
          </a:p>
          <a:p>
            <a:pPr algn="ctr">
              <a:spcBef>
                <a:spcPts val="1800"/>
              </a:spcBef>
            </a:pPr>
            <a:r>
              <a:rPr lang="en-US" sz="2600" dirty="0" smtClean="0">
                <a:solidFill>
                  <a:schemeClr val="tx1"/>
                </a:solidFill>
              </a:rPr>
              <a:t>Forward clean energy market</a:t>
            </a:r>
            <a:endParaRPr lang="en-US" sz="2600" dirty="0">
              <a:solidFill>
                <a:schemeClr val="tx1"/>
              </a:solidFill>
            </a:endParaRPr>
          </a:p>
        </p:txBody>
      </p:sp>
      <p:sp>
        <p:nvSpPr>
          <p:cNvPr id="18" name="Rectangle 17"/>
          <p:cNvSpPr/>
          <p:nvPr/>
        </p:nvSpPr>
        <p:spPr>
          <a:xfrm>
            <a:off x="6456217" y="2553129"/>
            <a:ext cx="5126182" cy="79511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Solutions for Achieving</a:t>
            </a:r>
          </a:p>
          <a:p>
            <a:pPr algn="ctr"/>
            <a:r>
              <a:rPr lang="en-US" sz="2800" dirty="0" smtClean="0"/>
              <a:t>State Policy Objectives</a:t>
            </a:r>
            <a:endParaRPr lang="en-US" sz="2800" dirty="0"/>
          </a:p>
        </p:txBody>
      </p:sp>
      <p:sp>
        <p:nvSpPr>
          <p:cNvPr id="20" name="Rectangle 19"/>
          <p:cNvSpPr/>
          <p:nvPr/>
        </p:nvSpPr>
        <p:spPr>
          <a:xfrm>
            <a:off x="3594261" y="5190498"/>
            <a:ext cx="5063322" cy="900942"/>
          </a:xfrm>
          <a:prstGeom prst="rect">
            <a:avLst/>
          </a:prstGeom>
          <a:solidFill>
            <a:schemeClr val="accent3">
              <a:lumMod val="20000"/>
              <a:lumOff val="80000"/>
            </a:schemeClr>
          </a:solid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accent3">
                    <a:lumMod val="75000"/>
                  </a:schemeClr>
                </a:solidFill>
              </a:rPr>
              <a:t>Integrated Clean </a:t>
            </a:r>
            <a:r>
              <a:rPr lang="en-US" sz="2400" b="1" dirty="0">
                <a:solidFill>
                  <a:schemeClr val="accent3">
                    <a:lumMod val="75000"/>
                  </a:schemeClr>
                </a:solidFill>
              </a:rPr>
              <a:t>C</a:t>
            </a:r>
            <a:r>
              <a:rPr lang="en-US" sz="2400" b="1" dirty="0" smtClean="0">
                <a:solidFill>
                  <a:schemeClr val="accent3">
                    <a:lumMod val="75000"/>
                  </a:schemeClr>
                </a:solidFill>
              </a:rPr>
              <a:t>apacity Market </a:t>
            </a:r>
          </a:p>
          <a:p>
            <a:pPr algn="ctr"/>
            <a:r>
              <a:rPr lang="en-US" dirty="0" smtClean="0">
                <a:solidFill>
                  <a:schemeClr val="accent3">
                    <a:lumMod val="75000"/>
                  </a:schemeClr>
                </a:solidFill>
              </a:rPr>
              <a:t>is a natural “package” for achieving a clean, reliable resource mix</a:t>
            </a:r>
            <a:endParaRPr lang="en-US" dirty="0">
              <a:solidFill>
                <a:schemeClr val="accent3">
                  <a:lumMod val="75000"/>
                </a:schemeClr>
              </a:solidFill>
            </a:endParaRPr>
          </a:p>
        </p:txBody>
      </p:sp>
      <p:sp>
        <p:nvSpPr>
          <p:cNvPr id="8" name="Text Placeholder 7"/>
          <p:cNvSpPr>
            <a:spLocks noGrp="1"/>
          </p:cNvSpPr>
          <p:nvPr>
            <p:ph type="body" sz="quarter" idx="16"/>
          </p:nvPr>
        </p:nvSpPr>
        <p:spPr>
          <a:xfrm>
            <a:off x="609599" y="1641219"/>
            <a:ext cx="10972801" cy="754099"/>
          </a:xfrm>
        </p:spPr>
        <p:txBody>
          <a:bodyPr>
            <a:noAutofit/>
          </a:bodyPr>
          <a:lstStyle/>
          <a:p>
            <a:r>
              <a:rPr lang="en-US" sz="2400" dirty="0" smtClean="0"/>
              <a:t>Any useful path forward for New England will have to include a package of at least one solution meeting </a:t>
            </a:r>
            <a:r>
              <a:rPr lang="en-US" sz="2400" u="sng" dirty="0" smtClean="0"/>
              <a:t>both</a:t>
            </a:r>
            <a:r>
              <a:rPr lang="en-US" sz="2400" dirty="0" smtClean="0"/>
              <a:t> of the central design objectives:</a:t>
            </a:r>
            <a:endParaRPr lang="en-US" sz="2400" dirty="0"/>
          </a:p>
        </p:txBody>
      </p:sp>
      <p:cxnSp>
        <p:nvCxnSpPr>
          <p:cNvPr id="10" name="Straight Connector 9"/>
          <p:cNvCxnSpPr>
            <a:endCxn id="20" idx="1"/>
          </p:cNvCxnSpPr>
          <p:nvPr/>
        </p:nvCxnSpPr>
        <p:spPr>
          <a:xfrm>
            <a:off x="3175016" y="5640969"/>
            <a:ext cx="419245" cy="0"/>
          </a:xfrm>
          <a:prstGeom prst="line">
            <a:avLst/>
          </a:prstGeom>
          <a:ln>
            <a:solidFill>
              <a:schemeClr val="accent3"/>
            </a:solidFill>
            <a:headEnd type="oval"/>
            <a:tailEnd w="lg" len="lg"/>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20" idx="3"/>
          </p:cNvCxnSpPr>
          <p:nvPr/>
        </p:nvCxnSpPr>
        <p:spPr>
          <a:xfrm flipH="1">
            <a:off x="8657583" y="5640969"/>
            <a:ext cx="449347" cy="0"/>
          </a:xfrm>
          <a:prstGeom prst="line">
            <a:avLst/>
          </a:prstGeom>
          <a:ln>
            <a:solidFill>
              <a:schemeClr val="accent3"/>
            </a:solidFill>
            <a:headEnd type="oval"/>
            <a:tailEnd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6831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78970" y="1815148"/>
            <a:ext cx="11321144" cy="1098665"/>
          </a:xfrm>
          <a:solidFill>
            <a:schemeClr val="accent2">
              <a:alpha val="9000"/>
            </a:schemeClr>
          </a:solidFill>
        </p:spPr>
        <p:txBody>
          <a:bodyPr tIns="0" bIns="0" anchor="ctr">
            <a:noAutofit/>
          </a:bodyPr>
          <a:lstStyle/>
          <a:p>
            <a:pPr>
              <a:spcBef>
                <a:spcPts val="0"/>
              </a:spcBef>
            </a:pPr>
            <a:r>
              <a:rPr lang="en-US" sz="2800" dirty="0">
                <a:solidFill>
                  <a:schemeClr val="tx1">
                    <a:lumMod val="90000"/>
                    <a:lumOff val="10000"/>
                  </a:schemeClr>
                </a:solidFill>
                <a:latin typeface="Calibri" panose="020F0502020204030204" pitchFamily="34" charset="0"/>
                <a:cs typeface="Calibri" panose="020F0502020204030204" pitchFamily="34" charset="0"/>
              </a:rPr>
              <a:t>The </a:t>
            </a:r>
            <a:r>
              <a:rPr lang="en-US" sz="2800" b="1" dirty="0">
                <a:solidFill>
                  <a:schemeClr val="accent1"/>
                </a:solidFill>
                <a:latin typeface="Calibri" panose="020F0502020204030204" pitchFamily="34" charset="0"/>
                <a:cs typeface="Calibri" panose="020F0502020204030204" pitchFamily="34" charset="0"/>
              </a:rPr>
              <a:t>Integrated Clean Capacity Market </a:t>
            </a:r>
            <a:r>
              <a:rPr lang="en-US" sz="2800" dirty="0">
                <a:solidFill>
                  <a:schemeClr val="tx1">
                    <a:lumMod val="90000"/>
                    <a:lumOff val="10000"/>
                  </a:schemeClr>
                </a:solidFill>
                <a:latin typeface="Calibri" panose="020F0502020204030204" pitchFamily="34" charset="0"/>
                <a:cs typeface="Calibri" panose="020F0502020204030204" pitchFamily="34" charset="0"/>
              </a:rPr>
              <a:t>would be a </a:t>
            </a:r>
            <a:r>
              <a:rPr lang="en-US" sz="2800" dirty="0" smtClean="0">
                <a:solidFill>
                  <a:schemeClr val="tx1">
                    <a:lumMod val="90000"/>
                    <a:lumOff val="10000"/>
                  </a:schemeClr>
                </a:solidFill>
                <a:latin typeface="Calibri" panose="020F0502020204030204" pitchFamily="34" charset="0"/>
                <a:cs typeface="Calibri" panose="020F0502020204030204" pitchFamily="34" charset="0"/>
              </a:rPr>
              <a:t>centralized, three-year </a:t>
            </a:r>
            <a:r>
              <a:rPr lang="en-US" sz="2800" dirty="0">
                <a:solidFill>
                  <a:schemeClr val="tx1">
                    <a:lumMod val="90000"/>
                    <a:lumOff val="10000"/>
                  </a:schemeClr>
                </a:solidFill>
                <a:latin typeface="Calibri" panose="020F0502020204030204" pitchFamily="34" charset="0"/>
                <a:cs typeface="Calibri" panose="020F0502020204030204" pitchFamily="34" charset="0"/>
              </a:rPr>
              <a:t>forward market </a:t>
            </a:r>
            <a:r>
              <a:rPr lang="en-US" sz="2800" dirty="0" smtClean="0">
                <a:solidFill>
                  <a:schemeClr val="tx1">
                    <a:lumMod val="90000"/>
                    <a:lumOff val="10000"/>
                  </a:schemeClr>
                </a:solidFill>
                <a:latin typeface="Calibri" panose="020F0502020204030204" pitchFamily="34" charset="0"/>
                <a:cs typeface="Calibri" panose="020F0502020204030204" pitchFamily="34" charset="0"/>
              </a:rPr>
              <a:t>for procuring </a:t>
            </a:r>
            <a:r>
              <a:rPr lang="en-US" sz="2800" u="sng" dirty="0" smtClean="0">
                <a:solidFill>
                  <a:schemeClr val="tx1">
                    <a:lumMod val="90000"/>
                    <a:lumOff val="10000"/>
                  </a:schemeClr>
                </a:solidFill>
                <a:latin typeface="Calibri" panose="020F0502020204030204" pitchFamily="34" charset="0"/>
                <a:cs typeface="Calibri" panose="020F0502020204030204" pitchFamily="34" charset="0"/>
              </a:rPr>
              <a:t>capacity</a:t>
            </a:r>
            <a:r>
              <a:rPr lang="en-US" sz="2800" dirty="0" smtClean="0">
                <a:solidFill>
                  <a:schemeClr val="tx1">
                    <a:lumMod val="90000"/>
                    <a:lumOff val="10000"/>
                  </a:schemeClr>
                </a:solidFill>
                <a:latin typeface="Calibri" panose="020F0502020204030204" pitchFamily="34" charset="0"/>
                <a:cs typeface="Calibri" panose="020F0502020204030204" pitchFamily="34" charset="0"/>
              </a:rPr>
              <a:t> and </a:t>
            </a:r>
            <a:r>
              <a:rPr lang="en-US" sz="2800" u="sng" dirty="0" smtClean="0">
                <a:solidFill>
                  <a:schemeClr val="tx1">
                    <a:lumMod val="90000"/>
                    <a:lumOff val="10000"/>
                  </a:schemeClr>
                </a:solidFill>
                <a:latin typeface="Calibri" panose="020F0502020204030204" pitchFamily="34" charset="0"/>
                <a:cs typeface="Calibri" panose="020F0502020204030204" pitchFamily="34" charset="0"/>
              </a:rPr>
              <a:t>clean energy</a:t>
            </a:r>
            <a:r>
              <a:rPr lang="en-US" sz="2800" dirty="0" smtClean="0">
                <a:solidFill>
                  <a:schemeClr val="tx1">
                    <a:lumMod val="90000"/>
                    <a:lumOff val="10000"/>
                  </a:schemeClr>
                </a:solidFill>
                <a:latin typeface="Calibri" panose="020F0502020204030204" pitchFamily="34" charset="0"/>
                <a:cs typeface="Calibri" panose="020F0502020204030204" pitchFamily="34" charset="0"/>
              </a:rPr>
              <a:t> needs</a:t>
            </a:r>
            <a:endParaRPr lang="en-US" sz="28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dirty="0"/>
              <a:t>What is an “Integrated Clean Capacity Market”?</a:t>
            </a:r>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42</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717814786"/>
              </p:ext>
            </p:extLst>
          </p:nvPr>
        </p:nvGraphicFramePr>
        <p:xfrm>
          <a:off x="201828" y="3287206"/>
          <a:ext cx="3283945" cy="3162300"/>
        </p:xfrm>
        <a:graphic>
          <a:graphicData uri="http://schemas.openxmlformats.org/drawingml/2006/table">
            <a:tbl>
              <a:tblPr firstRow="1" bandRow="1">
                <a:tableStyleId>{F5AB1C69-6EDB-4FF4-983F-18BD219EF322}</a:tableStyleId>
              </a:tblPr>
              <a:tblGrid>
                <a:gridCol w="3283945">
                  <a:extLst>
                    <a:ext uri="{9D8B030D-6E8A-4147-A177-3AD203B41FA5}">
                      <a16:colId xmlns:a16="http://schemas.microsoft.com/office/drawing/2014/main" val="4048027530"/>
                    </a:ext>
                  </a:extLst>
                </a:gridCol>
              </a:tblGrid>
              <a:tr h="319425">
                <a:tc>
                  <a:txBody>
                    <a:bodyPr/>
                    <a:lstStyle/>
                    <a:p>
                      <a:pPr marL="0" indent="0" algn="ctr" defTabSz="457200" rtl="0" eaLnBrk="1" latinLnBrk="0" hangingPunct="1">
                        <a:spcBef>
                          <a:spcPts val="900"/>
                        </a:spcBef>
                        <a:buClr>
                          <a:schemeClr val="accent2"/>
                        </a:buClr>
                        <a:buSzPct val="90000"/>
                        <a:buFont typeface="Wingdings 2" panose="05020102010507070707" pitchFamily="18" charset="2"/>
                        <a:buNone/>
                      </a:pPr>
                      <a:r>
                        <a:rPr lang="en-US" sz="2800" b="1" kern="1200" dirty="0" smtClean="0">
                          <a:solidFill>
                            <a:schemeClr val="bg2"/>
                          </a:solidFill>
                          <a:latin typeface="Calibri" panose="020F0502020204030204" pitchFamily="34" charset="0"/>
                          <a:ea typeface="+mn-ea"/>
                          <a:cs typeface="Calibri" panose="020F0502020204030204" pitchFamily="34" charset="0"/>
                        </a:rPr>
                        <a:t>Demand</a:t>
                      </a:r>
                      <a:endParaRPr lang="en-US" sz="2800" b="1" kern="1200" dirty="0">
                        <a:solidFill>
                          <a:schemeClr val="bg2"/>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604138414"/>
                  </a:ext>
                </a:extLst>
              </a:tr>
              <a:tr h="2277378">
                <a:tc>
                  <a:txBody>
                    <a:bodyPr/>
                    <a:lstStyle/>
                    <a:p>
                      <a:pPr marL="285750" indent="-285750" algn="l" defTabSz="457200" rtl="0" eaLnBrk="1" latinLnBrk="0" hangingPunct="1">
                        <a:spcBef>
                          <a:spcPts val="900"/>
                        </a:spcBef>
                        <a:buClr>
                          <a:schemeClr val="accent3">
                            <a:lumMod val="75000"/>
                          </a:schemeClr>
                        </a:buClr>
                        <a:buSzPct val="100000"/>
                        <a:buFont typeface="Arial" panose="020B0604020202020204" pitchFamily="34" charset="0"/>
                        <a:buChar char="•"/>
                      </a:pPr>
                      <a:r>
                        <a:rPr lang="en-US" sz="2000" b="1" dirty="0" smtClean="0">
                          <a:latin typeface="+mj-lt"/>
                        </a:rPr>
                        <a:t>Capacity: </a:t>
                      </a:r>
                      <a:r>
                        <a:rPr lang="en-US" sz="2000" b="0" dirty="0" smtClean="0">
                          <a:latin typeface="+mj-lt"/>
                        </a:rPr>
                        <a:t>ISO-NE </a:t>
                      </a:r>
                      <a:r>
                        <a:rPr lang="en-US" sz="2000" b="0" kern="1200" baseline="0" dirty="0" smtClean="0">
                          <a:solidFill>
                            <a:schemeClr val="tx1"/>
                          </a:solidFill>
                          <a:latin typeface="+mj-lt"/>
                          <a:ea typeface="+mn-ea"/>
                          <a:cs typeface="Calibri" panose="020F0502020204030204" pitchFamily="34" charset="0"/>
                        </a:rPr>
                        <a:t>establishes the quantity of capacity need (mandatory)</a:t>
                      </a:r>
                    </a:p>
                    <a:p>
                      <a:pPr marL="285750" indent="-285750" algn="l" defTabSz="457200" rtl="0" eaLnBrk="1" latinLnBrk="0" hangingPunct="1">
                        <a:spcBef>
                          <a:spcPts val="900"/>
                        </a:spcBef>
                        <a:buClr>
                          <a:schemeClr val="accent3">
                            <a:lumMod val="75000"/>
                          </a:schemeClr>
                        </a:buClr>
                        <a:buSzPct val="100000"/>
                        <a:buFont typeface="Arial" panose="020B0604020202020204" pitchFamily="34" charset="0"/>
                        <a:buChar char="•"/>
                      </a:pPr>
                      <a:r>
                        <a:rPr lang="en-US" sz="2000" b="1" kern="1200" baseline="0" dirty="0" smtClean="0">
                          <a:solidFill>
                            <a:schemeClr val="tx1"/>
                          </a:solidFill>
                          <a:latin typeface="+mj-lt"/>
                          <a:ea typeface="+mn-ea"/>
                          <a:cs typeface="Calibri" panose="020F0502020204030204" pitchFamily="34" charset="0"/>
                        </a:rPr>
                        <a:t>Clean Energy: </a:t>
                      </a:r>
                      <a:r>
                        <a:rPr lang="en-US" sz="2000" b="0" kern="1200" baseline="0" dirty="0" smtClean="0">
                          <a:solidFill>
                            <a:schemeClr val="tx1"/>
                          </a:solidFill>
                          <a:latin typeface="+mj-lt"/>
                          <a:ea typeface="+mn-ea"/>
                          <a:cs typeface="Calibri" panose="020F0502020204030204" pitchFamily="34" charset="0"/>
                        </a:rPr>
                        <a:t>States &amp; customers</a:t>
                      </a:r>
                      <a:r>
                        <a:rPr lang="en-US" sz="2000" b="1" kern="1200" baseline="0" dirty="0" smtClean="0">
                          <a:solidFill>
                            <a:schemeClr val="tx1"/>
                          </a:solidFill>
                          <a:latin typeface="+mj-lt"/>
                          <a:ea typeface="+mn-ea"/>
                          <a:cs typeface="Calibri" panose="020F0502020204030204" pitchFamily="34" charset="0"/>
                        </a:rPr>
                        <a:t> </a:t>
                      </a:r>
                      <a:r>
                        <a:rPr lang="en-US" sz="2000" b="0" kern="1200" baseline="0" dirty="0" smtClean="0">
                          <a:solidFill>
                            <a:schemeClr val="tx1"/>
                          </a:solidFill>
                          <a:latin typeface="+mj-lt"/>
                          <a:ea typeface="+mn-ea"/>
                          <a:cs typeface="Calibri" panose="020F0502020204030204" pitchFamily="34" charset="0"/>
                        </a:rPr>
                        <a:t>establish demand for unbundled clean energy attribute credits (CEACs)</a:t>
                      </a:r>
                      <a:endParaRPr lang="en-US" sz="2000" b="0" kern="1200" dirty="0">
                        <a:solidFill>
                          <a:schemeClr val="tx1"/>
                        </a:solidFill>
                        <a:latin typeface="+mj-lt"/>
                        <a:ea typeface="+mn-ea"/>
                        <a:cs typeface="Calibri" panose="020F0502020204030204" pitchFamily="34" charset="0"/>
                      </a:endParaRPr>
                    </a:p>
                  </a:txBody>
                  <a:tcPr/>
                </a:tc>
                <a:extLst>
                  <a:ext uri="{0D108BD9-81ED-4DB2-BD59-A6C34878D82A}">
                    <a16:rowId xmlns:a16="http://schemas.microsoft.com/office/drawing/2014/main" val="4486331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62402356"/>
              </p:ext>
            </p:extLst>
          </p:nvPr>
        </p:nvGraphicFramePr>
        <p:xfrm>
          <a:off x="8912571" y="3259358"/>
          <a:ext cx="3207657" cy="3108088"/>
        </p:xfrm>
        <a:graphic>
          <a:graphicData uri="http://schemas.openxmlformats.org/drawingml/2006/table">
            <a:tbl>
              <a:tblPr firstRow="1" bandRow="1">
                <a:tableStyleId>{00A15C55-8517-42AA-B614-E9B94910E393}</a:tableStyleId>
              </a:tblPr>
              <a:tblGrid>
                <a:gridCol w="3207657">
                  <a:extLst>
                    <a:ext uri="{9D8B030D-6E8A-4147-A177-3AD203B41FA5}">
                      <a16:colId xmlns:a16="http://schemas.microsoft.com/office/drawing/2014/main" val="4048027530"/>
                    </a:ext>
                  </a:extLst>
                </a:gridCol>
              </a:tblGrid>
              <a:tr h="509453">
                <a:tc>
                  <a:txBody>
                    <a:bodyPr/>
                    <a:lstStyle/>
                    <a:p>
                      <a:pPr marL="0" indent="0" algn="ctr" defTabSz="457200" rtl="0" eaLnBrk="1" latinLnBrk="0" hangingPunct="1">
                        <a:spcBef>
                          <a:spcPts val="900"/>
                        </a:spcBef>
                        <a:buClr>
                          <a:schemeClr val="accent2"/>
                        </a:buClr>
                        <a:buSzPct val="90000"/>
                        <a:buFont typeface="Wingdings 2" panose="05020102010507070707" pitchFamily="18" charset="2"/>
                        <a:buNone/>
                      </a:pPr>
                      <a:r>
                        <a:rPr lang="en-US" sz="2800" kern="1200" dirty="0" smtClean="0"/>
                        <a:t>Supply</a:t>
                      </a:r>
                      <a:endParaRPr lang="en-US" sz="2000" b="1" kern="1200" dirty="0">
                        <a:solidFill>
                          <a:schemeClr val="bg2"/>
                        </a:solidFill>
                        <a:latin typeface="Calibri" panose="020F0502020204030204" pitchFamily="34" charset="0"/>
                        <a:ea typeface="+mn-ea"/>
                        <a:cs typeface="Calibri" panose="020F0502020204030204" pitchFamily="34" charset="0"/>
                      </a:endParaRPr>
                    </a:p>
                  </a:txBody>
                  <a:tcPr/>
                </a:tc>
                <a:extLst>
                  <a:ext uri="{0D108BD9-81ED-4DB2-BD59-A6C34878D82A}">
                    <a16:rowId xmlns:a16="http://schemas.microsoft.com/office/drawing/2014/main" val="3604138414"/>
                  </a:ext>
                </a:extLst>
              </a:tr>
              <a:tr h="2589928">
                <a:tc>
                  <a:txBody>
                    <a:bodyPr/>
                    <a:lstStyle/>
                    <a:p>
                      <a:pPr marL="285750" indent="-285750" algn="l" defTabSz="457200" rtl="0" eaLnBrk="1" latinLnBrk="0" hangingPunct="1">
                        <a:spcBef>
                          <a:spcPts val="900"/>
                        </a:spcBef>
                        <a:buClr>
                          <a:schemeClr val="accent4">
                            <a:lumMod val="50000"/>
                          </a:schemeClr>
                        </a:buClr>
                        <a:buSzPct val="100000"/>
                        <a:buFont typeface="Arial" panose="020B0604020202020204" pitchFamily="34" charset="0"/>
                        <a:buChar char="•"/>
                      </a:pPr>
                      <a:r>
                        <a:rPr lang="en-US" sz="2000" dirty="0" smtClean="0"/>
                        <a:t>All resources</a:t>
                      </a:r>
                      <a:r>
                        <a:rPr lang="en-US" sz="2000" baseline="0" dirty="0" smtClean="0"/>
                        <a:t> can compete</a:t>
                      </a:r>
                      <a:endParaRPr lang="en-US" sz="2000" b="0" kern="1200" baseline="0" dirty="0" smtClean="0">
                        <a:solidFill>
                          <a:schemeClr val="tx1"/>
                        </a:solidFill>
                        <a:latin typeface="+mj-lt"/>
                        <a:ea typeface="+mn-ea"/>
                        <a:cs typeface="Calibri" panose="020F0502020204030204" pitchFamily="34" charset="0"/>
                      </a:endParaRPr>
                    </a:p>
                    <a:p>
                      <a:pPr marL="285750" indent="-285750" algn="l" defTabSz="457200" rtl="0" eaLnBrk="1" latinLnBrk="0" hangingPunct="1">
                        <a:spcBef>
                          <a:spcPts val="900"/>
                        </a:spcBef>
                        <a:buClr>
                          <a:schemeClr val="accent4">
                            <a:lumMod val="50000"/>
                          </a:schemeClr>
                        </a:buClr>
                        <a:buSzPct val="100000"/>
                        <a:buFont typeface="Arial" panose="020B0604020202020204" pitchFamily="34" charset="0"/>
                        <a:buChar char="•"/>
                      </a:pPr>
                      <a:r>
                        <a:rPr lang="en-US" sz="2000" b="0" kern="1200" baseline="0" dirty="0" smtClean="0">
                          <a:solidFill>
                            <a:schemeClr val="tx1"/>
                          </a:solidFill>
                          <a:latin typeface="+mj-lt"/>
                          <a:ea typeface="+mn-ea"/>
                          <a:cs typeface="Calibri" panose="020F0502020204030204" pitchFamily="34" charset="0"/>
                        </a:rPr>
                        <a:t>Fossil resources can sell only capacity</a:t>
                      </a:r>
                    </a:p>
                    <a:p>
                      <a:pPr marL="285750" indent="-285750" algn="l" defTabSz="457200" rtl="0" eaLnBrk="1" latinLnBrk="0" hangingPunct="1">
                        <a:spcBef>
                          <a:spcPts val="900"/>
                        </a:spcBef>
                        <a:buClr>
                          <a:schemeClr val="accent4">
                            <a:lumMod val="50000"/>
                          </a:schemeClr>
                        </a:buClr>
                        <a:buSzPct val="100000"/>
                        <a:buFont typeface="Arial" panose="020B0604020202020204" pitchFamily="34" charset="0"/>
                        <a:buChar char="•"/>
                      </a:pPr>
                      <a:r>
                        <a:rPr lang="en-US" sz="2000" b="0" kern="1200" baseline="0" dirty="0" smtClean="0">
                          <a:solidFill>
                            <a:schemeClr val="tx1"/>
                          </a:solidFill>
                          <a:latin typeface="+mj-lt"/>
                          <a:ea typeface="+mn-ea"/>
                          <a:cs typeface="Calibri" panose="020F0502020204030204" pitchFamily="34" charset="0"/>
                        </a:rPr>
                        <a:t>Clean resources can sell both capacity and CEACs</a:t>
                      </a:r>
                    </a:p>
                  </a:txBody>
                  <a:tcPr/>
                </a:tc>
                <a:extLst>
                  <a:ext uri="{0D108BD9-81ED-4DB2-BD59-A6C34878D82A}">
                    <a16:rowId xmlns:a16="http://schemas.microsoft.com/office/drawing/2014/main" val="44863317"/>
                  </a:ext>
                </a:extLst>
              </a:tr>
            </a:tbl>
          </a:graphicData>
        </a:graphic>
      </p:graphicFrame>
      <p:grpSp>
        <p:nvGrpSpPr>
          <p:cNvPr id="13" name="Group 12"/>
          <p:cNvGrpSpPr/>
          <p:nvPr/>
        </p:nvGrpSpPr>
        <p:grpSpPr>
          <a:xfrm rot="2419681">
            <a:off x="4801833" y="3827787"/>
            <a:ext cx="2237412" cy="2345742"/>
            <a:chOff x="4166378" y="3485352"/>
            <a:chExt cx="857578" cy="950796"/>
          </a:xfrm>
          <a:solidFill>
            <a:schemeClr val="accent2">
              <a:lumMod val="20000"/>
              <a:lumOff val="80000"/>
            </a:schemeClr>
          </a:solidFill>
        </p:grpSpPr>
        <p:sp>
          <p:nvSpPr>
            <p:cNvPr id="14" name="Circular Arrow 13"/>
            <p:cNvSpPr/>
            <p:nvPr/>
          </p:nvSpPr>
          <p:spPr>
            <a:xfrm>
              <a:off x="4166378" y="3485352"/>
              <a:ext cx="854581" cy="922215"/>
            </a:xfrm>
            <a:prstGeom prst="circular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flipH="1" flipV="1">
              <a:off x="4169375" y="3504749"/>
              <a:ext cx="854581" cy="931399"/>
            </a:xfrm>
            <a:prstGeom prst="circular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6" name="Right Arrow 15"/>
          <p:cNvSpPr/>
          <p:nvPr/>
        </p:nvSpPr>
        <p:spPr>
          <a:xfrm>
            <a:off x="3579710" y="4537571"/>
            <a:ext cx="267009" cy="408287"/>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ight Arrow 16"/>
          <p:cNvSpPr/>
          <p:nvPr/>
        </p:nvSpPr>
        <p:spPr>
          <a:xfrm rot="10800000">
            <a:off x="8553629" y="4537571"/>
            <a:ext cx="267009" cy="408287"/>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7E41FC-86E4-B944-9F85-5A0365BB9699}"/>
              </a:ext>
            </a:extLst>
          </p:cNvPr>
          <p:cNvSpPr>
            <a:spLocks noChangeAspect="1"/>
          </p:cNvSpPr>
          <p:nvPr/>
        </p:nvSpPr>
        <p:spPr>
          <a:xfrm>
            <a:off x="4157966" y="3282989"/>
            <a:ext cx="4395663" cy="3817260"/>
          </a:xfrm>
          <a:prstGeom prst="rect">
            <a:avLst/>
          </a:prstGeom>
          <a:noFill/>
          <a:ln w="9525" cap="flat" cmpd="sng" algn="ctr">
            <a:noFill/>
            <a:prstDash val="solid"/>
          </a:ln>
          <a:effectLst/>
        </p:spPr>
        <p:txBody>
          <a:bodyPr rtlCol="0" anchor="ctr"/>
          <a:lstStyle/>
          <a:p>
            <a:pPr marL="225425" indent="-225425" defTabSz="914400">
              <a:spcBef>
                <a:spcPts val="1200"/>
              </a:spcBef>
              <a:buClr>
                <a:schemeClr val="accent1"/>
              </a:buClr>
              <a:buFont typeface="Arial" panose="020B0604020202020204" pitchFamily="34" charset="0"/>
              <a:buChar char="•"/>
              <a:defRPr/>
            </a:pPr>
            <a:r>
              <a:rPr lang="en-US" sz="2000" dirty="0">
                <a:latin typeface="+mj-lt"/>
                <a:cs typeface="Calibri" panose="020F0502020204030204" pitchFamily="34" charset="0"/>
              </a:rPr>
              <a:t>Broad regional market</a:t>
            </a:r>
          </a:p>
          <a:p>
            <a:pPr marL="225425" indent="-225425" defTabSz="914400">
              <a:spcBef>
                <a:spcPts val="1200"/>
              </a:spcBef>
              <a:buClr>
                <a:schemeClr val="accent1"/>
              </a:buClr>
              <a:buFont typeface="Arial" panose="020B0604020202020204" pitchFamily="34" charset="0"/>
              <a:buChar char="•"/>
              <a:defRPr/>
            </a:pPr>
            <a:r>
              <a:rPr lang="en-US" sz="2000" dirty="0">
                <a:latin typeface="+mj-lt"/>
                <a:cs typeface="Calibri" panose="020F0502020204030204" pitchFamily="34" charset="0"/>
              </a:rPr>
              <a:t>Three-year forward auction</a:t>
            </a:r>
          </a:p>
          <a:p>
            <a:pPr marL="225425" marR="0" lvl="0" indent="-225425" defTabSz="91440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US" sz="2000" dirty="0">
                <a:latin typeface="+mj-lt"/>
                <a:cs typeface="Calibri" panose="020F0502020204030204" pitchFamily="34" charset="0"/>
              </a:rPr>
              <a:t>Co-optimized procurement </a:t>
            </a:r>
            <a:r>
              <a:rPr lang="en-US" sz="2000" dirty="0" smtClean="0">
                <a:latin typeface="+mj-lt"/>
                <a:cs typeface="Calibri" panose="020F0502020204030204" pitchFamily="34" charset="0"/>
              </a:rPr>
              <a:t>of unbundled capacity </a:t>
            </a:r>
            <a:r>
              <a:rPr lang="en-US" sz="2000" dirty="0">
                <a:latin typeface="+mj-lt"/>
                <a:cs typeface="Calibri" panose="020F0502020204030204" pitchFamily="34" charset="0"/>
              </a:rPr>
              <a:t>and </a:t>
            </a:r>
            <a:r>
              <a:rPr lang="en-US" sz="2000" dirty="0" smtClean="0">
                <a:latin typeface="+mj-lt"/>
                <a:cs typeface="Calibri" panose="020F0502020204030204" pitchFamily="34" charset="0"/>
              </a:rPr>
              <a:t>CEACs</a:t>
            </a:r>
            <a:endParaRPr lang="en-US" sz="2000" dirty="0">
              <a:latin typeface="+mj-lt"/>
              <a:cs typeface="Calibri" panose="020F0502020204030204" pitchFamily="34" charset="0"/>
            </a:endParaRPr>
          </a:p>
          <a:p>
            <a:pPr marL="225425" marR="0" lvl="0" indent="-225425" defTabSz="914400" eaLnBrk="1" fontAlgn="auto" latinLnBrk="0" hangingPunct="1">
              <a:lnSpc>
                <a:spcPct val="100000"/>
              </a:lnSpc>
              <a:spcBef>
                <a:spcPts val="1200"/>
              </a:spcBef>
              <a:spcAft>
                <a:spcPts val="0"/>
              </a:spcAft>
              <a:buClr>
                <a:schemeClr val="accent1"/>
              </a:buClr>
              <a:buSzTx/>
              <a:buFont typeface="Arial" panose="020B0604020202020204" pitchFamily="34" charset="0"/>
              <a:buChar char="•"/>
              <a:tabLst/>
              <a:defRPr/>
            </a:pPr>
            <a:r>
              <a:rPr lang="en-US" sz="2000" dirty="0">
                <a:latin typeface="+mj-lt"/>
                <a:cs typeface="Calibri" panose="020F0502020204030204" pitchFamily="34" charset="0"/>
              </a:rPr>
              <a:t>7-12 year price lock-in for new</a:t>
            </a:r>
          </a:p>
          <a:p>
            <a:pPr marL="225425" marR="0" lvl="0" indent="-225425"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kumimoji="0" lang="en-US" sz="2400" b="1" i="0" u="none" strike="noStrike" kern="0" cap="none" spc="0" normalizeH="0" baseline="0" noProof="0" dirty="0">
              <a:ln>
                <a:noFill/>
              </a:ln>
              <a:solidFill>
                <a:schemeClr val="tx1">
                  <a:lumMod val="50000"/>
                  <a:lumOff val="50000"/>
                </a:schemeClr>
              </a:solidFill>
              <a:effectLst/>
              <a:uLnTx/>
              <a:uFillTx/>
              <a:latin typeface="Calibri Light" panose="020F0302020204030204" pitchFamily="34" charset="0"/>
              <a:cs typeface="Calibri Light" panose="020F0302020204030204" pitchFamily="34" charset="0"/>
            </a:endParaRPr>
          </a:p>
        </p:txBody>
      </p:sp>
      <p:sp>
        <p:nvSpPr>
          <p:cNvPr id="20" name="TextBox 19"/>
          <p:cNvSpPr txBox="1"/>
          <p:nvPr/>
        </p:nvSpPr>
        <p:spPr>
          <a:xfrm>
            <a:off x="3667895" y="3236387"/>
            <a:ext cx="4856209" cy="523220"/>
          </a:xfrm>
          <a:prstGeom prst="rect">
            <a:avLst/>
          </a:prstGeom>
          <a:noFill/>
        </p:spPr>
        <p:txBody>
          <a:bodyPr wrap="square" rtlCol="0">
            <a:spAutoFit/>
          </a:bodyPr>
          <a:lstStyle/>
          <a:p>
            <a:pPr algn="ctr"/>
            <a:r>
              <a:rPr lang="en-US" sz="2800" b="1" dirty="0" smtClean="0">
                <a:solidFill>
                  <a:schemeClr val="accent1"/>
                </a:solidFill>
              </a:rPr>
              <a:t>Co-Optimized Auction Clearing</a:t>
            </a:r>
            <a:endParaRPr lang="en-US" sz="2800" b="1" dirty="0">
              <a:solidFill>
                <a:schemeClr val="accent1"/>
              </a:solidFill>
            </a:endParaRPr>
          </a:p>
        </p:txBody>
      </p:sp>
      <p:cxnSp>
        <p:nvCxnSpPr>
          <p:cNvPr id="22" name="Straight Connector 21"/>
          <p:cNvCxnSpPr/>
          <p:nvPr/>
        </p:nvCxnSpPr>
        <p:spPr>
          <a:xfrm>
            <a:off x="3797020" y="3759607"/>
            <a:ext cx="459795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3344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design elements</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43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649866901"/>
              </p:ext>
            </p:extLst>
          </p:nvPr>
        </p:nvGraphicFramePr>
        <p:xfrm>
          <a:off x="210064" y="1799589"/>
          <a:ext cx="11751277" cy="4790440"/>
        </p:xfrm>
        <a:graphic>
          <a:graphicData uri="http://schemas.openxmlformats.org/drawingml/2006/table">
            <a:tbl>
              <a:tblPr firstRow="1" bandRow="1">
                <a:tableStyleId>{F2DE63D5-997A-4646-A377-4702673A728D}</a:tableStyleId>
              </a:tblPr>
              <a:tblGrid>
                <a:gridCol w="2261287">
                  <a:extLst>
                    <a:ext uri="{9D8B030D-6E8A-4147-A177-3AD203B41FA5}">
                      <a16:colId xmlns:a16="http://schemas.microsoft.com/office/drawing/2014/main" val="2682210319"/>
                    </a:ext>
                  </a:extLst>
                </a:gridCol>
                <a:gridCol w="4856206">
                  <a:extLst>
                    <a:ext uri="{9D8B030D-6E8A-4147-A177-3AD203B41FA5}">
                      <a16:colId xmlns:a16="http://schemas.microsoft.com/office/drawing/2014/main" val="3727899952"/>
                    </a:ext>
                  </a:extLst>
                </a:gridCol>
                <a:gridCol w="4633784">
                  <a:extLst>
                    <a:ext uri="{9D8B030D-6E8A-4147-A177-3AD203B41FA5}">
                      <a16:colId xmlns:a16="http://schemas.microsoft.com/office/drawing/2014/main" val="3535425664"/>
                    </a:ext>
                  </a:extLst>
                </a:gridCol>
              </a:tblGrid>
              <a:tr h="370840">
                <a:tc>
                  <a:txBody>
                    <a:bodyPr/>
                    <a:lstStyle/>
                    <a:p>
                      <a:pPr algn="ctr"/>
                      <a:r>
                        <a:rPr lang="en-US" dirty="0" smtClean="0"/>
                        <a:t>Design Element</a:t>
                      </a:r>
                      <a:endParaRPr lang="en-US" dirty="0"/>
                    </a:p>
                  </a:txBody>
                  <a:tcPr/>
                </a:tc>
                <a:tc>
                  <a:txBody>
                    <a:bodyPr/>
                    <a:lstStyle/>
                    <a:p>
                      <a:pPr algn="ctr"/>
                      <a:r>
                        <a:rPr lang="en-US" dirty="0" smtClean="0"/>
                        <a:t>Resource Adequacy Objectives </a:t>
                      </a:r>
                      <a:endParaRPr lang="en-US" dirty="0"/>
                    </a:p>
                  </a:txBody>
                  <a:tcPr/>
                </a:tc>
                <a:tc>
                  <a:txBody>
                    <a:bodyPr/>
                    <a:lstStyle/>
                    <a:p>
                      <a:pPr algn="ctr"/>
                      <a:r>
                        <a:rPr lang="en-US" dirty="0" smtClean="0"/>
                        <a:t>Clean Electricity</a:t>
                      </a:r>
                      <a:r>
                        <a:rPr lang="en-US" baseline="0" dirty="0" smtClean="0"/>
                        <a:t> Objectives</a:t>
                      </a:r>
                      <a:endParaRPr lang="en-US" dirty="0"/>
                    </a:p>
                  </a:txBody>
                  <a:tcPr/>
                </a:tc>
                <a:extLst>
                  <a:ext uri="{0D108BD9-81ED-4DB2-BD59-A6C34878D82A}">
                    <a16:rowId xmlns:a16="http://schemas.microsoft.com/office/drawing/2014/main" val="1598236942"/>
                  </a:ext>
                </a:extLst>
              </a:tr>
              <a:tr h="370840">
                <a:tc>
                  <a:txBody>
                    <a:bodyPr/>
                    <a:lstStyle/>
                    <a:p>
                      <a:r>
                        <a:rPr lang="en-US" b="1" dirty="0" smtClean="0"/>
                        <a:t>Responsible</a:t>
                      </a:r>
                      <a:r>
                        <a:rPr lang="en-US" b="1" baseline="0" dirty="0" smtClean="0"/>
                        <a:t> Entity for Defining the Need</a:t>
                      </a:r>
                      <a:endParaRPr lang="en-US" b="1" dirty="0"/>
                    </a:p>
                  </a:txBody>
                  <a:tcPr>
                    <a:solidFill>
                      <a:schemeClr val="accent3">
                        <a:lumMod val="20000"/>
                        <a:lumOff val="80000"/>
                      </a:schemeClr>
                    </a:solidFill>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b="1" kern="1200" dirty="0" smtClean="0">
                          <a:solidFill>
                            <a:schemeClr val="tx1"/>
                          </a:solidFill>
                          <a:latin typeface="+mn-lt"/>
                          <a:ea typeface="+mn-ea"/>
                          <a:cs typeface="+mn-cs"/>
                        </a:rPr>
                        <a:t>ISO New England</a:t>
                      </a:r>
                      <a:endParaRPr lang="en-US" sz="1400" b="1" kern="1200" dirty="0">
                        <a:solidFill>
                          <a:schemeClr val="tx1"/>
                        </a:solidFill>
                        <a:latin typeface="+mn-lt"/>
                        <a:ea typeface="+mn-ea"/>
                        <a:cs typeface="+mn-cs"/>
                      </a:endParaRPr>
                    </a:p>
                  </a:txBody>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b="1" u="none" kern="1200" dirty="0" smtClean="0">
                          <a:solidFill>
                            <a:schemeClr val="tx1"/>
                          </a:solidFill>
                          <a:latin typeface="+mn-lt"/>
                          <a:ea typeface="+mn-ea"/>
                          <a:cs typeface="+mn-cs"/>
                        </a:rPr>
                        <a:t>State policymakers</a:t>
                      </a:r>
                    </a:p>
                    <a:p>
                      <a:pPr marL="223838" indent="-223838" algn="l" defTabSz="457200" rtl="0" eaLnBrk="1" latinLnBrk="0" hangingPunct="1">
                        <a:buClr>
                          <a:schemeClr val="accent3"/>
                        </a:buClr>
                        <a:buFont typeface="Arial" panose="020B0604020202020204" pitchFamily="34" charset="0"/>
                        <a:buChar char="•"/>
                      </a:pPr>
                      <a:r>
                        <a:rPr lang="en-US" sz="1400" b="1" u="none" kern="1200" dirty="0" smtClean="0">
                          <a:solidFill>
                            <a:schemeClr val="tx1"/>
                          </a:solidFill>
                          <a:latin typeface="+mn-lt"/>
                          <a:ea typeface="+mn-ea"/>
                          <a:cs typeface="+mn-cs"/>
                        </a:rPr>
                        <a:t>Voluntary buyers </a:t>
                      </a:r>
                      <a:r>
                        <a:rPr lang="en-US" sz="1400" kern="1200" dirty="0" smtClean="0">
                          <a:solidFill>
                            <a:schemeClr val="tx1"/>
                          </a:solidFill>
                          <a:latin typeface="+mn-lt"/>
                          <a:ea typeface="+mn-ea"/>
                          <a:cs typeface="+mn-cs"/>
                        </a:rPr>
                        <a:t>(retailers, companies)</a:t>
                      </a:r>
                      <a:endParaRPr lang="en-US" sz="1400" kern="1200" dirty="0">
                        <a:solidFill>
                          <a:schemeClr val="tx1"/>
                        </a:solidFill>
                        <a:latin typeface="+mn-lt"/>
                        <a:ea typeface="+mn-ea"/>
                        <a:cs typeface="+mn-cs"/>
                      </a:endParaRPr>
                    </a:p>
                  </a:txBody>
                  <a:tcPr/>
                </a:tc>
                <a:extLst>
                  <a:ext uri="{0D108BD9-81ED-4DB2-BD59-A6C34878D82A}">
                    <a16:rowId xmlns:a16="http://schemas.microsoft.com/office/drawing/2014/main" val="1188239038"/>
                  </a:ext>
                </a:extLst>
              </a:tr>
              <a:tr h="370840">
                <a:tc>
                  <a:txBody>
                    <a:bodyPr/>
                    <a:lstStyle/>
                    <a:p>
                      <a:r>
                        <a:rPr lang="en-US" b="1" dirty="0" smtClean="0"/>
                        <a:t>Product Definition</a:t>
                      </a:r>
                      <a:endParaRPr lang="en-US" b="1" dirty="0"/>
                    </a:p>
                  </a:txBody>
                  <a:tcPr>
                    <a:solidFill>
                      <a:schemeClr val="accent3">
                        <a:lumMod val="20000"/>
                        <a:lumOff val="80000"/>
                      </a:schemeClr>
                    </a:solidFill>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Unforced capacity (UCAP</a:t>
                      </a:r>
                      <a:r>
                        <a:rPr lang="en-US" sz="1400" kern="1200" baseline="0" dirty="0" smtClean="0">
                          <a:solidFill>
                            <a:schemeClr val="tx1"/>
                          </a:solidFill>
                          <a:latin typeface="+mn-lt"/>
                          <a:ea typeface="+mn-ea"/>
                          <a:cs typeface="+mn-cs"/>
                        </a:rPr>
                        <a:t> MW)</a:t>
                      </a:r>
                    </a:p>
                    <a:p>
                      <a:pPr marL="223838" indent="-223838" algn="l" defTabSz="457200" rtl="0" eaLnBrk="1" latinLnBrk="0" hangingPunct="1">
                        <a:buClr>
                          <a:schemeClr val="accent3"/>
                        </a:buClr>
                        <a:buFont typeface="Arial" panose="020B0604020202020204" pitchFamily="34" charset="0"/>
                        <a:buChar char="•"/>
                      </a:pPr>
                      <a:r>
                        <a:rPr lang="en-US" sz="1400" kern="1200" baseline="0" dirty="0" smtClean="0">
                          <a:solidFill>
                            <a:schemeClr val="tx1"/>
                          </a:solidFill>
                          <a:latin typeface="+mn-lt"/>
                          <a:ea typeface="+mn-ea"/>
                          <a:cs typeface="+mn-cs"/>
                        </a:rPr>
                        <a:t>Keep locational specificity (as today)</a:t>
                      </a:r>
                    </a:p>
                    <a:p>
                      <a:pPr marL="223838" indent="-223838" algn="l" defTabSz="457200" rtl="0" eaLnBrk="1" latinLnBrk="0" hangingPunct="1">
                        <a:buClr>
                          <a:schemeClr val="accent3"/>
                        </a:buClr>
                        <a:buFont typeface="Arial" panose="020B0604020202020204" pitchFamily="34" charset="0"/>
                        <a:buChar char="•"/>
                      </a:pPr>
                      <a:r>
                        <a:rPr lang="en-US" sz="1400" i="1" u="sng" kern="1200" baseline="0" dirty="0" smtClean="0">
                          <a:solidFill>
                            <a:schemeClr val="tx1"/>
                          </a:solidFill>
                          <a:latin typeface="+mn-lt"/>
                          <a:ea typeface="+mn-ea"/>
                          <a:cs typeface="+mn-cs"/>
                        </a:rPr>
                        <a:t>Consider also specifying</a:t>
                      </a:r>
                      <a:r>
                        <a:rPr lang="en-US" sz="1400" i="0" kern="1200" baseline="0" dirty="0" smtClean="0">
                          <a:solidFill>
                            <a:schemeClr val="tx1"/>
                          </a:solidFill>
                          <a:latin typeface="+mn-lt"/>
                          <a:ea typeface="+mn-ea"/>
                          <a:cs typeface="+mn-cs"/>
                        </a:rPr>
                        <a:t>: separate summer and winter products &amp; “flexible” capacity needs</a:t>
                      </a:r>
                    </a:p>
                  </a:txBody>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Clean energy</a:t>
                      </a:r>
                      <a:r>
                        <a:rPr lang="en-US" sz="1400" kern="1200" baseline="0" dirty="0" smtClean="0">
                          <a:solidFill>
                            <a:schemeClr val="tx1"/>
                          </a:solidFill>
                          <a:latin typeface="+mn-lt"/>
                          <a:ea typeface="+mn-ea"/>
                          <a:cs typeface="+mn-cs"/>
                        </a:rPr>
                        <a:t> attribute credit (CEAC)</a:t>
                      </a:r>
                    </a:p>
                    <a:p>
                      <a:pPr marL="223838" indent="-223838" algn="l" defTabSz="457200" rtl="0" eaLnBrk="1" latinLnBrk="0" hangingPunct="1">
                        <a:buClr>
                          <a:schemeClr val="accent3"/>
                        </a:buClr>
                        <a:buFont typeface="Arial" panose="020B0604020202020204" pitchFamily="34" charset="0"/>
                        <a:buChar char="•"/>
                      </a:pPr>
                      <a:r>
                        <a:rPr lang="en-US" sz="1400" kern="1200" baseline="0" dirty="0" smtClean="0">
                          <a:solidFill>
                            <a:schemeClr val="tx1"/>
                          </a:solidFill>
                          <a:latin typeface="+mn-lt"/>
                          <a:ea typeface="+mn-ea"/>
                          <a:cs typeface="+mn-cs"/>
                        </a:rPr>
                        <a:t>States would make an effort to align definitions into a uniform product to the extent possible (though multiple products would be accommodated as needed)</a:t>
                      </a:r>
                    </a:p>
                    <a:p>
                      <a:pPr marL="223838" indent="-223838" algn="l" defTabSz="457200" rtl="0" eaLnBrk="1" latinLnBrk="0" hangingPunct="1">
                        <a:buClr>
                          <a:schemeClr val="accent3"/>
                        </a:buClr>
                        <a:buFont typeface="Arial" panose="020B0604020202020204" pitchFamily="34" charset="0"/>
                        <a:buChar char="•"/>
                      </a:pPr>
                      <a:r>
                        <a:rPr lang="en-US" sz="1400" i="1" u="sng" kern="1200" baseline="0" dirty="0" smtClean="0">
                          <a:solidFill>
                            <a:schemeClr val="tx1"/>
                          </a:solidFill>
                          <a:latin typeface="+mn-lt"/>
                          <a:ea typeface="+mn-ea"/>
                          <a:cs typeface="+mn-cs"/>
                        </a:rPr>
                        <a:t>Consider</a:t>
                      </a:r>
                      <a:r>
                        <a:rPr lang="en-US" sz="1400" kern="1200" baseline="0" dirty="0" smtClean="0">
                          <a:solidFill>
                            <a:schemeClr val="tx1"/>
                          </a:solidFill>
                          <a:latin typeface="+mn-lt"/>
                          <a:ea typeface="+mn-ea"/>
                          <a:cs typeface="+mn-cs"/>
                        </a:rPr>
                        <a:t>: “dynamic” CEAC product</a:t>
                      </a:r>
                      <a:endParaRPr lang="en-US" sz="1400" kern="1200" dirty="0">
                        <a:solidFill>
                          <a:schemeClr val="tx1"/>
                        </a:solidFill>
                        <a:latin typeface="+mn-lt"/>
                        <a:ea typeface="+mn-ea"/>
                        <a:cs typeface="+mn-cs"/>
                      </a:endParaRPr>
                    </a:p>
                  </a:txBody>
                  <a:tcPr/>
                </a:tc>
                <a:extLst>
                  <a:ext uri="{0D108BD9-81ED-4DB2-BD59-A6C34878D82A}">
                    <a16:rowId xmlns:a16="http://schemas.microsoft.com/office/drawing/2014/main" val="1663810309"/>
                  </a:ext>
                </a:extLst>
              </a:tr>
              <a:tr h="370840">
                <a:tc>
                  <a:txBody>
                    <a:bodyPr/>
                    <a:lstStyle/>
                    <a:p>
                      <a:r>
                        <a:rPr lang="en-US" b="1" dirty="0" smtClean="0"/>
                        <a:t>Supply Eligibility</a:t>
                      </a:r>
                      <a:r>
                        <a:rPr lang="en-US" b="1" baseline="0" dirty="0" smtClean="0"/>
                        <a:t> </a:t>
                      </a:r>
                      <a:endParaRPr lang="en-US" b="1" dirty="0"/>
                    </a:p>
                  </a:txBody>
                  <a:tcPr>
                    <a:solidFill>
                      <a:schemeClr val="accent3">
                        <a:lumMod val="20000"/>
                        <a:lumOff val="80000"/>
                      </a:schemeClr>
                    </a:solidFill>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All clean and fossil resources are eligible</a:t>
                      </a:r>
                    </a:p>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ELCC-based accounting</a:t>
                      </a:r>
                      <a:r>
                        <a:rPr lang="en-US" sz="1400" kern="1200" baseline="0" dirty="0" smtClean="0">
                          <a:solidFill>
                            <a:schemeClr val="tx1"/>
                          </a:solidFill>
                          <a:latin typeface="+mn-lt"/>
                          <a:ea typeface="+mn-ea"/>
                          <a:cs typeface="+mn-cs"/>
                        </a:rPr>
                        <a:t> for resource-neutral capacity values (by location, season, and flexibility)</a:t>
                      </a:r>
                      <a:endParaRPr lang="en-US" sz="1400" kern="1200" dirty="0">
                        <a:solidFill>
                          <a:schemeClr val="tx1"/>
                        </a:solidFill>
                        <a:latin typeface="+mn-lt"/>
                        <a:ea typeface="+mn-ea"/>
                        <a:cs typeface="+mn-cs"/>
                      </a:endParaRPr>
                    </a:p>
                  </a:txBody>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smtClean="0">
                          <a:solidFill>
                            <a:schemeClr val="tx1"/>
                          </a:solidFill>
                          <a:latin typeface="+mn-lt"/>
                          <a:ea typeface="+mn-ea"/>
                          <a:cs typeface="+mn-cs"/>
                        </a:rPr>
                        <a:t>All</a:t>
                      </a:r>
                      <a:r>
                        <a:rPr lang="en-US" sz="1400" kern="1200" baseline="0" smtClean="0">
                          <a:solidFill>
                            <a:schemeClr val="tx1"/>
                          </a:solidFill>
                          <a:latin typeface="+mn-lt"/>
                          <a:ea typeface="+mn-ea"/>
                          <a:cs typeface="+mn-cs"/>
                        </a:rPr>
                        <a:t> clean resources are eligible for a “base” product</a:t>
                      </a:r>
                    </a:p>
                    <a:p>
                      <a:pPr marL="223838" indent="-223838" algn="l" defTabSz="457200" rtl="0" eaLnBrk="1" latinLnBrk="0" hangingPunct="1">
                        <a:buClr>
                          <a:schemeClr val="accent3"/>
                        </a:buClr>
                        <a:buFont typeface="Arial" panose="020B0604020202020204" pitchFamily="34" charset="0"/>
                        <a:buChar char="•"/>
                      </a:pPr>
                      <a:r>
                        <a:rPr lang="en-US" sz="1400" kern="1200" baseline="0" smtClean="0">
                          <a:solidFill>
                            <a:schemeClr val="tx1"/>
                          </a:solidFill>
                          <a:latin typeface="+mn-lt"/>
                          <a:ea typeface="+mn-ea"/>
                          <a:cs typeface="+mn-cs"/>
                        </a:rPr>
                        <a:t>All revenues are considered “in market”</a:t>
                      </a:r>
                    </a:p>
                    <a:p>
                      <a:pPr marL="223838" indent="-223838" algn="l" defTabSz="457200" rtl="0" eaLnBrk="1" latinLnBrk="0" hangingPunct="1">
                        <a:buClr>
                          <a:schemeClr val="accent3"/>
                        </a:buClr>
                        <a:buFont typeface="Arial" panose="020B0604020202020204" pitchFamily="34" charset="0"/>
                        <a:buChar char="•"/>
                      </a:pPr>
                      <a:r>
                        <a:rPr lang="en-US" sz="1400" kern="1200" baseline="0" smtClean="0">
                          <a:solidFill>
                            <a:schemeClr val="tx1"/>
                          </a:solidFill>
                          <a:latin typeface="+mn-lt"/>
                          <a:ea typeface="+mn-ea"/>
                          <a:cs typeface="+mn-cs"/>
                        </a:rPr>
                        <a:t>States can specify technology (but aim to limit the number and size to maximize competition)</a:t>
                      </a:r>
                      <a:endParaRPr lang="en-US" sz="1400" kern="1200" baseline="0" dirty="0" smtClean="0">
                        <a:solidFill>
                          <a:schemeClr val="tx1"/>
                        </a:solidFill>
                        <a:latin typeface="+mn-lt"/>
                        <a:ea typeface="+mn-ea"/>
                        <a:cs typeface="+mn-cs"/>
                      </a:endParaRPr>
                    </a:p>
                  </a:txBody>
                  <a:tcPr/>
                </a:tc>
                <a:extLst>
                  <a:ext uri="{0D108BD9-81ED-4DB2-BD59-A6C34878D82A}">
                    <a16:rowId xmlns:a16="http://schemas.microsoft.com/office/drawing/2014/main" val="3958357952"/>
                  </a:ext>
                </a:extLst>
              </a:tr>
              <a:tr h="370840">
                <a:tc>
                  <a:txBody>
                    <a:bodyPr/>
                    <a:lstStyle/>
                    <a:p>
                      <a:r>
                        <a:rPr lang="en-US" b="1" dirty="0" smtClean="0"/>
                        <a:t>Quantity to Procure</a:t>
                      </a:r>
                      <a:endParaRPr lang="en-US" b="1" dirty="0"/>
                    </a:p>
                  </a:txBody>
                  <a:tcPr>
                    <a:solidFill>
                      <a:schemeClr val="accent3">
                        <a:lumMod val="20000"/>
                        <a:lumOff val="80000"/>
                      </a:schemeClr>
                    </a:solidFill>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Quantity</a:t>
                      </a:r>
                      <a:r>
                        <a:rPr lang="en-US" sz="1400" kern="1200" baseline="0" dirty="0" smtClean="0">
                          <a:solidFill>
                            <a:schemeClr val="tx1"/>
                          </a:solidFill>
                          <a:latin typeface="+mn-lt"/>
                          <a:ea typeface="+mn-ea"/>
                          <a:cs typeface="+mn-cs"/>
                        </a:rPr>
                        <a:t> needed to support 1-in-10</a:t>
                      </a:r>
                    </a:p>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Based on advanced reliability</a:t>
                      </a:r>
                      <a:r>
                        <a:rPr lang="en-US" sz="1400" kern="1200" baseline="0" dirty="0" smtClean="0">
                          <a:solidFill>
                            <a:schemeClr val="tx1"/>
                          </a:solidFill>
                          <a:latin typeface="+mn-lt"/>
                          <a:ea typeface="+mn-ea"/>
                          <a:cs typeface="+mn-cs"/>
                        </a:rPr>
                        <a:t> modeling that considers resource characteristics &amp; flexibility needs in the clean grid</a:t>
                      </a:r>
                    </a:p>
                  </a:txBody>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smtClean="0">
                          <a:solidFill>
                            <a:schemeClr val="tx1"/>
                          </a:solidFill>
                          <a:latin typeface="+mn-lt"/>
                          <a:ea typeface="+mn-ea"/>
                          <a:cs typeface="+mn-cs"/>
                        </a:rPr>
                        <a:t>States</a:t>
                      </a:r>
                      <a:r>
                        <a:rPr lang="en-US" sz="1400" kern="1200" baseline="0" smtClean="0">
                          <a:solidFill>
                            <a:schemeClr val="tx1"/>
                          </a:solidFill>
                          <a:latin typeface="+mn-lt"/>
                          <a:ea typeface="+mn-ea"/>
                          <a:cs typeface="+mn-cs"/>
                        </a:rPr>
                        <a:t> and customers decide the quantity needed</a:t>
                      </a:r>
                    </a:p>
                    <a:p>
                      <a:pPr marL="223838" indent="-223838" algn="l" defTabSz="457200" rtl="0" eaLnBrk="1" latinLnBrk="0" hangingPunct="1">
                        <a:buClr>
                          <a:schemeClr val="accent3"/>
                        </a:buClr>
                        <a:buFont typeface="Arial" panose="020B0604020202020204" pitchFamily="34" charset="0"/>
                        <a:buChar char="•"/>
                      </a:pPr>
                      <a:r>
                        <a:rPr lang="en-US" sz="1400" kern="1200" baseline="0" smtClean="0">
                          <a:solidFill>
                            <a:schemeClr val="tx1"/>
                          </a:solidFill>
                          <a:latin typeface="+mn-lt"/>
                          <a:ea typeface="+mn-ea"/>
                          <a:cs typeface="+mn-cs"/>
                        </a:rPr>
                        <a:t>Pre-existing contracts are fully accounted for in this market as self-supply</a:t>
                      </a:r>
                      <a:endParaRPr lang="en-US" sz="1400" kern="1200" baseline="0" dirty="0" smtClean="0">
                        <a:solidFill>
                          <a:schemeClr val="tx1"/>
                        </a:solidFill>
                        <a:latin typeface="+mn-lt"/>
                        <a:ea typeface="+mn-ea"/>
                        <a:cs typeface="+mn-cs"/>
                      </a:endParaRPr>
                    </a:p>
                  </a:txBody>
                  <a:tcPr/>
                </a:tc>
                <a:extLst>
                  <a:ext uri="{0D108BD9-81ED-4DB2-BD59-A6C34878D82A}">
                    <a16:rowId xmlns:a16="http://schemas.microsoft.com/office/drawing/2014/main" val="4102135476"/>
                  </a:ext>
                </a:extLst>
              </a:tr>
              <a:tr h="0">
                <a:tc>
                  <a:txBody>
                    <a:bodyPr/>
                    <a:lstStyle/>
                    <a:p>
                      <a:r>
                        <a:rPr lang="en-US" b="1" dirty="0" smtClean="0"/>
                        <a:t>Willingness to Pay</a:t>
                      </a:r>
                      <a:endParaRPr lang="en-US" b="1" dirty="0"/>
                    </a:p>
                  </a:txBody>
                  <a:tcPr>
                    <a:solidFill>
                      <a:schemeClr val="accent3">
                        <a:lumMod val="20000"/>
                        <a:lumOff val="80000"/>
                      </a:schemeClr>
                    </a:solidFill>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dirty="0" smtClean="0">
                          <a:solidFill>
                            <a:schemeClr val="tx1"/>
                          </a:solidFill>
                          <a:latin typeface="+mn-lt"/>
                          <a:ea typeface="+mn-ea"/>
                          <a:cs typeface="+mn-cs"/>
                        </a:rPr>
                        <a:t>Sloping</a:t>
                      </a:r>
                      <a:r>
                        <a:rPr lang="en-US" sz="1400" kern="1200" baseline="0" dirty="0" smtClean="0">
                          <a:solidFill>
                            <a:schemeClr val="tx1"/>
                          </a:solidFill>
                          <a:latin typeface="+mn-lt"/>
                          <a:ea typeface="+mn-ea"/>
                          <a:cs typeface="+mn-cs"/>
                        </a:rPr>
                        <a:t> demand curves for each capacity product</a:t>
                      </a:r>
                    </a:p>
                    <a:p>
                      <a:pPr marL="223838" indent="-223838" algn="l" defTabSz="457200" rtl="0" eaLnBrk="1" latinLnBrk="0" hangingPunct="1">
                        <a:buClr>
                          <a:schemeClr val="accent3"/>
                        </a:buClr>
                        <a:buFont typeface="Arial" panose="020B0604020202020204" pitchFamily="34" charset="0"/>
                        <a:buChar char="•"/>
                      </a:pPr>
                      <a:r>
                        <a:rPr lang="en-US" sz="1400" kern="1200" baseline="0" dirty="0" smtClean="0">
                          <a:solidFill>
                            <a:schemeClr val="tx1"/>
                          </a:solidFill>
                          <a:latin typeface="+mn-lt"/>
                          <a:ea typeface="+mn-ea"/>
                          <a:cs typeface="+mn-cs"/>
                        </a:rPr>
                        <a:t>Hierarchy of needs reflected in price formation (e.g. import-constrained and “flexible” capacity prices are equal or greater than system/traditional capacity prices)</a:t>
                      </a:r>
                    </a:p>
                  </a:txBody>
                  <a:tcPr/>
                </a:tc>
                <a:tc>
                  <a:txBody>
                    <a:bodyPr/>
                    <a:lstStyle/>
                    <a:p>
                      <a:pPr marL="223838" indent="-223838" algn="l" defTabSz="457200" rtl="0" eaLnBrk="1" latinLnBrk="0" hangingPunct="1">
                        <a:buClr>
                          <a:schemeClr val="accent3"/>
                        </a:buClr>
                        <a:buFont typeface="Arial" panose="020B0604020202020204" pitchFamily="34" charset="0"/>
                        <a:buChar char="•"/>
                      </a:pPr>
                      <a:r>
                        <a:rPr lang="en-US" sz="1400" kern="1200" smtClean="0">
                          <a:solidFill>
                            <a:schemeClr val="tx1"/>
                          </a:solidFill>
                          <a:latin typeface="+mn-lt"/>
                          <a:ea typeface="+mn-ea"/>
                          <a:cs typeface="+mn-cs"/>
                        </a:rPr>
                        <a:t>States submit sloping demand curves</a:t>
                      </a:r>
                      <a:r>
                        <a:rPr lang="en-US" sz="1400" kern="1200" baseline="0" smtClean="0">
                          <a:solidFill>
                            <a:schemeClr val="tx1"/>
                          </a:solidFill>
                          <a:latin typeface="+mn-lt"/>
                          <a:ea typeface="+mn-ea"/>
                          <a:cs typeface="+mn-cs"/>
                        </a:rPr>
                        <a:t> for state-mandated CEAC demand</a:t>
                      </a:r>
                    </a:p>
                    <a:p>
                      <a:pPr marL="223838" indent="-223838" algn="l" defTabSz="457200" rtl="0" eaLnBrk="1" latinLnBrk="0" hangingPunct="1">
                        <a:buClr>
                          <a:schemeClr val="accent3"/>
                        </a:buClr>
                        <a:buFont typeface="Arial" panose="020B0604020202020204" pitchFamily="34" charset="0"/>
                        <a:buChar char="•"/>
                      </a:pPr>
                      <a:r>
                        <a:rPr lang="en-US" sz="1400" kern="1200" baseline="0" smtClean="0">
                          <a:solidFill>
                            <a:schemeClr val="tx1"/>
                          </a:solidFill>
                          <a:latin typeface="+mn-lt"/>
                          <a:ea typeface="+mn-ea"/>
                          <a:cs typeface="+mn-cs"/>
                        </a:rPr>
                        <a:t>Voluntary buyers can submit price-quantity pairs to exceed state mandates</a:t>
                      </a:r>
                      <a:endParaRPr lang="en-US" sz="1400" kern="1200" dirty="0">
                        <a:solidFill>
                          <a:schemeClr val="tx1"/>
                        </a:solidFill>
                        <a:latin typeface="+mn-lt"/>
                        <a:ea typeface="+mn-ea"/>
                        <a:cs typeface="+mn-cs"/>
                      </a:endParaRPr>
                    </a:p>
                  </a:txBody>
                  <a:tcPr/>
                </a:tc>
                <a:extLst>
                  <a:ext uri="{0D108BD9-81ED-4DB2-BD59-A6C34878D82A}">
                    <a16:rowId xmlns:a16="http://schemas.microsoft.com/office/drawing/2014/main" val="1375502607"/>
                  </a:ext>
                </a:extLst>
              </a:tr>
            </a:tbl>
          </a:graphicData>
        </a:graphic>
      </p:graphicFrame>
    </p:spTree>
    <p:extLst>
      <p:ext uri="{BB962C8B-B14F-4D97-AF65-F5344CB8AC3E}">
        <p14:creationId xmlns:p14="http://schemas.microsoft.com/office/powerpoint/2010/main" val="39646939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44473"/>
            <a:ext cx="10972800" cy="1255728"/>
          </a:xfrm>
        </p:spPr>
        <p:txBody>
          <a:bodyPr/>
          <a:lstStyle/>
          <a:p>
            <a:r>
              <a:rPr lang="en-US" dirty="0" smtClean="0"/>
              <a:t>How might the capacity market need to evolve to align with the 80-100% clean electricity future?</a:t>
            </a:r>
            <a:endParaRPr lang="en-US" dirty="0"/>
          </a:p>
        </p:txBody>
      </p:sp>
      <p:sp>
        <p:nvSpPr>
          <p:cNvPr id="5" name="Slide Number Placeholder 4"/>
          <p:cNvSpPr>
            <a:spLocks noGrp="1"/>
          </p:cNvSpPr>
          <p:nvPr>
            <p:ph type="sldNum" sz="quarter" idx="15"/>
          </p:nvPr>
        </p:nvSpPr>
        <p:spPr>
          <a:xfrm>
            <a:off x="9961041" y="6144305"/>
            <a:ext cx="1584290" cy="338554"/>
          </a:xfrm>
        </p:spPr>
        <p:txBody>
          <a:bodyPr/>
          <a:lstStyle/>
          <a:p>
            <a:r>
              <a:rPr lang="en-US" b="0" smtClean="0"/>
              <a:t>Brattle.com | </a:t>
            </a:r>
            <a:fld id="{590DAB12-68F0-43F3-9CAA-0DFBA7404834}" type="slidenum">
              <a:rPr lang="en-US" smtClean="0"/>
              <a:pPr/>
              <a:t>44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546517770"/>
              </p:ext>
            </p:extLst>
          </p:nvPr>
        </p:nvGraphicFramePr>
        <p:xfrm>
          <a:off x="407773" y="2100649"/>
          <a:ext cx="11491784" cy="4310575"/>
        </p:xfrm>
        <a:graphic>
          <a:graphicData uri="http://schemas.openxmlformats.org/drawingml/2006/table">
            <a:tbl>
              <a:tblPr firstRow="1" bandRow="1">
                <a:tableStyleId>{5C22544A-7EE6-4342-B048-85BDC9FD1C3A}</a:tableStyleId>
              </a:tblPr>
              <a:tblGrid>
                <a:gridCol w="5745892">
                  <a:extLst>
                    <a:ext uri="{9D8B030D-6E8A-4147-A177-3AD203B41FA5}">
                      <a16:colId xmlns:a16="http://schemas.microsoft.com/office/drawing/2014/main" val="4065449512"/>
                    </a:ext>
                  </a:extLst>
                </a:gridCol>
                <a:gridCol w="5745892">
                  <a:extLst>
                    <a:ext uri="{9D8B030D-6E8A-4147-A177-3AD203B41FA5}">
                      <a16:colId xmlns:a16="http://schemas.microsoft.com/office/drawing/2014/main" val="129692945"/>
                    </a:ext>
                  </a:extLst>
                </a:gridCol>
              </a:tblGrid>
              <a:tr h="531055">
                <a:tc>
                  <a:txBody>
                    <a:bodyPr/>
                    <a:lstStyle/>
                    <a:p>
                      <a:pPr algn="ctr"/>
                      <a:r>
                        <a:rPr lang="en-US" sz="2400" baseline="0" dirty="0" smtClean="0">
                          <a:solidFill>
                            <a:schemeClr val="accent1"/>
                          </a:solidFill>
                        </a:rPr>
                        <a:t>Continue to work well?</a:t>
                      </a:r>
                      <a:endParaRPr lang="en-US" sz="2400" dirty="0">
                        <a:solidFill>
                          <a:schemeClr val="accent1"/>
                        </a:solidFill>
                      </a:endParaRPr>
                    </a:p>
                  </a:txBody>
                  <a:tcPr anchor="ct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aseline="0" smtClean="0">
                          <a:solidFill>
                            <a:schemeClr val="accent1"/>
                          </a:solidFill>
                        </a:rPr>
                        <a:t>Likely need evolution?</a:t>
                      </a:r>
                      <a:endParaRPr lang="en-US" sz="2400" dirty="0">
                        <a:solidFill>
                          <a:schemeClr val="accent1"/>
                        </a:solidFill>
                      </a:endParaRPr>
                    </a:p>
                  </a:txBody>
                  <a:tcPr anchor="ct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720003"/>
                  </a:ext>
                </a:extLst>
              </a:tr>
              <a:tr h="1955985">
                <a:tc>
                  <a:txBody>
                    <a:bodyPr/>
                    <a:lstStyle/>
                    <a:p>
                      <a:pPr marL="285750" indent="-285750">
                        <a:spcBef>
                          <a:spcPts val="300"/>
                        </a:spcBef>
                        <a:spcAft>
                          <a:spcPts val="300"/>
                        </a:spcAft>
                        <a:buClr>
                          <a:schemeClr val="accent3"/>
                        </a:buClr>
                        <a:buFont typeface="Arial" panose="020B0604020202020204" pitchFamily="34" charset="0"/>
                        <a:buChar char="•"/>
                      </a:pPr>
                      <a:r>
                        <a:rPr lang="en-US" smtClean="0">
                          <a:solidFill>
                            <a:schemeClr val="tx1"/>
                          </a:solidFill>
                        </a:rPr>
                        <a:t>Broad regional market</a:t>
                      </a:r>
                    </a:p>
                    <a:p>
                      <a:pPr marL="285750" indent="-285750">
                        <a:spcBef>
                          <a:spcPts val="300"/>
                        </a:spcBef>
                        <a:spcAft>
                          <a:spcPts val="300"/>
                        </a:spcAft>
                        <a:buClr>
                          <a:schemeClr val="accent3"/>
                        </a:buClr>
                        <a:buFont typeface="Arial" panose="020B0604020202020204" pitchFamily="34" charset="0"/>
                        <a:buChar char="•"/>
                      </a:pPr>
                      <a:r>
                        <a:rPr lang="en-US" smtClean="0">
                          <a:solidFill>
                            <a:schemeClr val="tx1"/>
                          </a:solidFill>
                        </a:rPr>
                        <a:t>Unbundled products</a:t>
                      </a:r>
                    </a:p>
                    <a:p>
                      <a:pPr marL="285750" indent="-285750">
                        <a:spcBef>
                          <a:spcPts val="300"/>
                        </a:spcBef>
                        <a:spcAft>
                          <a:spcPts val="300"/>
                        </a:spcAft>
                        <a:buClr>
                          <a:schemeClr val="accent3"/>
                        </a:buClr>
                        <a:buFont typeface="Arial" panose="020B0604020202020204" pitchFamily="34" charset="0"/>
                        <a:buChar char="•"/>
                      </a:pPr>
                      <a:r>
                        <a:rPr lang="en-US" smtClean="0">
                          <a:solidFill>
                            <a:schemeClr val="tx1"/>
                          </a:solidFill>
                        </a:rPr>
                        <a:t>Technology-neutral</a:t>
                      </a:r>
                      <a:r>
                        <a:rPr lang="en-US" baseline="0" smtClean="0">
                          <a:solidFill>
                            <a:schemeClr val="tx1"/>
                          </a:solidFill>
                        </a:rPr>
                        <a:t> c</a:t>
                      </a:r>
                      <a:r>
                        <a:rPr lang="en-US" smtClean="0">
                          <a:solidFill>
                            <a:schemeClr val="tx1"/>
                          </a:solidFill>
                        </a:rPr>
                        <a:t>ompetition </a:t>
                      </a:r>
                    </a:p>
                    <a:p>
                      <a:pPr marL="285750" indent="-285750">
                        <a:spcBef>
                          <a:spcPts val="300"/>
                        </a:spcBef>
                        <a:spcAft>
                          <a:spcPts val="300"/>
                        </a:spcAft>
                        <a:buClr>
                          <a:schemeClr val="accent3"/>
                        </a:buClr>
                        <a:buFont typeface="Arial" panose="020B0604020202020204" pitchFamily="34" charset="0"/>
                        <a:buChar char="•"/>
                      </a:pPr>
                      <a:r>
                        <a:rPr lang="en-US" smtClean="0">
                          <a:solidFill>
                            <a:schemeClr val="tx1"/>
                          </a:solidFill>
                        </a:rPr>
                        <a:t>Co-optimized,</a:t>
                      </a:r>
                      <a:r>
                        <a:rPr lang="en-US" baseline="0" smtClean="0">
                          <a:solidFill>
                            <a:schemeClr val="tx1"/>
                          </a:solidFill>
                        </a:rPr>
                        <a:t> value-maximizing auction clearing</a:t>
                      </a:r>
                    </a:p>
                    <a:p>
                      <a:pPr marL="285750" indent="-285750">
                        <a:spcBef>
                          <a:spcPts val="300"/>
                        </a:spcBef>
                        <a:spcAft>
                          <a:spcPts val="300"/>
                        </a:spcAft>
                        <a:buClr>
                          <a:schemeClr val="accent3"/>
                        </a:buClr>
                        <a:buFont typeface="Arial" panose="020B0604020202020204" pitchFamily="34" charset="0"/>
                        <a:buChar char="•"/>
                      </a:pPr>
                      <a:r>
                        <a:rPr lang="en-US" baseline="0" smtClean="0">
                          <a:solidFill>
                            <a:schemeClr val="tx1"/>
                          </a:solidFill>
                        </a:rPr>
                        <a:t>Transmission constraints reflected</a:t>
                      </a:r>
                      <a:endParaRPr lang="en-US" dirty="0" smtClean="0">
                        <a:solidFill>
                          <a:schemeClr val="tx1"/>
                        </a:solidFill>
                      </a:endParaRPr>
                    </a:p>
                    <a:p>
                      <a:pPr marL="285750" indent="-285750">
                        <a:spcBef>
                          <a:spcPts val="300"/>
                        </a:spcBef>
                        <a:spcAft>
                          <a:spcPts val="300"/>
                        </a:spcAft>
                        <a:buClr>
                          <a:schemeClr val="accent3"/>
                        </a:buClr>
                        <a:buFont typeface="Arial" panose="020B0604020202020204" pitchFamily="34" charset="0"/>
                        <a:buChar char="•"/>
                      </a:pPr>
                      <a:r>
                        <a:rPr lang="en-US" smtClean="0">
                          <a:solidFill>
                            <a:schemeClr val="tx1"/>
                          </a:solidFill>
                        </a:rPr>
                        <a:t>Marginal-cost-based</a:t>
                      </a:r>
                      <a:r>
                        <a:rPr lang="en-US" baseline="0" smtClean="0">
                          <a:solidFill>
                            <a:schemeClr val="tx1"/>
                          </a:solidFill>
                        </a:rPr>
                        <a:t> pricing</a:t>
                      </a:r>
                    </a:p>
                    <a:p>
                      <a:pPr marL="285750" indent="-285750">
                        <a:spcBef>
                          <a:spcPts val="300"/>
                        </a:spcBef>
                        <a:spcAft>
                          <a:spcPts val="300"/>
                        </a:spcAft>
                        <a:buClr>
                          <a:schemeClr val="accent3"/>
                        </a:buClr>
                        <a:buFont typeface="Arial" panose="020B0604020202020204" pitchFamily="34" charset="0"/>
                        <a:buChar char="•"/>
                      </a:pPr>
                      <a:r>
                        <a:rPr lang="en-US" baseline="0" smtClean="0">
                          <a:solidFill>
                            <a:schemeClr val="tx1"/>
                          </a:solidFill>
                        </a:rPr>
                        <a:t>Private sector takes most investment risk</a:t>
                      </a:r>
                      <a:endParaRPr lang="en-US" dirty="0">
                        <a:solidFill>
                          <a:schemeClr val="tx1"/>
                        </a:solidFill>
                      </a:endParaRPr>
                    </a:p>
                  </a:txBody>
                  <a:tcPr marT="182880">
                    <a:lnT w="57150" cap="flat" cmpd="sng" algn="ctr">
                      <a:noFill/>
                      <a:prstDash val="solid"/>
                      <a:round/>
                      <a:headEnd type="none" w="med" len="med"/>
                      <a:tailEnd type="none" w="med" len="med"/>
                    </a:lnT>
                    <a:noFill/>
                  </a:tcPr>
                </a:tc>
                <a:tc>
                  <a:txBody>
                    <a:bodyPr/>
                    <a:lstStyle/>
                    <a:p>
                      <a:pPr marL="285750" indent="-285750" algn="l" defTabSz="457200" rtl="0" eaLnBrk="1" latinLnBrk="0" hangingPunct="1">
                        <a:spcBef>
                          <a:spcPts val="300"/>
                        </a:spcBef>
                        <a:spcAft>
                          <a:spcPts val="300"/>
                        </a:spcAft>
                        <a:buClr>
                          <a:schemeClr val="accent3"/>
                        </a:buClr>
                        <a:buFont typeface="Arial" panose="020B0604020202020204" pitchFamily="34" charset="0"/>
                        <a:buChar char="•"/>
                      </a:pPr>
                      <a:r>
                        <a:rPr lang="en-US" sz="1800" kern="1200" dirty="0" smtClean="0">
                          <a:solidFill>
                            <a:schemeClr val="tx1"/>
                          </a:solidFill>
                          <a:latin typeface="+mn-lt"/>
                          <a:ea typeface="+mn-ea"/>
                          <a:cs typeface="+mn-cs"/>
                        </a:rPr>
                        <a:t>Incorporate</a:t>
                      </a:r>
                      <a:r>
                        <a:rPr lang="en-US" sz="1800" kern="1200" baseline="0" dirty="0" smtClean="0">
                          <a:solidFill>
                            <a:schemeClr val="tx1"/>
                          </a:solidFill>
                          <a:latin typeface="+mn-lt"/>
                          <a:ea typeface="+mn-ea"/>
                          <a:cs typeface="+mn-cs"/>
                        </a:rPr>
                        <a:t> a n</a:t>
                      </a:r>
                      <a:r>
                        <a:rPr lang="en-US" sz="1800" kern="1200" dirty="0" smtClean="0">
                          <a:solidFill>
                            <a:schemeClr val="tx1"/>
                          </a:solidFill>
                          <a:latin typeface="+mn-lt"/>
                          <a:ea typeface="+mn-ea"/>
                          <a:cs typeface="+mn-cs"/>
                        </a:rPr>
                        <a:t>ew design objective: policy</a:t>
                      </a:r>
                      <a:r>
                        <a:rPr lang="en-US" sz="1800" kern="1200" baseline="0" dirty="0" smtClean="0">
                          <a:solidFill>
                            <a:schemeClr val="tx1"/>
                          </a:solidFill>
                          <a:latin typeface="+mn-lt"/>
                          <a:ea typeface="+mn-ea"/>
                          <a:cs typeface="+mn-cs"/>
                        </a:rPr>
                        <a:t> goals</a:t>
                      </a:r>
                      <a:endParaRPr lang="en-US" sz="1800" kern="1200" dirty="0" smtClean="0">
                        <a:solidFill>
                          <a:schemeClr val="tx1"/>
                        </a:solidFill>
                        <a:latin typeface="+mn-lt"/>
                        <a:ea typeface="+mn-ea"/>
                        <a:cs typeface="+mn-cs"/>
                      </a:endParaRPr>
                    </a:p>
                    <a:p>
                      <a:pPr marL="285750" indent="-285750" algn="l" defTabSz="457200" rtl="0" eaLnBrk="1" latinLnBrk="0" hangingPunct="1">
                        <a:spcBef>
                          <a:spcPts val="300"/>
                        </a:spcBef>
                        <a:spcAft>
                          <a:spcPts val="300"/>
                        </a:spcAft>
                        <a:buClr>
                          <a:schemeClr val="accent3"/>
                        </a:buClr>
                        <a:buFont typeface="Arial" panose="020B0604020202020204" pitchFamily="34" charset="0"/>
                        <a:buChar char="•"/>
                      </a:pPr>
                      <a:r>
                        <a:rPr lang="en-US" sz="1800" kern="1200" dirty="0" smtClean="0">
                          <a:solidFill>
                            <a:schemeClr val="tx1"/>
                          </a:solidFill>
                          <a:latin typeface="+mn-lt"/>
                          <a:ea typeface="+mn-ea"/>
                          <a:cs typeface="+mn-cs"/>
                        </a:rPr>
                        <a:t>Define</a:t>
                      </a:r>
                      <a:r>
                        <a:rPr lang="en-US" sz="1800" kern="1200" baseline="0" dirty="0" smtClean="0">
                          <a:solidFill>
                            <a:schemeClr val="tx1"/>
                          </a:solidFill>
                          <a:latin typeface="+mn-lt"/>
                          <a:ea typeface="+mn-ea"/>
                          <a:cs typeface="+mn-cs"/>
                        </a:rPr>
                        <a:t> separate summer and winter capacity products (separate demand and supply accounting)?</a:t>
                      </a:r>
                    </a:p>
                    <a:p>
                      <a:pPr marL="285750" indent="-285750" algn="l" defTabSz="457200" rtl="0" eaLnBrk="1" latinLnBrk="0" hangingPunct="1">
                        <a:spcBef>
                          <a:spcPts val="300"/>
                        </a:spcBef>
                        <a:spcAft>
                          <a:spcPts val="300"/>
                        </a:spcAft>
                        <a:buClr>
                          <a:schemeClr val="accent3"/>
                        </a:buClr>
                        <a:buFont typeface="Arial" panose="020B0604020202020204" pitchFamily="34" charset="0"/>
                        <a:buChar char="•"/>
                      </a:pPr>
                      <a:r>
                        <a:rPr lang="en-US" sz="1800" kern="1200" baseline="0" dirty="0" smtClean="0">
                          <a:solidFill>
                            <a:schemeClr val="tx1"/>
                          </a:solidFill>
                          <a:latin typeface="+mn-lt"/>
                          <a:ea typeface="+mn-ea"/>
                          <a:cs typeface="+mn-cs"/>
                        </a:rPr>
                        <a:t>Define “flexible” capacity requirements?</a:t>
                      </a:r>
                    </a:p>
                    <a:p>
                      <a:pPr marL="285750" indent="-285750" algn="l" defTabSz="457200" rtl="0" eaLnBrk="1" latinLnBrk="0" hangingPunct="1">
                        <a:spcBef>
                          <a:spcPts val="300"/>
                        </a:spcBef>
                        <a:spcAft>
                          <a:spcPts val="300"/>
                        </a:spcAft>
                        <a:buClr>
                          <a:schemeClr val="accent3"/>
                        </a:buClr>
                        <a:buFont typeface="Arial" panose="020B0604020202020204" pitchFamily="34" charset="0"/>
                        <a:buChar char="•"/>
                      </a:pPr>
                      <a:r>
                        <a:rPr lang="en-US" sz="1800" kern="1200" baseline="0" dirty="0" smtClean="0">
                          <a:solidFill>
                            <a:schemeClr val="tx1"/>
                          </a:solidFill>
                          <a:latin typeface="+mn-lt"/>
                          <a:ea typeface="+mn-ea"/>
                          <a:cs typeface="+mn-cs"/>
                        </a:rPr>
                        <a:t>Adopt more accurate supply accounting for all resources based on effective load carrying capability (ELCC) and accounting for plant outage rates</a:t>
                      </a:r>
                    </a:p>
                    <a:p>
                      <a:pPr marL="285750" marR="0" lvl="0" indent="-285750" algn="l" defTabSz="457200" rtl="0" eaLnBrk="1" fontAlgn="auto" latinLnBrk="0" hangingPunct="1">
                        <a:lnSpc>
                          <a:spcPct val="100000"/>
                        </a:lnSpc>
                        <a:spcBef>
                          <a:spcPts val="300"/>
                        </a:spcBef>
                        <a:spcAft>
                          <a:spcPts val="300"/>
                        </a:spcAft>
                        <a:buClr>
                          <a:schemeClr val="accent3"/>
                        </a:buClr>
                        <a:buSzTx/>
                        <a:buFont typeface="Arial" panose="020B0604020202020204" pitchFamily="34" charset="0"/>
                        <a:buChar char="•"/>
                        <a:tabLst/>
                        <a:defRPr/>
                      </a:pPr>
                      <a:r>
                        <a:rPr lang="en-US" sz="1800" kern="1200" baseline="0" dirty="0" smtClean="0">
                          <a:solidFill>
                            <a:schemeClr val="tx1"/>
                          </a:solidFill>
                          <a:latin typeface="+mn-lt"/>
                          <a:ea typeface="+mn-ea"/>
                          <a:cs typeface="+mn-cs"/>
                        </a:rPr>
                        <a:t>Advanced reliability modeling for the clean grid</a:t>
                      </a:r>
                    </a:p>
                    <a:p>
                      <a:pPr marL="285750" indent="-285750" algn="l" defTabSz="457200" rtl="0" eaLnBrk="1" latinLnBrk="0" hangingPunct="1">
                        <a:spcBef>
                          <a:spcPts val="300"/>
                        </a:spcBef>
                        <a:spcAft>
                          <a:spcPts val="300"/>
                        </a:spcAft>
                        <a:buClr>
                          <a:schemeClr val="accent3"/>
                        </a:buClr>
                        <a:buFont typeface="Arial" panose="020B0604020202020204" pitchFamily="34" charset="0"/>
                        <a:buChar char="•"/>
                      </a:pPr>
                      <a:r>
                        <a:rPr lang="en-US" sz="1800" kern="1200" baseline="0" dirty="0" smtClean="0">
                          <a:solidFill>
                            <a:schemeClr val="tx1"/>
                          </a:solidFill>
                          <a:latin typeface="+mn-lt"/>
                          <a:ea typeface="+mn-ea"/>
                          <a:cs typeface="+mn-cs"/>
                        </a:rPr>
                        <a:t>Eliminate out-of-market interventions </a:t>
                      </a:r>
                    </a:p>
                    <a:p>
                      <a:pPr marL="285750" indent="-285750" algn="l" defTabSz="457200" rtl="0" eaLnBrk="1" latinLnBrk="0" hangingPunct="1">
                        <a:spcBef>
                          <a:spcPts val="300"/>
                        </a:spcBef>
                        <a:spcAft>
                          <a:spcPts val="300"/>
                        </a:spcAft>
                        <a:buClr>
                          <a:schemeClr val="accent3"/>
                        </a:buClr>
                        <a:buFont typeface="Arial" panose="020B0604020202020204" pitchFamily="34" charset="0"/>
                        <a:buChar char="•"/>
                      </a:pPr>
                      <a:r>
                        <a:rPr lang="en-US" sz="1800" kern="1200" baseline="0" dirty="0" smtClean="0">
                          <a:solidFill>
                            <a:schemeClr val="tx1"/>
                          </a:solidFill>
                          <a:latin typeface="+mn-lt"/>
                          <a:ea typeface="+mn-ea"/>
                          <a:cs typeface="+mn-cs"/>
                        </a:rPr>
                        <a:t>Fully enable all emerging technologies</a:t>
                      </a:r>
                      <a:endParaRPr lang="en-US" sz="1800" kern="1200" dirty="0" smtClean="0">
                        <a:solidFill>
                          <a:schemeClr val="tx1"/>
                        </a:solidFill>
                        <a:latin typeface="+mn-lt"/>
                        <a:ea typeface="+mn-ea"/>
                        <a:cs typeface="+mn-cs"/>
                      </a:endParaRPr>
                    </a:p>
                    <a:p>
                      <a:pPr>
                        <a:spcBef>
                          <a:spcPts val="300"/>
                        </a:spcBef>
                        <a:spcAft>
                          <a:spcPts val="300"/>
                        </a:spcAft>
                      </a:pPr>
                      <a:endParaRPr lang="en-US" dirty="0">
                        <a:solidFill>
                          <a:schemeClr val="tx1"/>
                        </a:solidFill>
                      </a:endParaRPr>
                    </a:p>
                  </a:txBody>
                  <a:tcPr marT="182880">
                    <a:lnT w="57150" cap="flat" cmpd="sng" algn="ctr">
                      <a:noFill/>
                      <a:prstDash val="solid"/>
                      <a:round/>
                      <a:headEnd type="none" w="med" len="med"/>
                      <a:tailEnd type="none" w="med" len="med"/>
                    </a:lnT>
                    <a:noFill/>
                  </a:tcPr>
                </a:tc>
                <a:extLst>
                  <a:ext uri="{0D108BD9-81ED-4DB2-BD59-A6C34878D82A}">
                    <a16:rowId xmlns:a16="http://schemas.microsoft.com/office/drawing/2014/main" val="3293733967"/>
                  </a:ext>
                </a:extLst>
              </a:tr>
            </a:tbl>
          </a:graphicData>
        </a:graphic>
      </p:graphicFrame>
      <p:sp>
        <p:nvSpPr>
          <p:cNvPr id="8" name="Text Placeholder 2"/>
          <p:cNvSpPr>
            <a:spLocks noGrp="1"/>
          </p:cNvSpPr>
          <p:nvPr>
            <p:ph type="body" sz="quarter" idx="12"/>
          </p:nvPr>
        </p:nvSpPr>
        <p:spPr>
          <a:xfrm>
            <a:off x="572531" y="1476633"/>
            <a:ext cx="10972800" cy="759940"/>
          </a:xfrm>
        </p:spPr>
        <p:txBody>
          <a:bodyPr>
            <a:noAutofit/>
          </a:bodyPr>
          <a:lstStyle/>
          <a:p>
            <a:r>
              <a:rPr lang="en-US" sz="2000" i="1" dirty="0">
                <a:solidFill>
                  <a:schemeClr val="bg2">
                    <a:lumMod val="65000"/>
                  </a:schemeClr>
                </a:solidFill>
                <a:latin typeface="Calibri" panose="020F0502020204030204" pitchFamily="34" charset="0"/>
                <a:cs typeface="Calibri" panose="020F0502020204030204" pitchFamily="34" charset="0"/>
              </a:rPr>
              <a:t>What FCM </a:t>
            </a:r>
            <a:r>
              <a:rPr lang="en-US" sz="2000" i="1" dirty="0" smtClean="0">
                <a:solidFill>
                  <a:schemeClr val="bg2">
                    <a:lumMod val="65000"/>
                  </a:schemeClr>
                </a:solidFill>
                <a:latin typeface="Calibri" panose="020F0502020204030204" pitchFamily="34" charset="0"/>
                <a:cs typeface="Calibri" panose="020F0502020204030204" pitchFamily="34" charset="0"/>
              </a:rPr>
              <a:t>elements will…</a:t>
            </a:r>
            <a:endParaRPr lang="en-US" sz="2000" i="1" dirty="0">
              <a:solidFill>
                <a:schemeClr val="bg2">
                  <a:lumMod val="65000"/>
                </a:schemeClr>
              </a:solidFill>
              <a:latin typeface="Calibri" panose="020F0502020204030204" pitchFamily="34" charset="0"/>
              <a:cs typeface="Calibri" panose="020F0502020204030204" pitchFamily="34" charset="0"/>
            </a:endParaRPr>
          </a:p>
        </p:txBody>
      </p:sp>
      <p:cxnSp>
        <p:nvCxnSpPr>
          <p:cNvPr id="11" name="Straight Connector 10"/>
          <p:cNvCxnSpPr/>
          <p:nvPr/>
        </p:nvCxnSpPr>
        <p:spPr>
          <a:xfrm flipV="1">
            <a:off x="753763" y="2667943"/>
            <a:ext cx="4992130" cy="5233"/>
          </a:xfrm>
          <a:prstGeom prst="line">
            <a:avLst/>
          </a:prstGeom>
        </p:spPr>
        <p:style>
          <a:lnRef idx="2">
            <a:schemeClr val="accent3"/>
          </a:lnRef>
          <a:fillRef idx="0">
            <a:schemeClr val="accent3"/>
          </a:fillRef>
          <a:effectRef idx="1">
            <a:schemeClr val="accent3"/>
          </a:effectRef>
          <a:fontRef idx="minor">
            <a:schemeClr val="tx1"/>
          </a:fontRef>
        </p:style>
      </p:cxnSp>
      <p:cxnSp>
        <p:nvCxnSpPr>
          <p:cNvPr id="14" name="Straight Connector 13"/>
          <p:cNvCxnSpPr/>
          <p:nvPr/>
        </p:nvCxnSpPr>
        <p:spPr>
          <a:xfrm>
            <a:off x="6240163" y="2667943"/>
            <a:ext cx="5305168"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046974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r>
              <a:rPr lang="en-US" b="0" smtClean="0"/>
              <a:t>Brattle.com | </a:t>
            </a:r>
            <a:fld id="{590DAB12-68F0-43F3-9CAA-0DFBA7404834}" type="slidenum">
              <a:rPr lang="en-US" smtClean="0"/>
              <a:pPr/>
              <a:t>45</a:t>
            </a:fld>
            <a:endParaRPr lang="en-US" dirty="0"/>
          </a:p>
        </p:txBody>
      </p:sp>
      <p:sp>
        <p:nvSpPr>
          <p:cNvPr id="4" name="Text Placeholder 3"/>
          <p:cNvSpPr>
            <a:spLocks noGrp="1"/>
          </p:cNvSpPr>
          <p:nvPr>
            <p:ph type="body" sz="quarter" idx="12"/>
          </p:nvPr>
        </p:nvSpPr>
        <p:spPr/>
        <p:txBody>
          <a:bodyPr/>
          <a:lstStyle/>
          <a:p>
            <a:r>
              <a:rPr lang="en-US" dirty="0" smtClean="0"/>
              <a:t>Example: Integrated Clean Capacity Market Auction Clearing</a:t>
            </a:r>
            <a:endParaRPr lang="en-US" dirty="0"/>
          </a:p>
        </p:txBody>
      </p:sp>
    </p:spTree>
    <p:extLst>
      <p:ext uri="{BB962C8B-B14F-4D97-AF65-F5344CB8AC3E}">
        <p14:creationId xmlns:p14="http://schemas.microsoft.com/office/powerpoint/2010/main" val="3824378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69E6312-0ACB-D844-9A74-691F3B874A61}"/>
              </a:ext>
            </a:extLst>
          </p:cNvPr>
          <p:cNvSpPr/>
          <p:nvPr/>
        </p:nvSpPr>
        <p:spPr>
          <a:xfrm>
            <a:off x="44879" y="2661530"/>
            <a:ext cx="11752447" cy="3579890"/>
          </a:xfrm>
          <a:prstGeom prst="rect">
            <a:avLst/>
          </a:prstGeom>
          <a:solidFill>
            <a:srgbClr val="CCCDC3">
              <a:lumMod val="20000"/>
              <a:lumOff val="80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entury Gothic"/>
              <a:ea typeface="+mn-ea"/>
              <a:cs typeface="+mn-cs"/>
            </a:endParaRPr>
          </a:p>
        </p:txBody>
      </p:sp>
      <p:sp>
        <p:nvSpPr>
          <p:cNvPr id="72" name="TextBox 71">
            <a:extLst>
              <a:ext uri="{FF2B5EF4-FFF2-40B4-BE49-F238E27FC236}">
                <a16:creationId xmlns:a16="http://schemas.microsoft.com/office/drawing/2014/main" id="{F02A8CC0-5CAC-434E-BB6A-E751B363C080}"/>
              </a:ext>
            </a:extLst>
          </p:cNvPr>
          <p:cNvSpPr txBox="1"/>
          <p:nvPr/>
        </p:nvSpPr>
        <p:spPr>
          <a:xfrm>
            <a:off x="8335478" y="2838810"/>
            <a:ext cx="3246922" cy="3253339"/>
          </a:xfrm>
          <a:prstGeom prst="rect">
            <a:avLst/>
          </a:prstGeom>
          <a:solidFill>
            <a:srgbClr val="E5F1F3"/>
          </a:solidFill>
        </p:spPr>
        <p:txBody>
          <a:bodyPr wrap="square" rtlCol="0">
            <a:noAutofit/>
          </a:bodyPr>
          <a:lstStyle/>
          <a:p>
            <a:pPr algn="ctr" defTabSz="914400">
              <a:defRPr/>
            </a:pPr>
            <a:endParaRPr kumimoji="0" lang="en-US" sz="1100" b="1" i="0" u="none" strike="noStrike" kern="0" cap="none" spc="0" normalizeH="0" baseline="0" noProof="0" dirty="0" smtClean="0">
              <a:ln>
                <a:noFill/>
              </a:ln>
              <a:solidFill>
                <a:srgbClr val="0C3E7A"/>
              </a:solidFill>
              <a:effectLst/>
              <a:uLnTx/>
              <a:uFillTx/>
              <a:latin typeface="Century Gothic"/>
            </a:endParaRPr>
          </a:p>
        </p:txBody>
      </p:sp>
      <p:sp>
        <p:nvSpPr>
          <p:cNvPr id="4" name="Title 3"/>
          <p:cNvSpPr>
            <a:spLocks noGrp="1"/>
          </p:cNvSpPr>
          <p:nvPr>
            <p:ph type="title"/>
          </p:nvPr>
        </p:nvSpPr>
        <p:spPr>
          <a:xfrm>
            <a:off x="437536" y="856921"/>
            <a:ext cx="10972800" cy="743280"/>
          </a:xfrm>
        </p:spPr>
        <p:txBody>
          <a:bodyPr/>
          <a:lstStyle/>
          <a:p>
            <a:r>
              <a:rPr lang="en-US" dirty="0"/>
              <a:t>Co-optimized procurement of capacity and clean </a:t>
            </a:r>
            <a:r>
              <a:rPr lang="en-US"/>
              <a:t>energy  </a:t>
            </a:r>
            <a:endParaRPr lang="en-US" dirty="0"/>
          </a:p>
        </p:txBody>
      </p:sp>
      <p:sp>
        <p:nvSpPr>
          <p:cNvPr id="6" name="Slide Number Placeholder 5"/>
          <p:cNvSpPr>
            <a:spLocks noGrp="1"/>
          </p:cNvSpPr>
          <p:nvPr>
            <p:ph type="sldNum" sz="quarter" idx="15"/>
          </p:nvPr>
        </p:nvSpPr>
        <p:spPr/>
        <p:txBody>
          <a:bodyPr/>
          <a:lstStyle/>
          <a:p>
            <a:r>
              <a:rPr lang="en-US" b="0" smtClean="0"/>
              <a:t>Brattle.com | </a:t>
            </a:r>
            <a:fld id="{590DAB12-68F0-43F3-9CAA-0DFBA7404834}" type="slidenum">
              <a:rPr lang="en-US" smtClean="0"/>
              <a:pPr/>
              <a:t>46</a:t>
            </a:fld>
            <a:endParaRPr lang="en-US" dirty="0"/>
          </a:p>
        </p:txBody>
      </p:sp>
      <p:sp>
        <p:nvSpPr>
          <p:cNvPr id="18" name="Isosceles Triangle 17"/>
          <p:cNvSpPr/>
          <p:nvPr/>
        </p:nvSpPr>
        <p:spPr>
          <a:xfrm rot="10800000">
            <a:off x="1842229" y="2381675"/>
            <a:ext cx="597529" cy="262550"/>
          </a:xfrm>
          <a:prstGeom prst="triangle">
            <a:avLst/>
          </a:prstGeom>
          <a:solidFill>
            <a:srgbClr val="00467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Century Gothic"/>
              <a:ea typeface="+mn-ea"/>
              <a:cs typeface="+mn-cs"/>
            </a:endParaRPr>
          </a:p>
        </p:txBody>
      </p:sp>
      <p:sp>
        <p:nvSpPr>
          <p:cNvPr id="19" name="Rectangle 18">
            <a:extLst>
              <a:ext uri="{FF2B5EF4-FFF2-40B4-BE49-F238E27FC236}">
                <a16:creationId xmlns:a16="http://schemas.microsoft.com/office/drawing/2014/main" id="{307E41FC-86E4-B944-9F85-5A0365BB9699}"/>
              </a:ext>
            </a:extLst>
          </p:cNvPr>
          <p:cNvSpPr>
            <a:spLocks noChangeAspect="1"/>
          </p:cNvSpPr>
          <p:nvPr/>
        </p:nvSpPr>
        <p:spPr>
          <a:xfrm>
            <a:off x="298383" y="1920934"/>
            <a:ext cx="3657600" cy="576056"/>
          </a:xfrm>
          <a:prstGeom prst="rect">
            <a:avLst/>
          </a:prstGeom>
          <a:solidFill>
            <a:srgbClr val="00467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entury Gothic"/>
                <a:ea typeface="+mn-ea"/>
                <a:cs typeface="+mn-cs"/>
              </a:rPr>
              <a:t>BIDS</a:t>
            </a:r>
            <a:endParaRPr kumimoji="0" lang="en-US" sz="1800" b="0" i="0" u="none" strike="noStrike" kern="0" cap="none" spc="0" normalizeH="0" baseline="0" noProof="0" dirty="0">
              <a:ln>
                <a:noFill/>
              </a:ln>
              <a:solidFill>
                <a:srgbClr val="FFFFFF"/>
              </a:solidFill>
              <a:effectLst/>
              <a:uLnTx/>
              <a:uFillTx/>
              <a:latin typeface="Century Gothic"/>
              <a:ea typeface="+mn-ea"/>
              <a:cs typeface="+mn-cs"/>
            </a:endParaRPr>
          </a:p>
        </p:txBody>
      </p:sp>
      <p:sp>
        <p:nvSpPr>
          <p:cNvPr id="20" name="Isosceles Triangle 19"/>
          <p:cNvSpPr/>
          <p:nvPr/>
        </p:nvSpPr>
        <p:spPr>
          <a:xfrm rot="10800000">
            <a:off x="5726562" y="2398980"/>
            <a:ext cx="597529" cy="262550"/>
          </a:xfrm>
          <a:prstGeom prst="triangle">
            <a:avLst/>
          </a:prstGeom>
          <a:solidFill>
            <a:srgbClr val="7FB9C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a:ea typeface="+mn-ea"/>
              <a:cs typeface="+mn-cs"/>
            </a:endParaRPr>
          </a:p>
        </p:txBody>
      </p:sp>
      <p:sp>
        <p:nvSpPr>
          <p:cNvPr id="21" name="Isosceles Triangle 20"/>
          <p:cNvSpPr/>
          <p:nvPr/>
        </p:nvSpPr>
        <p:spPr>
          <a:xfrm rot="10800000">
            <a:off x="9752984" y="2394728"/>
            <a:ext cx="597529" cy="262550"/>
          </a:xfrm>
          <a:prstGeom prst="triangle">
            <a:avLst/>
          </a:prstGeom>
          <a:solidFill>
            <a:srgbClr val="EF462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a:ea typeface="+mn-ea"/>
              <a:cs typeface="+mn-cs"/>
            </a:endParaRPr>
          </a:p>
        </p:txBody>
      </p:sp>
      <p:sp>
        <p:nvSpPr>
          <p:cNvPr id="22" name="Rectangle 21">
            <a:extLst>
              <a:ext uri="{FF2B5EF4-FFF2-40B4-BE49-F238E27FC236}">
                <a16:creationId xmlns:a16="http://schemas.microsoft.com/office/drawing/2014/main" id="{E8A44698-2396-AA45-8FA6-FFA13E9F2C94}"/>
              </a:ext>
            </a:extLst>
          </p:cNvPr>
          <p:cNvSpPr>
            <a:spLocks noChangeAspect="1"/>
          </p:cNvSpPr>
          <p:nvPr/>
        </p:nvSpPr>
        <p:spPr>
          <a:xfrm>
            <a:off x="8112573" y="1913384"/>
            <a:ext cx="3657600" cy="578614"/>
          </a:xfrm>
          <a:prstGeom prst="rect">
            <a:avLst/>
          </a:prstGeom>
          <a:solidFill>
            <a:srgbClr val="EF4623"/>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entury Gothic"/>
                <a:ea typeface="+mn-ea"/>
                <a:cs typeface="+mn-cs"/>
              </a:rPr>
              <a:t>CLEARING</a:t>
            </a:r>
            <a:r>
              <a:rPr kumimoji="0" lang="en-US" sz="1800" b="0" i="0" u="none" strike="noStrike" kern="0" cap="none" spc="0" normalizeH="0" noProof="0" dirty="0" smtClean="0">
                <a:ln>
                  <a:noFill/>
                </a:ln>
                <a:solidFill>
                  <a:srgbClr val="FFFFFF"/>
                </a:solidFill>
                <a:effectLst/>
                <a:uLnTx/>
                <a:uFillTx/>
                <a:latin typeface="Century Gothic"/>
                <a:ea typeface="+mn-ea"/>
                <a:cs typeface="+mn-cs"/>
              </a:rPr>
              <a:t> </a:t>
            </a:r>
            <a:r>
              <a:rPr kumimoji="0" lang="en-US" sz="1800" b="0" i="0" u="none" strike="noStrike" kern="0" cap="none" spc="0" normalizeH="0" baseline="0" noProof="0" dirty="0" smtClean="0">
                <a:ln>
                  <a:noFill/>
                </a:ln>
                <a:solidFill>
                  <a:srgbClr val="FFFFFF"/>
                </a:solidFill>
                <a:effectLst/>
                <a:uLnTx/>
                <a:uFillTx/>
                <a:latin typeface="Century Gothic"/>
                <a:ea typeface="+mn-ea"/>
                <a:cs typeface="+mn-cs"/>
              </a:rPr>
              <a:t>RESULTS</a:t>
            </a:r>
            <a:endParaRPr kumimoji="0" lang="en-US" sz="1800" b="0" i="0" u="none" strike="noStrike" kern="0" cap="none" spc="0" normalizeH="0" baseline="0" noProof="0" dirty="0">
              <a:ln>
                <a:noFill/>
              </a:ln>
              <a:solidFill>
                <a:srgbClr val="FFFFFF"/>
              </a:solidFill>
              <a:effectLst/>
              <a:uLnTx/>
              <a:uFillTx/>
              <a:latin typeface="Century Gothic"/>
              <a:ea typeface="+mn-ea"/>
              <a:cs typeface="+mn-cs"/>
            </a:endParaRPr>
          </a:p>
        </p:txBody>
      </p:sp>
      <p:sp>
        <p:nvSpPr>
          <p:cNvPr id="23" name="Rectangle 22">
            <a:extLst>
              <a:ext uri="{FF2B5EF4-FFF2-40B4-BE49-F238E27FC236}">
                <a16:creationId xmlns:a16="http://schemas.microsoft.com/office/drawing/2014/main" id="{C7D9FA7B-C370-814B-BBBC-B929156D877F}"/>
              </a:ext>
            </a:extLst>
          </p:cNvPr>
          <p:cNvSpPr>
            <a:spLocks noChangeAspect="1"/>
          </p:cNvSpPr>
          <p:nvPr/>
        </p:nvSpPr>
        <p:spPr>
          <a:xfrm>
            <a:off x="4196527" y="1913383"/>
            <a:ext cx="3657600" cy="576072"/>
          </a:xfrm>
          <a:prstGeom prst="rect">
            <a:avLst/>
          </a:prstGeom>
          <a:solidFill>
            <a:srgbClr val="7FB9C2"/>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entury Gothic"/>
              </a:rPr>
              <a:t>CO-OPTIMIZED </a:t>
            </a:r>
            <a:r>
              <a:rPr lang="en-US" kern="0" dirty="0" smtClean="0">
                <a:solidFill>
                  <a:srgbClr val="FFFFFF"/>
                </a:solidFill>
                <a:latin typeface="Century Gothic"/>
              </a:rPr>
              <a:t>AUCTION CLEARING</a:t>
            </a:r>
            <a:endParaRPr kumimoji="0" lang="en-US" sz="1800" b="0" i="0" u="none" strike="noStrike" kern="0" cap="none" spc="0" normalizeH="0" baseline="0" noProof="0" dirty="0">
              <a:ln>
                <a:noFill/>
              </a:ln>
              <a:solidFill>
                <a:srgbClr val="FFFFFF"/>
              </a:solidFill>
              <a:effectLst/>
              <a:uLnTx/>
              <a:uFillTx/>
              <a:latin typeface="Century Gothic"/>
              <a:ea typeface="+mn-ea"/>
              <a:cs typeface="+mn-cs"/>
            </a:endParaRPr>
          </a:p>
        </p:txBody>
      </p:sp>
      <p:graphicFrame>
        <p:nvGraphicFramePr>
          <p:cNvPr id="24" name="Table 23"/>
          <p:cNvGraphicFramePr>
            <a:graphicFrameLocks noGrp="1"/>
          </p:cNvGraphicFramePr>
          <p:nvPr>
            <p:extLst>
              <p:ext uri="{D42A27DB-BD31-4B8C-83A1-F6EECF244321}">
                <p14:modId xmlns:p14="http://schemas.microsoft.com/office/powerpoint/2010/main" val="2064729527"/>
              </p:ext>
            </p:extLst>
          </p:nvPr>
        </p:nvGraphicFramePr>
        <p:xfrm>
          <a:off x="333258" y="2809761"/>
          <a:ext cx="3468721" cy="1569733"/>
        </p:xfrm>
        <a:graphic>
          <a:graphicData uri="http://schemas.openxmlformats.org/drawingml/2006/table">
            <a:tbl>
              <a:tblPr firstRow="1" bandRow="1"/>
              <a:tblGrid>
                <a:gridCol w="3468721">
                  <a:extLst>
                    <a:ext uri="{9D8B030D-6E8A-4147-A177-3AD203B41FA5}">
                      <a16:colId xmlns:a16="http://schemas.microsoft.com/office/drawing/2014/main" val="1771200193"/>
                    </a:ext>
                  </a:extLst>
                </a:gridCol>
              </a:tblGrid>
              <a:tr h="496435">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ctr"/>
                      <a:r>
                        <a:rPr lang="en-US" sz="2000" dirty="0" smtClean="0">
                          <a:solidFill>
                            <a:srgbClr val="0C3E7A"/>
                          </a:solidFill>
                        </a:rPr>
                        <a:t>Demand</a:t>
                      </a:r>
                      <a:endParaRPr lang="en-US" sz="2000" dirty="0">
                        <a:solidFill>
                          <a:srgbClr val="0C3E7A"/>
                        </a:solidFill>
                      </a:endParaRPr>
                    </a:p>
                  </a:txBody>
                  <a:tcPr anchor="ct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B9C2"/>
                    </a:solidFill>
                  </a:tcPr>
                </a:tc>
                <a:extLst>
                  <a:ext uri="{0D108BD9-81ED-4DB2-BD59-A6C34878D82A}">
                    <a16:rowId xmlns:a16="http://schemas.microsoft.com/office/drawing/2014/main" val="2056316641"/>
                  </a:ext>
                </a:extLst>
              </a:tr>
              <a:tr h="107329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115888" marR="0" lvl="0" indent="-115888" algn="l" defTabSz="457200" rtl="0" eaLnBrk="1" fontAlgn="auto" latinLnBrk="0" hangingPunct="1">
                        <a:lnSpc>
                          <a:spcPct val="100000"/>
                        </a:lnSpc>
                        <a:spcBef>
                          <a:spcPts val="100"/>
                        </a:spcBef>
                        <a:spcAft>
                          <a:spcPts val="10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C3E7A"/>
                        </a:solidFill>
                        <a:effectLst/>
                        <a:uLnTx/>
                        <a:uFillTx/>
                        <a:latin typeface="+mn-lt"/>
                        <a:ea typeface="+mn-ea"/>
                        <a:cs typeface="+mn-cs"/>
                      </a:endParaRPr>
                    </a:p>
                  </a:txBody>
                  <a:tcPr marT="0" marB="0">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5F1F3"/>
                    </a:solidFill>
                  </a:tcPr>
                </a:tc>
                <a:extLst>
                  <a:ext uri="{0D108BD9-81ED-4DB2-BD59-A6C34878D82A}">
                    <a16:rowId xmlns:a16="http://schemas.microsoft.com/office/drawing/2014/main" val="404943796"/>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3454568040"/>
              </p:ext>
            </p:extLst>
          </p:nvPr>
        </p:nvGraphicFramePr>
        <p:xfrm>
          <a:off x="333262" y="4379494"/>
          <a:ext cx="3468717" cy="1771049"/>
        </p:xfrm>
        <a:graphic>
          <a:graphicData uri="http://schemas.openxmlformats.org/drawingml/2006/table">
            <a:tbl>
              <a:tblPr firstRow="1" bandRow="1"/>
              <a:tblGrid>
                <a:gridCol w="3468717">
                  <a:extLst>
                    <a:ext uri="{9D8B030D-6E8A-4147-A177-3AD203B41FA5}">
                      <a16:colId xmlns:a16="http://schemas.microsoft.com/office/drawing/2014/main" val="1771200193"/>
                    </a:ext>
                  </a:extLst>
                </a:gridCol>
              </a:tblGrid>
              <a:tr h="527320">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ctr"/>
                      <a:r>
                        <a:rPr lang="en-US" sz="2000" dirty="0" smtClean="0">
                          <a:solidFill>
                            <a:srgbClr val="0C3E7A"/>
                          </a:solidFill>
                        </a:rPr>
                        <a:t>Supply</a:t>
                      </a:r>
                      <a:endParaRPr lang="en-US" sz="2000" dirty="0">
                        <a:solidFill>
                          <a:srgbClr val="0C3E7A"/>
                        </a:solidFill>
                      </a:endParaRPr>
                    </a:p>
                  </a:txBody>
                  <a:tcPr anchor="ct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B9C2"/>
                    </a:solidFill>
                  </a:tcPr>
                </a:tc>
                <a:extLst>
                  <a:ext uri="{0D108BD9-81ED-4DB2-BD59-A6C34878D82A}">
                    <a16:rowId xmlns:a16="http://schemas.microsoft.com/office/drawing/2014/main" val="2056316641"/>
                  </a:ext>
                </a:extLst>
              </a:tr>
              <a:tr h="1243729">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115888" marR="0" lvl="0" indent="-115888" algn="l" defTabSz="457200" rtl="0" eaLnBrk="1" fontAlgn="auto" latinLnBrk="0" hangingPunct="1">
                        <a:lnSpc>
                          <a:spcPct val="100000"/>
                        </a:lnSpc>
                        <a:spcBef>
                          <a:spcPts val="800"/>
                        </a:spcBef>
                        <a:spcAft>
                          <a:spcPts val="1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C3E7A"/>
                          </a:solidFill>
                          <a:effectLst/>
                          <a:uLnTx/>
                          <a:uFillTx/>
                          <a:latin typeface="+mn-lt"/>
                          <a:ea typeface="+mn-ea"/>
                          <a:cs typeface="+mn-cs"/>
                        </a:rPr>
                        <a:t>Total annual resource cost ($)</a:t>
                      </a:r>
                    </a:p>
                    <a:p>
                      <a:pPr marL="115888" marR="0" lvl="0" indent="-115888" algn="l" defTabSz="457200" rtl="0" eaLnBrk="1" fontAlgn="auto" latinLnBrk="0" hangingPunct="1">
                        <a:lnSpc>
                          <a:spcPct val="100000"/>
                        </a:lnSpc>
                        <a:spcBef>
                          <a:spcPts val="800"/>
                        </a:spcBef>
                        <a:spcAft>
                          <a:spcPts val="1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C3E7A"/>
                          </a:solidFill>
                          <a:effectLst/>
                          <a:uLnTx/>
                          <a:uFillTx/>
                          <a:latin typeface="+mn-lt"/>
                          <a:ea typeface="+mn-ea"/>
                          <a:cs typeface="+mn-cs"/>
                        </a:rPr>
                        <a:t>Capacity quantity (UCAP MW)</a:t>
                      </a:r>
                    </a:p>
                    <a:p>
                      <a:pPr marL="115888" marR="0" lvl="0" indent="-115888" algn="l" defTabSz="457200" rtl="0" eaLnBrk="1" fontAlgn="auto" latinLnBrk="0" hangingPunct="1">
                        <a:lnSpc>
                          <a:spcPct val="100000"/>
                        </a:lnSpc>
                        <a:spcBef>
                          <a:spcPts val="800"/>
                        </a:spcBef>
                        <a:spcAft>
                          <a:spcPts val="100"/>
                        </a:spcAft>
                        <a:buClrTx/>
                        <a:buSzTx/>
                        <a:buFont typeface="Arial" panose="020B0604020202020204" pitchFamily="34" charset="0"/>
                        <a:buChar char="•"/>
                        <a:tabLst/>
                        <a:defRPr/>
                      </a:pPr>
                      <a:r>
                        <a:rPr kumimoji="0" lang="en-US" sz="1600" b="0" i="0" u="none" strike="noStrike" kern="1200" cap="none" spc="0" normalizeH="0" baseline="0" noProof="0" dirty="0" smtClean="0">
                          <a:ln>
                            <a:noFill/>
                          </a:ln>
                          <a:solidFill>
                            <a:srgbClr val="0C3E7A"/>
                          </a:solidFill>
                          <a:effectLst/>
                          <a:uLnTx/>
                          <a:uFillTx/>
                          <a:latin typeface="+mn-lt"/>
                          <a:ea typeface="+mn-ea"/>
                          <a:cs typeface="+mn-cs"/>
                        </a:rPr>
                        <a:t>Clean attribute quantity (CEAC)</a:t>
                      </a:r>
                    </a:p>
                  </a:txBody>
                  <a:tcPr marT="0" marB="0" anchor="ctr">
                    <a:lnL w="12700" cmpd="sng">
                      <a:noFill/>
                    </a:lnL>
                    <a:lnR w="762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7FB9C2">
                        <a:lumMod val="20000"/>
                        <a:lumOff val="80000"/>
                      </a:srgbClr>
                    </a:solidFill>
                  </a:tcPr>
                </a:tc>
                <a:extLst>
                  <a:ext uri="{0D108BD9-81ED-4DB2-BD59-A6C34878D82A}">
                    <a16:rowId xmlns:a16="http://schemas.microsoft.com/office/drawing/2014/main" val="404943796"/>
                  </a:ext>
                </a:extLst>
              </a:tr>
            </a:tbl>
          </a:graphicData>
        </a:graphic>
      </p:graphicFrame>
      <p:sp>
        <p:nvSpPr>
          <p:cNvPr id="29" name="Rectangle 28"/>
          <p:cNvSpPr/>
          <p:nvPr/>
        </p:nvSpPr>
        <p:spPr>
          <a:xfrm>
            <a:off x="8433196" y="2875525"/>
            <a:ext cx="1516055" cy="723968"/>
          </a:xfrm>
          <a:prstGeom prst="rect">
            <a:avLst/>
          </a:prstGeom>
          <a:noFill/>
          <a:ln w="9525" cap="flat" cmpd="sng" algn="ctr">
            <a:noFill/>
            <a:prstDash val="solid"/>
          </a:ln>
          <a:effectLst/>
        </p:spPr>
        <p:txBody>
          <a:bodyPr rtlCol="0" anchor="ctr"/>
          <a:lstStyle/>
          <a:p>
            <a:pPr algn="ctr" defTabSz="914400">
              <a:defRPr/>
            </a:pPr>
            <a:r>
              <a:rPr lang="en-US" sz="2000" b="1" kern="0" dirty="0">
                <a:solidFill>
                  <a:srgbClr val="00467F"/>
                </a:solidFill>
                <a:latin typeface="Century Gothic"/>
              </a:rPr>
              <a:t>Clearing Prices</a:t>
            </a:r>
          </a:p>
        </p:txBody>
      </p:sp>
      <p:pic>
        <p:nvPicPr>
          <p:cNvPr id="30" name="Picture 29"/>
          <p:cNvPicPr>
            <a:picLocks noChangeAspect="1" noChangeArrowheads="1"/>
          </p:cNvPicPr>
          <p:nvPr/>
        </p:nvPicPr>
        <p:blipFill rotWithShape="1">
          <a:blip r:embed="rId2" cstate="print">
            <a:clrChange>
              <a:clrFrom>
                <a:srgbClr val="DCF0C6"/>
              </a:clrFrom>
              <a:clrTo>
                <a:srgbClr val="DCF0C6">
                  <a:alpha val="0"/>
                </a:srgbClr>
              </a:clrTo>
            </a:clrChange>
            <a:extLst>
              <a:ext uri="{28A0092B-C50C-407E-A947-70E740481C1C}">
                <a14:useLocalDpi xmlns:a14="http://schemas.microsoft.com/office/drawing/2010/main" val="0"/>
              </a:ext>
            </a:extLst>
          </a:blip>
          <a:srcRect l="9367" r="81031"/>
          <a:stretch/>
        </p:blipFill>
        <p:spPr bwMode="auto">
          <a:xfrm>
            <a:off x="10304678" y="3721852"/>
            <a:ext cx="973592" cy="213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p:cNvSpPr/>
          <p:nvPr/>
        </p:nvSpPr>
        <p:spPr>
          <a:xfrm>
            <a:off x="9998110" y="2916237"/>
            <a:ext cx="1661348" cy="723968"/>
          </a:xfrm>
          <a:prstGeom prst="rect">
            <a:avLst/>
          </a:prstGeom>
          <a:noFill/>
          <a:ln w="9525" cap="flat" cmpd="sng" algn="ctr">
            <a:noFill/>
            <a:prstDash val="solid"/>
          </a:ln>
          <a:effectLst/>
        </p:spPr>
        <p:txBody>
          <a:bodyPr rtlCol="0" anchor="ctr"/>
          <a:lstStyle/>
          <a:p>
            <a:pPr algn="ctr" defTabSz="914400">
              <a:defRPr/>
            </a:pPr>
            <a:r>
              <a:rPr lang="en-US" sz="2000" b="1" kern="0" dirty="0">
                <a:solidFill>
                  <a:srgbClr val="00467F"/>
                </a:solidFill>
                <a:latin typeface="Century Gothic"/>
              </a:rPr>
              <a:t>Cleared Resources</a:t>
            </a:r>
            <a:endParaRPr lang="en-US" sz="1600" kern="0" dirty="0">
              <a:solidFill>
                <a:srgbClr val="00467F"/>
              </a:solidFill>
              <a:latin typeface="Century Gothic"/>
            </a:endParaRPr>
          </a:p>
        </p:txBody>
      </p:sp>
      <p:sp>
        <p:nvSpPr>
          <p:cNvPr id="32" name="TextBox 31">
            <a:extLst>
              <a:ext uri="{FF2B5EF4-FFF2-40B4-BE49-F238E27FC236}">
                <a16:creationId xmlns:a16="http://schemas.microsoft.com/office/drawing/2014/main" id="{F02A8CC0-5CAC-434E-BB6A-E751B363C080}"/>
              </a:ext>
            </a:extLst>
          </p:cNvPr>
          <p:cNvSpPr txBox="1"/>
          <p:nvPr/>
        </p:nvSpPr>
        <p:spPr>
          <a:xfrm>
            <a:off x="4196527" y="2836095"/>
            <a:ext cx="3657600" cy="3253339"/>
          </a:xfrm>
          <a:prstGeom prst="rect">
            <a:avLst/>
          </a:prstGeom>
          <a:solidFill>
            <a:srgbClr val="7FB9C2">
              <a:lumMod val="40000"/>
              <a:lumOff val="60000"/>
            </a:srgbClr>
          </a:solidFill>
        </p:spPr>
        <p:txBody>
          <a:bodyPr wrap="square" rtlCol="0" anchor="ctr">
            <a:noAutofit/>
          </a:bodyPr>
          <a:lstStyle/>
          <a:p>
            <a:pPr algn="ctr">
              <a:spcBef>
                <a:spcPts val="800"/>
              </a:spcBef>
              <a:spcAft>
                <a:spcPts val="100"/>
              </a:spcAft>
              <a:defRPr/>
            </a:pPr>
            <a:r>
              <a:rPr lang="en-US" sz="2000" b="1" dirty="0">
                <a:solidFill>
                  <a:srgbClr val="0C3E7A"/>
                </a:solidFill>
              </a:rPr>
              <a:t>Similar</a:t>
            </a:r>
            <a:r>
              <a:rPr lang="en-US" sz="2000" b="1">
                <a:solidFill>
                  <a:srgbClr val="0C3E7A"/>
                </a:solidFill>
              </a:rPr>
              <a:t> </a:t>
            </a:r>
            <a:r>
              <a:rPr lang="en-US" sz="2000" b="1" dirty="0">
                <a:solidFill>
                  <a:srgbClr val="0C3E7A"/>
                </a:solidFill>
              </a:rPr>
              <a:t>to </a:t>
            </a:r>
            <a:r>
              <a:rPr lang="en-US" sz="2000" b="1">
                <a:solidFill>
                  <a:srgbClr val="0C3E7A"/>
                </a:solidFill>
              </a:rPr>
              <a:t>the FCM Clearing</a:t>
            </a:r>
            <a:endParaRPr lang="en-US" sz="1600" b="1" dirty="0">
              <a:solidFill>
                <a:srgbClr val="0C3E7A"/>
              </a:solidFill>
            </a:endParaRPr>
          </a:p>
          <a:p>
            <a:pPr marL="115888" indent="-115888">
              <a:spcBef>
                <a:spcPts val="800"/>
              </a:spcBef>
              <a:spcAft>
                <a:spcPts val="100"/>
              </a:spcAft>
              <a:buFont typeface="Arial" panose="020B0604020202020204" pitchFamily="34" charset="0"/>
              <a:buChar char="•"/>
              <a:defRPr/>
            </a:pPr>
            <a:r>
              <a:rPr lang="en-US" sz="1600" b="1">
                <a:solidFill>
                  <a:srgbClr val="0C3E7A"/>
                </a:solidFill>
              </a:rPr>
              <a:t>Objective </a:t>
            </a:r>
            <a:r>
              <a:rPr lang="en-US" sz="1600" b="1" dirty="0">
                <a:solidFill>
                  <a:srgbClr val="0C3E7A"/>
                </a:solidFill>
              </a:rPr>
              <a:t>function: </a:t>
            </a:r>
            <a:r>
              <a:rPr lang="en-US" sz="1600" dirty="0">
                <a:solidFill>
                  <a:srgbClr val="0C3E7A"/>
                </a:solidFill>
              </a:rPr>
              <a:t>Maximize social surplus (area under demand curves minus cleared resource cost)</a:t>
            </a:r>
          </a:p>
          <a:p>
            <a:pPr marL="115888" indent="-115888">
              <a:spcBef>
                <a:spcPts val="800"/>
              </a:spcBef>
              <a:spcAft>
                <a:spcPts val="100"/>
              </a:spcAft>
              <a:buFont typeface="Arial" panose="020B0604020202020204" pitchFamily="34" charset="0"/>
              <a:buChar char="•"/>
              <a:defRPr/>
            </a:pPr>
            <a:r>
              <a:rPr lang="en-US" sz="1600" b="1">
                <a:solidFill>
                  <a:srgbClr val="0C3E7A"/>
                </a:solidFill>
              </a:rPr>
              <a:t>Cleared </a:t>
            </a:r>
            <a:r>
              <a:rPr lang="en-US" sz="1600" b="1" dirty="0">
                <a:solidFill>
                  <a:srgbClr val="0C3E7A"/>
                </a:solidFill>
              </a:rPr>
              <a:t>resources: </a:t>
            </a:r>
            <a:r>
              <a:rPr lang="en-US" sz="1600" dirty="0">
                <a:solidFill>
                  <a:srgbClr val="0C3E7A"/>
                </a:solidFill>
              </a:rPr>
              <a:t>Least cost resources for meeting capacity &amp; </a:t>
            </a:r>
            <a:r>
              <a:rPr lang="en-US" sz="1600">
                <a:solidFill>
                  <a:srgbClr val="0C3E7A"/>
                </a:solidFill>
              </a:rPr>
              <a:t>CEAC demand</a:t>
            </a:r>
            <a:endParaRPr lang="en-US" sz="1600" dirty="0">
              <a:solidFill>
                <a:srgbClr val="0C3E7A"/>
              </a:solidFill>
            </a:endParaRPr>
          </a:p>
          <a:p>
            <a:pPr marL="115888" indent="-115888">
              <a:spcBef>
                <a:spcPts val="800"/>
              </a:spcBef>
              <a:spcAft>
                <a:spcPts val="100"/>
              </a:spcAft>
              <a:buFont typeface="Arial" panose="020B0604020202020204" pitchFamily="34" charset="0"/>
              <a:buChar char="•"/>
              <a:defRPr/>
            </a:pPr>
            <a:r>
              <a:rPr lang="en-US" sz="1600" b="1">
                <a:solidFill>
                  <a:srgbClr val="0C3E7A"/>
                </a:solidFill>
              </a:rPr>
              <a:t>Price </a:t>
            </a:r>
            <a:r>
              <a:rPr lang="en-US" sz="1600" b="1" dirty="0">
                <a:solidFill>
                  <a:srgbClr val="0C3E7A"/>
                </a:solidFill>
              </a:rPr>
              <a:t>setting: </a:t>
            </a:r>
            <a:r>
              <a:rPr lang="en-US" sz="1600" dirty="0">
                <a:solidFill>
                  <a:srgbClr val="0C3E7A"/>
                </a:solidFill>
              </a:rPr>
              <a:t>Marginal cost of meeting incremental </a:t>
            </a:r>
            <a:r>
              <a:rPr lang="en-US" sz="1600">
                <a:solidFill>
                  <a:srgbClr val="0C3E7A"/>
                </a:solidFill>
              </a:rPr>
              <a:t>demand</a:t>
            </a:r>
            <a:endParaRPr lang="en-US" sz="1600" dirty="0">
              <a:solidFill>
                <a:srgbClr val="0C3E7A"/>
              </a:solidFill>
            </a:endParaRPr>
          </a:p>
        </p:txBody>
      </p:sp>
      <p:cxnSp>
        <p:nvCxnSpPr>
          <p:cNvPr id="33" name="Straight Arrow Connector 32"/>
          <p:cNvCxnSpPr/>
          <p:nvPr/>
        </p:nvCxnSpPr>
        <p:spPr>
          <a:xfrm flipV="1">
            <a:off x="514536" y="3522847"/>
            <a:ext cx="0" cy="730608"/>
          </a:xfrm>
          <a:prstGeom prst="straightConnector1">
            <a:avLst/>
          </a:prstGeom>
          <a:noFill/>
          <a:ln w="25400" cap="flat" cmpd="sng" algn="ctr">
            <a:solidFill>
              <a:srgbClr val="002B54"/>
            </a:solidFill>
            <a:prstDash val="solid"/>
            <a:tailEnd type="triangle"/>
          </a:ln>
          <a:effectLst/>
        </p:spPr>
      </p:cxnSp>
      <p:cxnSp>
        <p:nvCxnSpPr>
          <p:cNvPr id="34" name="Straight Arrow Connector 33"/>
          <p:cNvCxnSpPr/>
          <p:nvPr/>
        </p:nvCxnSpPr>
        <p:spPr>
          <a:xfrm>
            <a:off x="514537" y="4253455"/>
            <a:ext cx="1169881" cy="0"/>
          </a:xfrm>
          <a:prstGeom prst="straightConnector1">
            <a:avLst/>
          </a:prstGeom>
          <a:noFill/>
          <a:ln w="25400" cap="flat" cmpd="sng" algn="ctr">
            <a:solidFill>
              <a:srgbClr val="002B54"/>
            </a:solidFill>
            <a:prstDash val="solid"/>
            <a:tailEnd type="triangle"/>
          </a:ln>
          <a:effectLst/>
        </p:spPr>
      </p:cxnSp>
      <p:cxnSp>
        <p:nvCxnSpPr>
          <p:cNvPr id="36" name="Straight Connector 35"/>
          <p:cNvCxnSpPr/>
          <p:nvPr/>
        </p:nvCxnSpPr>
        <p:spPr>
          <a:xfrm>
            <a:off x="533786" y="3675205"/>
            <a:ext cx="467239" cy="0"/>
          </a:xfrm>
          <a:prstGeom prst="line">
            <a:avLst/>
          </a:prstGeom>
          <a:noFill/>
          <a:ln w="25400" cap="flat" cmpd="sng" algn="ctr">
            <a:solidFill>
              <a:schemeClr val="accent5">
                <a:lumMod val="50000"/>
              </a:schemeClr>
            </a:solidFill>
            <a:prstDash val="solid"/>
          </a:ln>
          <a:effectLst/>
        </p:spPr>
      </p:cxnSp>
      <p:cxnSp>
        <p:nvCxnSpPr>
          <p:cNvPr id="37" name="Straight Connector 36"/>
          <p:cNvCxnSpPr/>
          <p:nvPr/>
        </p:nvCxnSpPr>
        <p:spPr>
          <a:xfrm>
            <a:off x="1001025" y="3676851"/>
            <a:ext cx="552154" cy="576604"/>
          </a:xfrm>
          <a:prstGeom prst="line">
            <a:avLst/>
          </a:prstGeom>
          <a:noFill/>
          <a:ln w="25400" cap="flat" cmpd="sng" algn="ctr">
            <a:solidFill>
              <a:schemeClr val="accent5">
                <a:lumMod val="50000"/>
              </a:schemeClr>
            </a:solidFill>
            <a:prstDash val="solid"/>
          </a:ln>
          <a:effectLst/>
        </p:spPr>
      </p:cxnSp>
      <p:cxnSp>
        <p:nvCxnSpPr>
          <p:cNvPr id="40" name="Straight Arrow Connector 39"/>
          <p:cNvCxnSpPr/>
          <p:nvPr/>
        </p:nvCxnSpPr>
        <p:spPr>
          <a:xfrm>
            <a:off x="7854127" y="4493787"/>
            <a:ext cx="481351" cy="0"/>
          </a:xfrm>
          <a:prstGeom prst="straightConnector1">
            <a:avLst/>
          </a:prstGeom>
          <a:noFill/>
          <a:ln w="44450" cap="flat" cmpd="sng" algn="ctr">
            <a:solidFill>
              <a:srgbClr val="EF4623"/>
            </a:solidFill>
            <a:prstDash val="solid"/>
            <a:tailEnd type="triangle" w="lg" len="sm"/>
          </a:ln>
          <a:effectLst/>
        </p:spPr>
      </p:cxnSp>
      <p:sp>
        <p:nvSpPr>
          <p:cNvPr id="46" name="Freeform 45"/>
          <p:cNvSpPr/>
          <p:nvPr/>
        </p:nvSpPr>
        <p:spPr>
          <a:xfrm>
            <a:off x="8712568" y="5350585"/>
            <a:ext cx="957312" cy="477721"/>
          </a:xfrm>
          <a:custGeom>
            <a:avLst/>
            <a:gdLst>
              <a:gd name="connsiteX0" fmla="*/ 0 w 1409251"/>
              <a:gd name="connsiteY0" fmla="*/ 935915 h 957042"/>
              <a:gd name="connsiteX1" fmla="*/ 355002 w 1409251"/>
              <a:gd name="connsiteY1" fmla="*/ 946673 h 957042"/>
              <a:gd name="connsiteX2" fmla="*/ 559397 w 1409251"/>
              <a:gd name="connsiteY2" fmla="*/ 806823 h 957042"/>
              <a:gd name="connsiteX3" fmla="*/ 817581 w 1409251"/>
              <a:gd name="connsiteY3" fmla="*/ 774551 h 957042"/>
              <a:gd name="connsiteX4" fmla="*/ 1043491 w 1409251"/>
              <a:gd name="connsiteY4" fmla="*/ 688489 h 957042"/>
              <a:gd name="connsiteX5" fmla="*/ 1301675 w 1409251"/>
              <a:gd name="connsiteY5" fmla="*/ 387275 h 957042"/>
              <a:gd name="connsiteX6" fmla="*/ 1409251 w 1409251"/>
              <a:gd name="connsiteY6" fmla="*/ 0 h 95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251" h="957042">
                <a:moveTo>
                  <a:pt x="0" y="935915"/>
                </a:moveTo>
                <a:cubicBezTo>
                  <a:pt x="130884" y="952051"/>
                  <a:pt x="261769" y="968188"/>
                  <a:pt x="355002" y="946673"/>
                </a:cubicBezTo>
                <a:cubicBezTo>
                  <a:pt x="448235" y="925158"/>
                  <a:pt x="482301" y="835510"/>
                  <a:pt x="559397" y="806823"/>
                </a:cubicBezTo>
                <a:cubicBezTo>
                  <a:pt x="636493" y="778136"/>
                  <a:pt x="736899" y="794273"/>
                  <a:pt x="817581" y="774551"/>
                </a:cubicBezTo>
                <a:cubicBezTo>
                  <a:pt x="898263" y="754829"/>
                  <a:pt x="962809" y="753035"/>
                  <a:pt x="1043491" y="688489"/>
                </a:cubicBezTo>
                <a:cubicBezTo>
                  <a:pt x="1124173" y="623943"/>
                  <a:pt x="1240715" y="502023"/>
                  <a:pt x="1301675" y="387275"/>
                </a:cubicBezTo>
                <a:cubicBezTo>
                  <a:pt x="1362635" y="272527"/>
                  <a:pt x="1385943" y="136263"/>
                  <a:pt x="1409251" y="0"/>
                </a:cubicBezTo>
              </a:path>
            </a:pathLst>
          </a:custGeom>
          <a:noFill/>
          <a:ln w="28575" cap="flat" cmpd="sng" algn="ctr">
            <a:solidFill>
              <a:srgbClr val="7FB9C2">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entury Gothic"/>
              <a:ea typeface="+mn-ea"/>
              <a:cs typeface="+mn-cs"/>
            </a:endParaRPr>
          </a:p>
        </p:txBody>
      </p:sp>
      <p:sp>
        <p:nvSpPr>
          <p:cNvPr id="3" name="TextBox 2"/>
          <p:cNvSpPr txBox="1"/>
          <p:nvPr/>
        </p:nvSpPr>
        <p:spPr>
          <a:xfrm>
            <a:off x="477642" y="3313613"/>
            <a:ext cx="1292341" cy="307777"/>
          </a:xfrm>
          <a:prstGeom prst="rect">
            <a:avLst/>
          </a:prstGeom>
          <a:noFill/>
        </p:spPr>
        <p:txBody>
          <a:bodyPr wrap="none" rtlCol="0">
            <a:spAutoFit/>
          </a:bodyPr>
          <a:lstStyle/>
          <a:p>
            <a:r>
              <a:rPr lang="en-US" sz="1400" b="1" dirty="0" smtClean="0">
                <a:solidFill>
                  <a:schemeClr val="accent1"/>
                </a:solidFill>
              </a:rPr>
              <a:t>Capacity (MW)</a:t>
            </a:r>
            <a:endParaRPr lang="en-US" sz="1400" b="1" dirty="0">
              <a:solidFill>
                <a:schemeClr val="accent1"/>
              </a:solidFill>
            </a:endParaRPr>
          </a:p>
        </p:txBody>
      </p:sp>
      <p:cxnSp>
        <p:nvCxnSpPr>
          <p:cNvPr id="51" name="Straight Arrow Connector 50"/>
          <p:cNvCxnSpPr/>
          <p:nvPr/>
        </p:nvCxnSpPr>
        <p:spPr>
          <a:xfrm flipV="1">
            <a:off x="2149227" y="3522846"/>
            <a:ext cx="0" cy="730608"/>
          </a:xfrm>
          <a:prstGeom prst="straightConnector1">
            <a:avLst/>
          </a:prstGeom>
          <a:noFill/>
          <a:ln w="25400" cap="flat" cmpd="sng" algn="ctr">
            <a:solidFill>
              <a:srgbClr val="002B54"/>
            </a:solidFill>
            <a:prstDash val="solid"/>
            <a:tailEnd type="triangle"/>
          </a:ln>
          <a:effectLst/>
        </p:spPr>
      </p:cxnSp>
      <p:cxnSp>
        <p:nvCxnSpPr>
          <p:cNvPr id="52" name="Straight Arrow Connector 51"/>
          <p:cNvCxnSpPr/>
          <p:nvPr/>
        </p:nvCxnSpPr>
        <p:spPr>
          <a:xfrm>
            <a:off x="2149228" y="4253454"/>
            <a:ext cx="1169881" cy="0"/>
          </a:xfrm>
          <a:prstGeom prst="straightConnector1">
            <a:avLst/>
          </a:prstGeom>
          <a:noFill/>
          <a:ln w="25400" cap="flat" cmpd="sng" algn="ctr">
            <a:solidFill>
              <a:srgbClr val="002B54"/>
            </a:solidFill>
            <a:prstDash val="solid"/>
            <a:tailEnd type="triangle"/>
          </a:ln>
          <a:effectLst/>
        </p:spPr>
      </p:cxnSp>
      <p:cxnSp>
        <p:nvCxnSpPr>
          <p:cNvPr id="53" name="Straight Connector 52"/>
          <p:cNvCxnSpPr/>
          <p:nvPr/>
        </p:nvCxnSpPr>
        <p:spPr>
          <a:xfrm>
            <a:off x="2168477" y="3675204"/>
            <a:ext cx="467239" cy="0"/>
          </a:xfrm>
          <a:prstGeom prst="line">
            <a:avLst/>
          </a:prstGeom>
          <a:noFill/>
          <a:ln w="25400" cap="flat" cmpd="sng" algn="ctr">
            <a:solidFill>
              <a:schemeClr val="accent5">
                <a:lumMod val="50000"/>
              </a:schemeClr>
            </a:solidFill>
            <a:prstDash val="solid"/>
          </a:ln>
          <a:effectLst/>
        </p:spPr>
      </p:cxnSp>
      <p:cxnSp>
        <p:nvCxnSpPr>
          <p:cNvPr id="54" name="Straight Connector 53"/>
          <p:cNvCxnSpPr/>
          <p:nvPr/>
        </p:nvCxnSpPr>
        <p:spPr>
          <a:xfrm>
            <a:off x="2635716" y="3676850"/>
            <a:ext cx="552154" cy="576604"/>
          </a:xfrm>
          <a:prstGeom prst="line">
            <a:avLst/>
          </a:prstGeom>
          <a:noFill/>
          <a:ln w="25400" cap="flat" cmpd="sng" algn="ctr">
            <a:solidFill>
              <a:schemeClr val="accent5">
                <a:lumMod val="50000"/>
              </a:schemeClr>
            </a:solidFill>
            <a:prstDash val="solid"/>
          </a:ln>
          <a:effectLst/>
        </p:spPr>
      </p:cxnSp>
      <p:sp>
        <p:nvSpPr>
          <p:cNvPr id="55" name="TextBox 54"/>
          <p:cNvSpPr txBox="1"/>
          <p:nvPr/>
        </p:nvSpPr>
        <p:spPr>
          <a:xfrm>
            <a:off x="1995074" y="3311972"/>
            <a:ext cx="1806905" cy="307777"/>
          </a:xfrm>
          <a:prstGeom prst="rect">
            <a:avLst/>
          </a:prstGeom>
          <a:noFill/>
        </p:spPr>
        <p:txBody>
          <a:bodyPr wrap="none" rtlCol="0">
            <a:spAutoFit/>
          </a:bodyPr>
          <a:lstStyle/>
          <a:p>
            <a:r>
              <a:rPr lang="en-US" sz="1400" b="1" dirty="0" smtClean="0">
                <a:solidFill>
                  <a:schemeClr val="accent1"/>
                </a:solidFill>
              </a:rPr>
              <a:t>Clean Energy (CEACs)</a:t>
            </a:r>
            <a:endParaRPr lang="en-US" sz="1400" b="1" dirty="0">
              <a:solidFill>
                <a:schemeClr val="accent1"/>
              </a:solidFill>
            </a:endParaRPr>
          </a:p>
        </p:txBody>
      </p:sp>
      <p:cxnSp>
        <p:nvCxnSpPr>
          <p:cNvPr id="26" name="Straight Arrow Connector 25"/>
          <p:cNvCxnSpPr/>
          <p:nvPr/>
        </p:nvCxnSpPr>
        <p:spPr>
          <a:xfrm>
            <a:off x="3801979" y="3889388"/>
            <a:ext cx="369032" cy="0"/>
          </a:xfrm>
          <a:prstGeom prst="straightConnector1">
            <a:avLst/>
          </a:prstGeom>
          <a:noFill/>
          <a:ln w="44450" cap="flat" cmpd="sng" algn="ctr">
            <a:solidFill>
              <a:srgbClr val="EF4623"/>
            </a:solidFill>
            <a:prstDash val="solid"/>
            <a:tailEnd type="triangle" w="lg" len="sm"/>
          </a:ln>
          <a:effectLst/>
        </p:spPr>
      </p:cxnSp>
      <p:cxnSp>
        <p:nvCxnSpPr>
          <p:cNvPr id="27" name="Straight Arrow Connector 26"/>
          <p:cNvCxnSpPr/>
          <p:nvPr/>
        </p:nvCxnSpPr>
        <p:spPr>
          <a:xfrm>
            <a:off x="3801979" y="5476741"/>
            <a:ext cx="369032" cy="0"/>
          </a:xfrm>
          <a:prstGeom prst="straightConnector1">
            <a:avLst/>
          </a:prstGeom>
          <a:noFill/>
          <a:ln w="44450" cap="flat" cmpd="sng" algn="ctr">
            <a:solidFill>
              <a:srgbClr val="EF4623"/>
            </a:solidFill>
            <a:prstDash val="solid"/>
            <a:tailEnd type="triangle" w="lg" len="sm"/>
          </a:ln>
          <a:effectLst/>
        </p:spPr>
      </p:cxnSp>
      <p:cxnSp>
        <p:nvCxnSpPr>
          <p:cNvPr id="58" name="Straight Arrow Connector 57"/>
          <p:cNvCxnSpPr/>
          <p:nvPr/>
        </p:nvCxnSpPr>
        <p:spPr>
          <a:xfrm flipV="1">
            <a:off x="8641010" y="3924415"/>
            <a:ext cx="0" cy="730608"/>
          </a:xfrm>
          <a:prstGeom prst="straightConnector1">
            <a:avLst/>
          </a:prstGeom>
          <a:noFill/>
          <a:ln w="25400" cap="flat" cmpd="sng" algn="ctr">
            <a:solidFill>
              <a:srgbClr val="002B54"/>
            </a:solidFill>
            <a:prstDash val="solid"/>
            <a:tailEnd type="triangle"/>
          </a:ln>
          <a:effectLst/>
        </p:spPr>
      </p:cxnSp>
      <p:cxnSp>
        <p:nvCxnSpPr>
          <p:cNvPr id="59" name="Straight Arrow Connector 58"/>
          <p:cNvCxnSpPr/>
          <p:nvPr/>
        </p:nvCxnSpPr>
        <p:spPr>
          <a:xfrm>
            <a:off x="8641011" y="4655023"/>
            <a:ext cx="1169881" cy="0"/>
          </a:xfrm>
          <a:prstGeom prst="straightConnector1">
            <a:avLst/>
          </a:prstGeom>
          <a:noFill/>
          <a:ln w="25400" cap="flat" cmpd="sng" algn="ctr">
            <a:solidFill>
              <a:srgbClr val="002B54"/>
            </a:solidFill>
            <a:prstDash val="solid"/>
            <a:tailEnd type="triangle"/>
          </a:ln>
          <a:effectLst/>
        </p:spPr>
      </p:cxnSp>
      <p:cxnSp>
        <p:nvCxnSpPr>
          <p:cNvPr id="60" name="Straight Connector 59"/>
          <p:cNvCxnSpPr/>
          <p:nvPr/>
        </p:nvCxnSpPr>
        <p:spPr>
          <a:xfrm>
            <a:off x="8660260" y="4076773"/>
            <a:ext cx="467239" cy="0"/>
          </a:xfrm>
          <a:prstGeom prst="line">
            <a:avLst/>
          </a:prstGeom>
          <a:noFill/>
          <a:ln w="25400" cap="flat" cmpd="sng" algn="ctr">
            <a:solidFill>
              <a:schemeClr val="accent5">
                <a:lumMod val="50000"/>
              </a:schemeClr>
            </a:solidFill>
            <a:prstDash val="solid"/>
          </a:ln>
          <a:effectLst/>
        </p:spPr>
      </p:cxnSp>
      <p:cxnSp>
        <p:nvCxnSpPr>
          <p:cNvPr id="61" name="Straight Connector 60"/>
          <p:cNvCxnSpPr/>
          <p:nvPr/>
        </p:nvCxnSpPr>
        <p:spPr>
          <a:xfrm>
            <a:off x="9127499" y="4078419"/>
            <a:ext cx="552154" cy="576604"/>
          </a:xfrm>
          <a:prstGeom prst="line">
            <a:avLst/>
          </a:prstGeom>
          <a:noFill/>
          <a:ln w="25400" cap="flat" cmpd="sng" algn="ctr">
            <a:solidFill>
              <a:schemeClr val="accent5">
                <a:lumMod val="50000"/>
              </a:schemeClr>
            </a:solidFill>
            <a:prstDash val="solid"/>
          </a:ln>
          <a:effectLst/>
        </p:spPr>
      </p:cxnSp>
      <p:cxnSp>
        <p:nvCxnSpPr>
          <p:cNvPr id="62" name="Straight Arrow Connector 61"/>
          <p:cNvCxnSpPr/>
          <p:nvPr/>
        </p:nvCxnSpPr>
        <p:spPr>
          <a:xfrm flipV="1">
            <a:off x="8693317" y="5111437"/>
            <a:ext cx="0" cy="730608"/>
          </a:xfrm>
          <a:prstGeom prst="straightConnector1">
            <a:avLst/>
          </a:prstGeom>
          <a:noFill/>
          <a:ln w="25400" cap="flat" cmpd="sng" algn="ctr">
            <a:solidFill>
              <a:srgbClr val="002B54"/>
            </a:solidFill>
            <a:prstDash val="solid"/>
            <a:tailEnd type="triangle"/>
          </a:ln>
          <a:effectLst/>
        </p:spPr>
      </p:cxnSp>
      <p:cxnSp>
        <p:nvCxnSpPr>
          <p:cNvPr id="63" name="Straight Arrow Connector 62"/>
          <p:cNvCxnSpPr/>
          <p:nvPr/>
        </p:nvCxnSpPr>
        <p:spPr>
          <a:xfrm>
            <a:off x="8693318" y="5842045"/>
            <a:ext cx="1169881" cy="0"/>
          </a:xfrm>
          <a:prstGeom prst="straightConnector1">
            <a:avLst/>
          </a:prstGeom>
          <a:noFill/>
          <a:ln w="25400" cap="flat" cmpd="sng" algn="ctr">
            <a:solidFill>
              <a:srgbClr val="002B54"/>
            </a:solidFill>
            <a:prstDash val="solid"/>
            <a:tailEnd type="triangle"/>
          </a:ln>
          <a:effectLst/>
        </p:spPr>
      </p:cxnSp>
      <p:cxnSp>
        <p:nvCxnSpPr>
          <p:cNvPr id="64" name="Straight Connector 63"/>
          <p:cNvCxnSpPr/>
          <p:nvPr/>
        </p:nvCxnSpPr>
        <p:spPr>
          <a:xfrm>
            <a:off x="8712567" y="5263795"/>
            <a:ext cx="467239" cy="0"/>
          </a:xfrm>
          <a:prstGeom prst="line">
            <a:avLst/>
          </a:prstGeom>
          <a:noFill/>
          <a:ln w="25400" cap="flat" cmpd="sng" algn="ctr">
            <a:solidFill>
              <a:schemeClr val="accent5">
                <a:lumMod val="50000"/>
              </a:schemeClr>
            </a:solidFill>
            <a:prstDash val="solid"/>
          </a:ln>
          <a:effectLst/>
        </p:spPr>
      </p:cxnSp>
      <p:cxnSp>
        <p:nvCxnSpPr>
          <p:cNvPr id="65" name="Straight Connector 64"/>
          <p:cNvCxnSpPr/>
          <p:nvPr/>
        </p:nvCxnSpPr>
        <p:spPr>
          <a:xfrm>
            <a:off x="9179806" y="5265441"/>
            <a:ext cx="552154" cy="576604"/>
          </a:xfrm>
          <a:prstGeom prst="line">
            <a:avLst/>
          </a:prstGeom>
          <a:noFill/>
          <a:ln w="25400" cap="flat" cmpd="sng" algn="ctr">
            <a:solidFill>
              <a:schemeClr val="accent5">
                <a:lumMod val="50000"/>
              </a:schemeClr>
            </a:solidFill>
            <a:prstDash val="solid"/>
          </a:ln>
          <a:effectLst/>
        </p:spPr>
      </p:cxnSp>
      <p:sp>
        <p:nvSpPr>
          <p:cNvPr id="66" name="TextBox 65"/>
          <p:cNvSpPr txBox="1"/>
          <p:nvPr/>
        </p:nvSpPr>
        <p:spPr>
          <a:xfrm>
            <a:off x="8353743" y="4843111"/>
            <a:ext cx="1806905" cy="307777"/>
          </a:xfrm>
          <a:prstGeom prst="rect">
            <a:avLst/>
          </a:prstGeom>
          <a:noFill/>
        </p:spPr>
        <p:txBody>
          <a:bodyPr wrap="none" rtlCol="0">
            <a:spAutoFit/>
          </a:bodyPr>
          <a:lstStyle/>
          <a:p>
            <a:r>
              <a:rPr lang="en-US" sz="1400" b="1" dirty="0" smtClean="0">
                <a:solidFill>
                  <a:schemeClr val="accent1"/>
                </a:solidFill>
              </a:rPr>
              <a:t>Clean Energy (CEACs)</a:t>
            </a:r>
            <a:endParaRPr lang="en-US" sz="1400" b="1" dirty="0">
              <a:solidFill>
                <a:schemeClr val="accent1"/>
              </a:solidFill>
            </a:endParaRPr>
          </a:p>
        </p:txBody>
      </p:sp>
      <p:sp>
        <p:nvSpPr>
          <p:cNvPr id="67" name="TextBox 66"/>
          <p:cNvSpPr txBox="1"/>
          <p:nvPr/>
        </p:nvSpPr>
        <p:spPr>
          <a:xfrm>
            <a:off x="8559192" y="3640205"/>
            <a:ext cx="1292341" cy="307777"/>
          </a:xfrm>
          <a:prstGeom prst="rect">
            <a:avLst/>
          </a:prstGeom>
          <a:noFill/>
        </p:spPr>
        <p:txBody>
          <a:bodyPr wrap="none" rtlCol="0">
            <a:spAutoFit/>
          </a:bodyPr>
          <a:lstStyle/>
          <a:p>
            <a:r>
              <a:rPr lang="en-US" sz="1400" b="1" dirty="0" smtClean="0">
                <a:solidFill>
                  <a:schemeClr val="accent1"/>
                </a:solidFill>
              </a:rPr>
              <a:t>Capacity (MW)</a:t>
            </a:r>
            <a:endParaRPr lang="en-US" sz="1400" b="1" dirty="0">
              <a:solidFill>
                <a:schemeClr val="accent1"/>
              </a:solidFill>
            </a:endParaRPr>
          </a:p>
        </p:txBody>
      </p:sp>
      <p:sp>
        <p:nvSpPr>
          <p:cNvPr id="68" name="Freeform 67"/>
          <p:cNvSpPr/>
          <p:nvPr/>
        </p:nvSpPr>
        <p:spPr>
          <a:xfrm>
            <a:off x="8660260" y="4150313"/>
            <a:ext cx="957312" cy="477721"/>
          </a:xfrm>
          <a:custGeom>
            <a:avLst/>
            <a:gdLst>
              <a:gd name="connsiteX0" fmla="*/ 0 w 1409251"/>
              <a:gd name="connsiteY0" fmla="*/ 935915 h 957042"/>
              <a:gd name="connsiteX1" fmla="*/ 355002 w 1409251"/>
              <a:gd name="connsiteY1" fmla="*/ 946673 h 957042"/>
              <a:gd name="connsiteX2" fmla="*/ 559397 w 1409251"/>
              <a:gd name="connsiteY2" fmla="*/ 806823 h 957042"/>
              <a:gd name="connsiteX3" fmla="*/ 817581 w 1409251"/>
              <a:gd name="connsiteY3" fmla="*/ 774551 h 957042"/>
              <a:gd name="connsiteX4" fmla="*/ 1043491 w 1409251"/>
              <a:gd name="connsiteY4" fmla="*/ 688489 h 957042"/>
              <a:gd name="connsiteX5" fmla="*/ 1301675 w 1409251"/>
              <a:gd name="connsiteY5" fmla="*/ 387275 h 957042"/>
              <a:gd name="connsiteX6" fmla="*/ 1409251 w 1409251"/>
              <a:gd name="connsiteY6" fmla="*/ 0 h 95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9251" h="957042">
                <a:moveTo>
                  <a:pt x="0" y="935915"/>
                </a:moveTo>
                <a:cubicBezTo>
                  <a:pt x="130884" y="952051"/>
                  <a:pt x="261769" y="968188"/>
                  <a:pt x="355002" y="946673"/>
                </a:cubicBezTo>
                <a:cubicBezTo>
                  <a:pt x="448235" y="925158"/>
                  <a:pt x="482301" y="835510"/>
                  <a:pt x="559397" y="806823"/>
                </a:cubicBezTo>
                <a:cubicBezTo>
                  <a:pt x="636493" y="778136"/>
                  <a:pt x="736899" y="794273"/>
                  <a:pt x="817581" y="774551"/>
                </a:cubicBezTo>
                <a:cubicBezTo>
                  <a:pt x="898263" y="754829"/>
                  <a:pt x="962809" y="753035"/>
                  <a:pt x="1043491" y="688489"/>
                </a:cubicBezTo>
                <a:cubicBezTo>
                  <a:pt x="1124173" y="623943"/>
                  <a:pt x="1240715" y="502023"/>
                  <a:pt x="1301675" y="387275"/>
                </a:cubicBezTo>
                <a:cubicBezTo>
                  <a:pt x="1362635" y="272527"/>
                  <a:pt x="1385943" y="136263"/>
                  <a:pt x="1409251" y="0"/>
                </a:cubicBezTo>
              </a:path>
            </a:pathLst>
          </a:custGeom>
          <a:noFill/>
          <a:ln w="28575" cap="flat" cmpd="sng" algn="ctr">
            <a:solidFill>
              <a:srgbClr val="7FB9C2">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Century Gothic"/>
              <a:ea typeface="+mn-ea"/>
              <a:cs typeface="+mn-cs"/>
            </a:endParaRPr>
          </a:p>
        </p:txBody>
      </p:sp>
      <p:sp>
        <p:nvSpPr>
          <p:cNvPr id="69" name="Oval 68"/>
          <p:cNvSpPr/>
          <p:nvPr/>
        </p:nvSpPr>
        <p:spPr>
          <a:xfrm>
            <a:off x="9401402" y="4349722"/>
            <a:ext cx="126348" cy="128483"/>
          </a:xfrm>
          <a:prstGeom prst="ellipse">
            <a:avLst/>
          </a:prstGeom>
          <a:solidFill>
            <a:srgbClr val="EF4623"/>
          </a:solidFill>
          <a:ln w="9525" cap="flat" cmpd="sng" algn="ctr">
            <a:solidFill>
              <a:srgbClr val="EF462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a:ea typeface="+mn-ea"/>
              <a:cs typeface="+mn-cs"/>
            </a:endParaRPr>
          </a:p>
        </p:txBody>
      </p:sp>
      <p:sp>
        <p:nvSpPr>
          <p:cNvPr id="70" name="Oval 69"/>
          <p:cNvSpPr/>
          <p:nvPr/>
        </p:nvSpPr>
        <p:spPr>
          <a:xfrm>
            <a:off x="9422483" y="5549513"/>
            <a:ext cx="126348" cy="128483"/>
          </a:xfrm>
          <a:prstGeom prst="ellipse">
            <a:avLst/>
          </a:prstGeom>
          <a:solidFill>
            <a:srgbClr val="EF4623"/>
          </a:solidFill>
          <a:ln w="9525" cap="flat" cmpd="sng" algn="ctr">
            <a:solidFill>
              <a:srgbClr val="EF4623">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Century Gothic"/>
              <a:ea typeface="+mn-ea"/>
              <a:cs typeface="+mn-cs"/>
            </a:endParaRPr>
          </a:p>
        </p:txBody>
      </p:sp>
    </p:spTree>
    <p:extLst>
      <p:ext uri="{BB962C8B-B14F-4D97-AF65-F5344CB8AC3E}">
        <p14:creationId xmlns:p14="http://schemas.microsoft.com/office/powerpoint/2010/main" val="1271336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63400" y="2713595"/>
            <a:ext cx="5215114" cy="3770510"/>
          </a:xfrm>
          <a:prstGeom prst="rect">
            <a:avLst/>
          </a:prstGeom>
        </p:spPr>
      </p:pic>
      <p:pic>
        <p:nvPicPr>
          <p:cNvPr id="11" name="Picture 10"/>
          <p:cNvPicPr>
            <a:picLocks noChangeAspect="1"/>
          </p:cNvPicPr>
          <p:nvPr/>
        </p:nvPicPr>
        <p:blipFill>
          <a:blip r:embed="rId3"/>
          <a:stretch>
            <a:fillRect/>
          </a:stretch>
        </p:blipFill>
        <p:spPr>
          <a:xfrm>
            <a:off x="6749735" y="2811695"/>
            <a:ext cx="4966070" cy="3630729"/>
          </a:xfrm>
          <a:prstGeom prst="rect">
            <a:avLst/>
          </a:prstGeom>
        </p:spPr>
      </p:pic>
      <p:sp>
        <p:nvSpPr>
          <p:cNvPr id="4" name="Title 3"/>
          <p:cNvSpPr>
            <a:spLocks noGrp="1"/>
          </p:cNvSpPr>
          <p:nvPr>
            <p:ph type="title"/>
          </p:nvPr>
        </p:nvSpPr>
        <p:spPr>
          <a:xfrm>
            <a:off x="609599" y="344473"/>
            <a:ext cx="11325101" cy="1255728"/>
          </a:xfrm>
        </p:spPr>
        <p:txBody>
          <a:bodyPr/>
          <a:lstStyle/>
          <a:p>
            <a:r>
              <a:rPr lang="en-US" dirty="0" smtClean="0"/>
              <a:t>How is demand for capacity and clean energy expressed?</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47</a:t>
            </a:fld>
            <a:endParaRPr lang="en-US" dirty="0"/>
          </a:p>
        </p:txBody>
      </p:sp>
      <p:sp>
        <p:nvSpPr>
          <p:cNvPr id="23" name="Rectangle 22">
            <a:extLst>
              <a:ext uri="{FF2B5EF4-FFF2-40B4-BE49-F238E27FC236}">
                <a16:creationId xmlns:a16="http://schemas.microsoft.com/office/drawing/2014/main" id="{307E41FC-86E4-B944-9F85-5A0365BB9699}"/>
              </a:ext>
            </a:extLst>
          </p:cNvPr>
          <p:cNvSpPr>
            <a:spLocks noChangeAspect="1"/>
          </p:cNvSpPr>
          <p:nvPr/>
        </p:nvSpPr>
        <p:spPr>
          <a:xfrm>
            <a:off x="609599" y="2347157"/>
            <a:ext cx="5368915" cy="464538"/>
          </a:xfrm>
          <a:prstGeom prst="rect">
            <a:avLst/>
          </a:prstGeom>
          <a:noFill/>
          <a:ln w="9525" cap="flat" cmpd="sng" algn="ctr">
            <a:noFill/>
            <a:prstDash val="solid"/>
          </a:ln>
          <a:effectLst/>
        </p:spPr>
        <p:txBody>
          <a:bodyPr rtlCol="0" anchor="ctr"/>
          <a:lstStyle/>
          <a:p>
            <a:pPr algn="ctr" defTabSz="914400">
              <a:defRPr/>
            </a:pPr>
            <a:r>
              <a:rPr lang="en-US" sz="2000" b="1" kern="0" dirty="0">
                <a:solidFill>
                  <a:schemeClr val="accent1"/>
                </a:solidFill>
                <a:latin typeface="Century Gothic"/>
              </a:rPr>
              <a:t>Capacity Demand Curve</a:t>
            </a:r>
          </a:p>
        </p:txBody>
      </p:sp>
      <p:sp>
        <p:nvSpPr>
          <p:cNvPr id="2" name="TextBox 1"/>
          <p:cNvSpPr txBox="1"/>
          <p:nvPr/>
        </p:nvSpPr>
        <p:spPr>
          <a:xfrm>
            <a:off x="0" y="2220685"/>
            <a:ext cx="184731" cy="369332"/>
          </a:xfrm>
          <a:prstGeom prst="rect">
            <a:avLst/>
          </a:prstGeom>
          <a:noFill/>
        </p:spPr>
        <p:txBody>
          <a:bodyPr wrap="none" rtlCol="0">
            <a:spAutoFit/>
          </a:bodyPr>
          <a:lstStyle/>
          <a:p>
            <a:endParaRPr lang="en-US" dirty="0"/>
          </a:p>
        </p:txBody>
      </p:sp>
      <p:sp>
        <p:nvSpPr>
          <p:cNvPr id="32" name="Rectangle 31">
            <a:extLst>
              <a:ext uri="{FF2B5EF4-FFF2-40B4-BE49-F238E27FC236}">
                <a16:creationId xmlns:a16="http://schemas.microsoft.com/office/drawing/2014/main" id="{307E41FC-86E4-B944-9F85-5A0365BB9699}"/>
              </a:ext>
            </a:extLst>
          </p:cNvPr>
          <p:cNvSpPr>
            <a:spLocks noChangeAspect="1"/>
          </p:cNvSpPr>
          <p:nvPr/>
        </p:nvSpPr>
        <p:spPr>
          <a:xfrm>
            <a:off x="6998783" y="2326909"/>
            <a:ext cx="5032676" cy="464538"/>
          </a:xfrm>
          <a:prstGeom prst="rect">
            <a:avLst/>
          </a:prstGeom>
          <a:noFill/>
          <a:ln w="9525" cap="flat" cmpd="sng" algn="ctr">
            <a:noFill/>
            <a:prstDash val="solid"/>
          </a:ln>
          <a:effectLst/>
        </p:spPr>
        <p:txBody>
          <a:bodyPr rtlCol="0" anchor="ctr"/>
          <a:lstStyle/>
          <a:p>
            <a:pPr algn="ctr" defTabSz="914400">
              <a:defRPr/>
            </a:pPr>
            <a:r>
              <a:rPr lang="en-US" sz="2000" b="1" kern="0" dirty="0">
                <a:solidFill>
                  <a:schemeClr val="accent1"/>
                </a:solidFill>
                <a:latin typeface="Century Gothic"/>
              </a:rPr>
              <a:t>Clean Energy Demand Curve</a:t>
            </a:r>
          </a:p>
        </p:txBody>
      </p:sp>
      <p:sp>
        <p:nvSpPr>
          <p:cNvPr id="38" name="Text Placeholder 2"/>
          <p:cNvSpPr>
            <a:spLocks noGrp="1"/>
          </p:cNvSpPr>
          <p:nvPr>
            <p:ph type="body" sz="quarter" idx="12"/>
          </p:nvPr>
        </p:nvSpPr>
        <p:spPr>
          <a:xfrm>
            <a:off x="501788" y="1712716"/>
            <a:ext cx="11321144" cy="534072"/>
          </a:xfrm>
          <a:solidFill>
            <a:schemeClr val="accent2">
              <a:alpha val="9000"/>
            </a:schemeClr>
          </a:solidFill>
        </p:spPr>
        <p:txBody>
          <a:bodyPr tIns="0" bIns="0" anchor="ctr">
            <a:noAutofit/>
          </a:bodyPr>
          <a:lstStyle/>
          <a:p>
            <a:pPr>
              <a:spcBef>
                <a:spcPts val="0"/>
              </a:spcBef>
            </a:pPr>
            <a:r>
              <a:rPr lang="en-US" sz="2800" dirty="0">
                <a:solidFill>
                  <a:schemeClr val="tx1">
                    <a:lumMod val="90000"/>
                    <a:lumOff val="10000"/>
                  </a:schemeClr>
                </a:solidFill>
                <a:latin typeface="Calibri" panose="020F0502020204030204" pitchFamily="34" charset="0"/>
                <a:cs typeface="Calibri" panose="020F0502020204030204" pitchFamily="34" charset="0"/>
              </a:rPr>
              <a:t> </a:t>
            </a:r>
            <a:r>
              <a:rPr lang="en-US" sz="2800">
                <a:solidFill>
                  <a:schemeClr val="tx1">
                    <a:lumMod val="90000"/>
                    <a:lumOff val="10000"/>
                  </a:schemeClr>
                </a:solidFill>
                <a:latin typeface="Calibri" panose="020F0502020204030204" pitchFamily="34" charset="0"/>
                <a:cs typeface="Calibri" panose="020F0502020204030204" pitchFamily="34" charset="0"/>
              </a:rPr>
              <a:t>  Separate </a:t>
            </a:r>
            <a:r>
              <a:rPr lang="en-US" sz="2800" dirty="0">
                <a:solidFill>
                  <a:schemeClr val="tx1">
                    <a:lumMod val="90000"/>
                    <a:lumOff val="10000"/>
                  </a:schemeClr>
                </a:solidFill>
                <a:latin typeface="Calibri" panose="020F0502020204030204" pitchFamily="34" charset="0"/>
                <a:cs typeface="Calibri" panose="020F0502020204030204" pitchFamily="34" charset="0"/>
              </a:rPr>
              <a:t>demand curves would be used for each product</a:t>
            </a:r>
          </a:p>
        </p:txBody>
      </p:sp>
      <p:sp>
        <p:nvSpPr>
          <p:cNvPr id="37" name="Rectangle 36"/>
          <p:cNvSpPr/>
          <p:nvPr/>
        </p:nvSpPr>
        <p:spPr>
          <a:xfrm>
            <a:off x="1937561" y="3912482"/>
            <a:ext cx="2061722" cy="1669990"/>
          </a:xfrm>
          <a:prstGeom prst="rect">
            <a:avLst/>
          </a:pr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accent1"/>
                </a:solidFill>
              </a:rPr>
              <a:t>Separate </a:t>
            </a:r>
            <a:r>
              <a:rPr lang="en-US" sz="1600" b="1" u="sng" dirty="0" smtClean="0">
                <a:solidFill>
                  <a:schemeClr val="accent1"/>
                </a:solidFill>
              </a:rPr>
              <a:t>capacity</a:t>
            </a:r>
            <a:r>
              <a:rPr lang="en-US" sz="1600" b="1" dirty="0" smtClean="0">
                <a:solidFill>
                  <a:schemeClr val="accent1"/>
                </a:solidFill>
              </a:rPr>
              <a:t> demand curves for:</a:t>
            </a:r>
          </a:p>
          <a:p>
            <a:pPr marL="234950" indent="-174625">
              <a:buFont typeface="Arial" panose="020B0604020202020204" pitchFamily="34" charset="0"/>
              <a:buChar char="•"/>
            </a:pPr>
            <a:r>
              <a:rPr lang="en-US" sz="1600" dirty="0" smtClean="0">
                <a:solidFill>
                  <a:schemeClr val="accent1"/>
                </a:solidFill>
              </a:rPr>
              <a:t>System &amp; zones</a:t>
            </a:r>
          </a:p>
          <a:p>
            <a:pPr marL="234950" indent="-174625">
              <a:buFont typeface="Arial" panose="020B0604020202020204" pitchFamily="34" charset="0"/>
              <a:buChar char="•"/>
            </a:pPr>
            <a:r>
              <a:rPr lang="en-US" sz="1600" dirty="0" smtClean="0">
                <a:solidFill>
                  <a:schemeClr val="accent1"/>
                </a:solidFill>
              </a:rPr>
              <a:t>Summer &amp; winter</a:t>
            </a:r>
          </a:p>
          <a:p>
            <a:pPr marL="234950" indent="-174625">
              <a:buFont typeface="Arial" panose="020B0604020202020204" pitchFamily="34" charset="0"/>
              <a:buChar char="•"/>
            </a:pPr>
            <a:r>
              <a:rPr lang="en-US" sz="1600" dirty="0" smtClean="0">
                <a:solidFill>
                  <a:schemeClr val="accent1"/>
                </a:solidFill>
              </a:rPr>
              <a:t>Traditional &amp; flexible capacity</a:t>
            </a:r>
          </a:p>
        </p:txBody>
      </p:sp>
      <p:sp>
        <p:nvSpPr>
          <p:cNvPr id="3" name="Rectangle 2"/>
          <p:cNvSpPr/>
          <p:nvPr/>
        </p:nvSpPr>
        <p:spPr>
          <a:xfrm>
            <a:off x="3437907" y="6533013"/>
            <a:ext cx="6186253" cy="23921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Note: Simplified example. Not intended to reflect New England.</a:t>
            </a:r>
          </a:p>
        </p:txBody>
      </p:sp>
      <p:sp>
        <p:nvSpPr>
          <p:cNvPr id="19" name="Rectangle 18"/>
          <p:cNvSpPr/>
          <p:nvPr/>
        </p:nvSpPr>
        <p:spPr>
          <a:xfrm>
            <a:off x="7904180" y="4065791"/>
            <a:ext cx="2093930" cy="1516681"/>
          </a:xfrm>
          <a:prstGeom prst="rect">
            <a:avLst/>
          </a:prstGeom>
          <a:solidFill>
            <a:schemeClr val="bg2">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smtClean="0">
                <a:solidFill>
                  <a:schemeClr val="accent1"/>
                </a:solidFill>
              </a:rPr>
              <a:t>Separate </a:t>
            </a:r>
            <a:r>
              <a:rPr lang="en-US" sz="1600" b="1" u="sng" dirty="0" smtClean="0">
                <a:solidFill>
                  <a:schemeClr val="accent1"/>
                </a:solidFill>
              </a:rPr>
              <a:t>clean energy</a:t>
            </a:r>
            <a:r>
              <a:rPr lang="en-US" sz="1600" b="1" dirty="0" smtClean="0">
                <a:solidFill>
                  <a:schemeClr val="accent1"/>
                </a:solidFill>
              </a:rPr>
              <a:t> demand curves for:</a:t>
            </a:r>
          </a:p>
          <a:p>
            <a:pPr marL="234950" indent="-174625">
              <a:buFont typeface="Arial" panose="020B0604020202020204" pitchFamily="34" charset="0"/>
              <a:buChar char="•"/>
            </a:pPr>
            <a:r>
              <a:rPr lang="en-US" sz="1600" dirty="0" smtClean="0">
                <a:solidFill>
                  <a:schemeClr val="accent1"/>
                </a:solidFill>
              </a:rPr>
              <a:t>Each state </a:t>
            </a:r>
          </a:p>
          <a:p>
            <a:pPr marL="234950" indent="-174625">
              <a:buFont typeface="Arial" panose="020B0604020202020204" pitchFamily="34" charset="0"/>
              <a:buChar char="•"/>
            </a:pPr>
            <a:r>
              <a:rPr lang="en-US" sz="1600" dirty="0" smtClean="0">
                <a:solidFill>
                  <a:schemeClr val="accent1"/>
                </a:solidFill>
              </a:rPr>
              <a:t>Technology carve-outs</a:t>
            </a:r>
          </a:p>
          <a:p>
            <a:pPr marL="234950" indent="-174625">
              <a:buFont typeface="Arial" panose="020B0604020202020204" pitchFamily="34" charset="0"/>
              <a:buChar char="•"/>
            </a:pPr>
            <a:r>
              <a:rPr lang="en-US" sz="1600" dirty="0" smtClean="0">
                <a:solidFill>
                  <a:schemeClr val="accent1"/>
                </a:solidFill>
              </a:rPr>
              <a:t>Voluntary bids</a:t>
            </a:r>
          </a:p>
        </p:txBody>
      </p:sp>
    </p:spTree>
    <p:extLst>
      <p:ext uri="{BB962C8B-B14F-4D97-AF65-F5344CB8AC3E}">
        <p14:creationId xmlns:p14="http://schemas.microsoft.com/office/powerpoint/2010/main" val="28067896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would resources offer?</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48</a:t>
            </a:fld>
            <a:endParaRPr lang="en-US" dirty="0"/>
          </a:p>
        </p:txBody>
      </p:sp>
      <p:sp>
        <p:nvSpPr>
          <p:cNvPr id="10" name="Text Placeholder 2"/>
          <p:cNvSpPr txBox="1">
            <a:spLocks/>
          </p:cNvSpPr>
          <p:nvPr/>
        </p:nvSpPr>
        <p:spPr>
          <a:xfrm>
            <a:off x="198474" y="2165619"/>
            <a:ext cx="4640870" cy="4114610"/>
          </a:xfrm>
          <a:prstGeom prst="rect">
            <a:avLst/>
          </a:prstGeom>
          <a:solidFill>
            <a:schemeClr val="accent2">
              <a:alpha val="9000"/>
            </a:schemeClr>
          </a:solidFill>
        </p:spPr>
        <p:txBody>
          <a:bodyPr vert="horz" lIns="0" tIns="0" rIns="0" bIns="0" rtlCol="0" anchor="ctr">
            <a:noAutofit/>
          </a:bodyPr>
          <a:lst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a:spcBef>
                <a:spcPts val="600"/>
              </a:spcBef>
              <a:spcAft>
                <a:spcPts val="600"/>
              </a:spcAft>
            </a:pPr>
            <a:r>
              <a:rPr lang="en-US" sz="2800" b="1" dirty="0" smtClean="0">
                <a:latin typeface="Calibri" panose="020F0502020204030204" pitchFamily="34" charset="0"/>
                <a:cs typeface="Calibri" panose="020F0502020204030204" pitchFamily="34" charset="0"/>
              </a:rPr>
              <a:t>Offer structure is </a:t>
            </a:r>
            <a:r>
              <a:rPr lang="en-US" sz="2800" b="1" u="sng" dirty="0">
                <a:latin typeface="Calibri" panose="020F0502020204030204" pitchFamily="34" charset="0"/>
                <a:cs typeface="Calibri" panose="020F0502020204030204" pitchFamily="34" charset="0"/>
              </a:rPr>
              <a:t>one price </a:t>
            </a:r>
            <a:r>
              <a:rPr lang="en-US" sz="2800" b="1" dirty="0" smtClean="0">
                <a:latin typeface="Calibri" panose="020F0502020204030204" pitchFamily="34" charset="0"/>
                <a:cs typeface="Calibri" panose="020F0502020204030204" pitchFamily="34" charset="0"/>
              </a:rPr>
              <a:t>for </a:t>
            </a:r>
            <a:r>
              <a:rPr lang="en-US" sz="2800" b="1" u="sng" dirty="0">
                <a:latin typeface="Calibri" panose="020F0502020204030204" pitchFamily="34" charset="0"/>
                <a:cs typeface="Calibri" panose="020F0502020204030204" pitchFamily="34" charset="0"/>
              </a:rPr>
              <a:t>two products</a:t>
            </a:r>
          </a:p>
          <a:p>
            <a:pPr marL="568325" indent="-285750">
              <a:spcBef>
                <a:spcPts val="600"/>
              </a:spcBef>
              <a:spcAft>
                <a:spcPts val="600"/>
              </a:spcAft>
              <a:buFont typeface="Arial" panose="020B0604020202020204" pitchFamily="34" charset="0"/>
              <a:buChar char="•"/>
            </a:pPr>
            <a:r>
              <a:rPr lang="en-US" dirty="0" smtClean="0">
                <a:solidFill>
                  <a:schemeClr val="tx1">
                    <a:lumMod val="90000"/>
                    <a:lumOff val="10000"/>
                  </a:schemeClr>
                </a:solidFill>
                <a:latin typeface="Calibri" panose="020F0502020204030204" pitchFamily="34" charset="0"/>
                <a:cs typeface="Calibri" panose="020F0502020204030204" pitchFamily="34" charset="0"/>
              </a:rPr>
              <a:t>Offer price is total annual going-forward revenue requirement</a:t>
            </a:r>
          </a:p>
          <a:p>
            <a:pPr marL="568325" indent="-285750">
              <a:spcBef>
                <a:spcPts val="600"/>
              </a:spcBef>
              <a:spcAft>
                <a:spcPts val="600"/>
              </a:spcAft>
              <a:buFont typeface="Arial" panose="020B0604020202020204" pitchFamily="34" charset="0"/>
              <a:buChar char="•"/>
            </a:pPr>
            <a:r>
              <a:rPr lang="en-US" dirty="0" smtClean="0">
                <a:solidFill>
                  <a:schemeClr val="tx1">
                    <a:lumMod val="90000"/>
                    <a:lumOff val="10000"/>
                  </a:schemeClr>
                </a:solidFill>
                <a:latin typeface="Calibri" panose="020F0502020204030204" pitchFamily="34" charset="0"/>
                <a:cs typeface="Calibri" panose="020F0502020204030204" pitchFamily="34" charset="0"/>
              </a:rPr>
              <a:t>Unbundled CEAC </a:t>
            </a:r>
            <a:r>
              <a:rPr lang="en-US" dirty="0">
                <a:solidFill>
                  <a:schemeClr val="tx1">
                    <a:lumMod val="90000"/>
                    <a:lumOff val="10000"/>
                  </a:schemeClr>
                </a:solidFill>
                <a:latin typeface="Calibri" panose="020F0502020204030204" pitchFamily="34" charset="0"/>
                <a:cs typeface="Calibri" panose="020F0502020204030204" pitchFamily="34" charset="0"/>
              </a:rPr>
              <a:t>and UCAP products clear at different </a:t>
            </a:r>
            <a:r>
              <a:rPr lang="en-US" dirty="0" smtClean="0">
                <a:solidFill>
                  <a:schemeClr val="tx1">
                    <a:lumMod val="90000"/>
                    <a:lumOff val="10000"/>
                  </a:schemeClr>
                </a:solidFill>
                <a:latin typeface="Calibri" panose="020F0502020204030204" pitchFamily="34" charset="0"/>
                <a:cs typeface="Calibri" panose="020F0502020204030204" pitchFamily="34" charset="0"/>
              </a:rPr>
              <a:t>prices </a:t>
            </a:r>
          </a:p>
          <a:p>
            <a:pPr marL="568325" indent="-285750">
              <a:spcBef>
                <a:spcPts val="600"/>
              </a:spcBef>
              <a:spcAft>
                <a:spcPts val="600"/>
              </a:spcAft>
              <a:buFont typeface="Arial" panose="020B0604020202020204" pitchFamily="34" charset="0"/>
              <a:buChar char="•"/>
            </a:pPr>
            <a:r>
              <a:rPr lang="en-US" dirty="0" smtClean="0">
                <a:solidFill>
                  <a:schemeClr val="tx1">
                    <a:lumMod val="90000"/>
                    <a:lumOff val="10000"/>
                  </a:schemeClr>
                </a:solidFill>
                <a:latin typeface="Calibri" panose="020F0502020204030204" pitchFamily="34" charset="0"/>
                <a:cs typeface="Calibri" panose="020F0502020204030204" pitchFamily="34" charset="0"/>
              </a:rPr>
              <a:t>Seller is presumed indifferent whether revenues are earned from selling capacity or CEAC</a:t>
            </a:r>
            <a:endParaRPr lang="en-US"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307E41FC-86E4-B944-9F85-5A0365BB9699}"/>
              </a:ext>
            </a:extLst>
          </p:cNvPr>
          <p:cNvSpPr>
            <a:spLocks noChangeAspect="1"/>
          </p:cNvSpPr>
          <p:nvPr/>
        </p:nvSpPr>
        <p:spPr>
          <a:xfrm>
            <a:off x="5884033" y="1748179"/>
            <a:ext cx="5368915" cy="464538"/>
          </a:xfrm>
          <a:prstGeom prst="rect">
            <a:avLst/>
          </a:prstGeom>
          <a:noFill/>
          <a:ln w="9525" cap="flat" cmpd="sng" algn="ctr">
            <a:noFill/>
            <a:prstDash val="solid"/>
          </a:ln>
          <a:effectLst/>
        </p:spPr>
        <p:txBody>
          <a:bodyPr rtlCol="0" anchor="ctr"/>
          <a:lstStyle/>
          <a:p>
            <a:pPr algn="ctr" defTabSz="914400">
              <a:defRPr/>
            </a:pPr>
            <a:r>
              <a:rPr lang="en-US" sz="2000" b="1" kern="0" dirty="0" smtClean="0">
                <a:solidFill>
                  <a:schemeClr val="accent1"/>
                </a:solidFill>
                <a:latin typeface="Century Gothic"/>
              </a:rPr>
              <a:t>Example: Resource Offers</a:t>
            </a:r>
          </a:p>
        </p:txBody>
      </p:sp>
      <p:sp>
        <p:nvSpPr>
          <p:cNvPr id="13" name="Rectangle 12"/>
          <p:cNvSpPr/>
          <p:nvPr/>
        </p:nvSpPr>
        <p:spPr>
          <a:xfrm>
            <a:off x="3437907" y="6533013"/>
            <a:ext cx="6186253" cy="23921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Simplified example. Not intended to reflect New England.</a:t>
            </a:r>
            <a:endParaRPr lang="en-US" dirty="0"/>
          </a:p>
        </p:txBody>
      </p:sp>
      <p:pic>
        <p:nvPicPr>
          <p:cNvPr id="8" name="Picture 7"/>
          <p:cNvPicPr>
            <a:picLocks noChangeAspect="1"/>
          </p:cNvPicPr>
          <p:nvPr/>
        </p:nvPicPr>
        <p:blipFill>
          <a:blip r:embed="rId2"/>
          <a:stretch>
            <a:fillRect/>
          </a:stretch>
        </p:blipFill>
        <p:spPr>
          <a:xfrm>
            <a:off x="5795319" y="2212717"/>
            <a:ext cx="5712715" cy="4067465"/>
          </a:xfrm>
          <a:prstGeom prst="rect">
            <a:avLst/>
          </a:prstGeom>
        </p:spPr>
      </p:pic>
    </p:spTree>
    <p:extLst>
      <p:ext uri="{BB962C8B-B14F-4D97-AF65-F5344CB8AC3E}">
        <p14:creationId xmlns:p14="http://schemas.microsoft.com/office/powerpoint/2010/main" val="29610382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26577" y="2628836"/>
            <a:ext cx="5315779" cy="3867719"/>
          </a:xfrm>
          <a:prstGeom prst="rect">
            <a:avLst/>
          </a:prstGeom>
        </p:spPr>
      </p:pic>
      <p:pic>
        <p:nvPicPr>
          <p:cNvPr id="2" name="Picture 1"/>
          <p:cNvPicPr>
            <a:picLocks noChangeAspect="1"/>
          </p:cNvPicPr>
          <p:nvPr/>
        </p:nvPicPr>
        <p:blipFill>
          <a:blip r:embed="rId3"/>
          <a:stretch>
            <a:fillRect/>
          </a:stretch>
        </p:blipFill>
        <p:spPr>
          <a:xfrm>
            <a:off x="75341" y="2469031"/>
            <a:ext cx="5584053" cy="4027524"/>
          </a:xfrm>
          <a:prstGeom prst="rect">
            <a:avLst/>
          </a:prstGeom>
        </p:spPr>
      </p:pic>
      <p:sp>
        <p:nvSpPr>
          <p:cNvPr id="4" name="Title 3"/>
          <p:cNvSpPr>
            <a:spLocks noGrp="1"/>
          </p:cNvSpPr>
          <p:nvPr>
            <p:ph type="title"/>
          </p:nvPr>
        </p:nvSpPr>
        <p:spPr/>
        <p:txBody>
          <a:bodyPr/>
          <a:lstStyle/>
          <a:p>
            <a:r>
              <a:rPr lang="en-US" dirty="0" smtClean="0"/>
              <a:t>How are prices set?</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49</a:t>
            </a:fld>
            <a:endParaRPr lang="en-US" dirty="0"/>
          </a:p>
        </p:txBody>
      </p:sp>
      <p:sp>
        <p:nvSpPr>
          <p:cNvPr id="13" name="TextBox 12"/>
          <p:cNvSpPr txBox="1"/>
          <p:nvPr/>
        </p:nvSpPr>
        <p:spPr>
          <a:xfrm>
            <a:off x="1323615" y="2334226"/>
            <a:ext cx="3358515" cy="400110"/>
          </a:xfrm>
          <a:prstGeom prst="rect">
            <a:avLst/>
          </a:prstGeom>
          <a:noFill/>
        </p:spPr>
        <p:txBody>
          <a:bodyPr wrap="square" rtlCol="0">
            <a:spAutoFit/>
          </a:bodyPr>
          <a:lstStyle/>
          <a:p>
            <a:pPr algn="ctr"/>
            <a:r>
              <a:rPr lang="en-US" sz="2000" b="1" dirty="0" smtClean="0">
                <a:solidFill>
                  <a:schemeClr val="accent1"/>
                </a:solidFill>
                <a:latin typeface="Century Gothic" panose="020B0502020202020204" pitchFamily="34" charset="0"/>
              </a:rPr>
              <a:t>Capacity Clearing</a:t>
            </a:r>
            <a:endParaRPr lang="en-US" sz="2000" b="1" dirty="0">
              <a:solidFill>
                <a:schemeClr val="accent1"/>
              </a:solidFill>
              <a:latin typeface="Century Gothic" panose="020B0502020202020204" pitchFamily="34" charset="0"/>
            </a:endParaRPr>
          </a:p>
        </p:txBody>
      </p:sp>
      <p:sp>
        <p:nvSpPr>
          <p:cNvPr id="18" name="TextBox 17"/>
          <p:cNvSpPr txBox="1"/>
          <p:nvPr/>
        </p:nvSpPr>
        <p:spPr>
          <a:xfrm>
            <a:off x="7315199" y="2278052"/>
            <a:ext cx="3358515" cy="400110"/>
          </a:xfrm>
          <a:prstGeom prst="rect">
            <a:avLst/>
          </a:prstGeom>
          <a:noFill/>
        </p:spPr>
        <p:txBody>
          <a:bodyPr wrap="square" rtlCol="0">
            <a:spAutoFit/>
          </a:bodyPr>
          <a:lstStyle/>
          <a:p>
            <a:pPr algn="ctr"/>
            <a:r>
              <a:rPr lang="en-US" sz="2000" b="1" dirty="0" smtClean="0">
                <a:solidFill>
                  <a:schemeClr val="accent1"/>
                </a:solidFill>
                <a:latin typeface="Century Gothic" panose="020B0502020202020204" pitchFamily="34" charset="0"/>
              </a:rPr>
              <a:t>CEAC Clearing</a:t>
            </a:r>
            <a:endParaRPr lang="en-US" sz="2000" b="1" dirty="0">
              <a:solidFill>
                <a:schemeClr val="accent1"/>
              </a:solidFill>
              <a:latin typeface="Century Gothic" panose="020B0502020202020204" pitchFamily="34" charset="0"/>
            </a:endParaRPr>
          </a:p>
        </p:txBody>
      </p:sp>
      <p:sp>
        <p:nvSpPr>
          <p:cNvPr id="80" name="Rectangle 79"/>
          <p:cNvSpPr/>
          <p:nvPr/>
        </p:nvSpPr>
        <p:spPr>
          <a:xfrm>
            <a:off x="1105321" y="3591514"/>
            <a:ext cx="2553038" cy="53638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rgbClr val="B3B5A5"/>
                </a:solidFill>
              </a:rPr>
              <a:t>Capacity Supply Curve </a:t>
            </a:r>
          </a:p>
          <a:p>
            <a:pPr algn="ctr"/>
            <a:r>
              <a:rPr lang="en-US" sz="1600" b="1" dirty="0" smtClean="0">
                <a:solidFill>
                  <a:srgbClr val="B3B5A5"/>
                </a:solidFill>
              </a:rPr>
              <a:t>(If resources earned no CEAC revenues)</a:t>
            </a:r>
          </a:p>
        </p:txBody>
      </p:sp>
      <p:sp>
        <p:nvSpPr>
          <p:cNvPr id="82" name="Rectangle 81"/>
          <p:cNvSpPr/>
          <p:nvPr/>
        </p:nvSpPr>
        <p:spPr>
          <a:xfrm>
            <a:off x="4030724" y="5039596"/>
            <a:ext cx="1132956" cy="29800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rgbClr val="EF4623"/>
                </a:solidFill>
              </a:rPr>
              <a:t>$4/kW-m</a:t>
            </a:r>
          </a:p>
        </p:txBody>
      </p:sp>
      <p:sp>
        <p:nvSpPr>
          <p:cNvPr id="83" name="Rectangle 82"/>
          <p:cNvSpPr/>
          <p:nvPr/>
        </p:nvSpPr>
        <p:spPr>
          <a:xfrm>
            <a:off x="8982272" y="4623556"/>
            <a:ext cx="1265053" cy="30325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rgbClr val="EF4623"/>
                </a:solidFill>
              </a:rPr>
              <a:t>$27/MWh</a:t>
            </a:r>
          </a:p>
        </p:txBody>
      </p:sp>
      <p:sp>
        <p:nvSpPr>
          <p:cNvPr id="50" name="Text Placeholder 2"/>
          <p:cNvSpPr>
            <a:spLocks noGrp="1"/>
          </p:cNvSpPr>
          <p:nvPr>
            <p:ph type="body" sz="quarter" idx="12"/>
          </p:nvPr>
        </p:nvSpPr>
        <p:spPr>
          <a:xfrm>
            <a:off x="302445" y="1726533"/>
            <a:ext cx="11321144" cy="534072"/>
          </a:xfrm>
          <a:solidFill>
            <a:schemeClr val="accent2">
              <a:alpha val="9000"/>
            </a:schemeClr>
          </a:solidFill>
        </p:spPr>
        <p:txBody>
          <a:bodyPr tIns="0" bIns="0" anchor="ctr">
            <a:noAutofit/>
          </a:bodyPr>
          <a:lstStyle/>
          <a:p>
            <a:pPr>
              <a:spcBef>
                <a:spcPts val="0"/>
              </a:spcBef>
            </a:pPr>
            <a:r>
              <a:rPr lang="en-US" sz="2800" dirty="0">
                <a:solidFill>
                  <a:schemeClr val="tx1">
                    <a:lumMod val="90000"/>
                    <a:lumOff val="10000"/>
                  </a:schemeClr>
                </a:solidFill>
                <a:latin typeface="Calibri" panose="020F0502020204030204" pitchFamily="34" charset="0"/>
                <a:cs typeface="Calibri" panose="020F0502020204030204" pitchFamily="34" charset="0"/>
              </a:rPr>
              <a:t>   </a:t>
            </a:r>
            <a:r>
              <a:rPr lang="en-US" sz="2800" dirty="0" smtClean="0">
                <a:solidFill>
                  <a:schemeClr val="tx1">
                    <a:lumMod val="90000"/>
                    <a:lumOff val="10000"/>
                  </a:schemeClr>
                </a:solidFill>
                <a:latin typeface="Calibri" panose="020F0502020204030204" pitchFamily="34" charset="0"/>
                <a:cs typeface="Calibri" panose="020F0502020204030204" pitchFamily="34" charset="0"/>
              </a:rPr>
              <a:t>Co-optimized price formation reflects marginal cost of each product.</a:t>
            </a:r>
          </a:p>
        </p:txBody>
      </p:sp>
      <p:sp>
        <p:nvSpPr>
          <p:cNvPr id="51" name="Rectangle 50"/>
          <p:cNvSpPr/>
          <p:nvPr/>
        </p:nvSpPr>
        <p:spPr>
          <a:xfrm>
            <a:off x="1105321" y="5114480"/>
            <a:ext cx="2553038" cy="53638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chemeClr val="accent2"/>
                </a:solidFill>
              </a:rPr>
              <a:t>Supply Curve </a:t>
            </a:r>
          </a:p>
          <a:p>
            <a:pPr algn="ctr"/>
            <a:r>
              <a:rPr lang="en-US" sz="1600" b="1" dirty="0" smtClean="0">
                <a:solidFill>
                  <a:schemeClr val="accent2"/>
                </a:solidFill>
              </a:rPr>
              <a:t>(Accounting for CEAC revenues)</a:t>
            </a:r>
          </a:p>
        </p:txBody>
      </p:sp>
      <p:sp>
        <p:nvSpPr>
          <p:cNvPr id="52" name="Rectangle 51"/>
          <p:cNvSpPr/>
          <p:nvPr/>
        </p:nvSpPr>
        <p:spPr>
          <a:xfrm>
            <a:off x="7424294" y="2910609"/>
            <a:ext cx="2553038" cy="92621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rgbClr val="B3B5A5"/>
                </a:solidFill>
              </a:rPr>
              <a:t>CEAC Supply Curve </a:t>
            </a:r>
          </a:p>
          <a:p>
            <a:pPr algn="ctr"/>
            <a:r>
              <a:rPr lang="en-US" sz="1600" b="1" dirty="0" smtClean="0">
                <a:solidFill>
                  <a:srgbClr val="B3B5A5"/>
                </a:solidFill>
              </a:rPr>
              <a:t>(If resources earned no capacity revenues)</a:t>
            </a:r>
          </a:p>
        </p:txBody>
      </p:sp>
      <p:cxnSp>
        <p:nvCxnSpPr>
          <p:cNvPr id="53" name="Straight Arrow Connector 52"/>
          <p:cNvCxnSpPr/>
          <p:nvPr/>
        </p:nvCxnSpPr>
        <p:spPr>
          <a:xfrm>
            <a:off x="8622172" y="4757682"/>
            <a:ext cx="162294" cy="238092"/>
          </a:xfrm>
          <a:prstGeom prst="straightConnector1">
            <a:avLst/>
          </a:prstGeom>
          <a:ln>
            <a:solidFill>
              <a:srgbClr val="7FB9C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3160977" y="4796389"/>
            <a:ext cx="268386" cy="476184"/>
          </a:xfrm>
          <a:prstGeom prst="straightConnector1">
            <a:avLst/>
          </a:prstGeom>
          <a:ln>
            <a:solidFill>
              <a:srgbClr val="7FB9C2"/>
            </a:solidFill>
            <a:tailEnd type="triangle"/>
          </a:ln>
          <a:effectLst/>
        </p:spPr>
        <p:style>
          <a:lnRef idx="2">
            <a:schemeClr val="accent1"/>
          </a:lnRef>
          <a:fillRef idx="0">
            <a:schemeClr val="accent1"/>
          </a:fillRef>
          <a:effectRef idx="1">
            <a:schemeClr val="accent1"/>
          </a:effectRef>
          <a:fontRef idx="minor">
            <a:schemeClr val="tx1"/>
          </a:fontRef>
        </p:style>
      </p:cxnSp>
      <p:sp>
        <p:nvSpPr>
          <p:cNvPr id="84" name="Rectangle 83"/>
          <p:cNvSpPr/>
          <p:nvPr/>
        </p:nvSpPr>
        <p:spPr>
          <a:xfrm>
            <a:off x="3002873" y="6496555"/>
            <a:ext cx="6186253" cy="23921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Simplified example. Not intended to reflect New England.</a:t>
            </a:r>
            <a:endParaRPr lang="en-US" dirty="0"/>
          </a:p>
        </p:txBody>
      </p:sp>
      <p:sp>
        <p:nvSpPr>
          <p:cNvPr id="55" name="Rectangle 54"/>
          <p:cNvSpPr/>
          <p:nvPr/>
        </p:nvSpPr>
        <p:spPr>
          <a:xfrm>
            <a:off x="10157254" y="4390424"/>
            <a:ext cx="1958231" cy="53638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smtClean="0">
                <a:solidFill>
                  <a:schemeClr val="accent2"/>
                </a:solidFill>
              </a:rPr>
              <a:t>Supply Curve </a:t>
            </a:r>
          </a:p>
          <a:p>
            <a:pPr algn="ctr"/>
            <a:r>
              <a:rPr lang="en-US" sz="1600" b="1" dirty="0" smtClean="0">
                <a:solidFill>
                  <a:schemeClr val="accent2"/>
                </a:solidFill>
              </a:rPr>
              <a:t>(Accounting for capacity revenues)</a:t>
            </a:r>
          </a:p>
        </p:txBody>
      </p:sp>
    </p:spTree>
    <p:extLst>
      <p:ext uri="{BB962C8B-B14F-4D97-AF65-F5344CB8AC3E}">
        <p14:creationId xmlns:p14="http://schemas.microsoft.com/office/powerpoint/2010/main" val="991385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56921"/>
            <a:ext cx="10972800" cy="743280"/>
          </a:xfrm>
        </p:spPr>
        <p:txBody>
          <a:bodyPr/>
          <a:lstStyle/>
          <a:p>
            <a:r>
              <a:rPr lang="en-US" dirty="0" smtClean="0"/>
              <a:t>How would states express demand for clean energy?</a:t>
            </a:r>
            <a:endParaRPr lang="en-US" dirty="0"/>
          </a:p>
        </p:txBody>
      </p:sp>
      <p:sp>
        <p:nvSpPr>
          <p:cNvPr id="50" name="Text Placeholder 2"/>
          <p:cNvSpPr>
            <a:spLocks noGrp="1"/>
          </p:cNvSpPr>
          <p:nvPr>
            <p:ph type="body" sz="quarter" idx="12"/>
          </p:nvPr>
        </p:nvSpPr>
        <p:spPr>
          <a:xfrm>
            <a:off x="568411" y="1717267"/>
            <a:ext cx="11013989" cy="867580"/>
          </a:xfrm>
          <a:solidFill>
            <a:schemeClr val="accent2">
              <a:alpha val="9000"/>
            </a:schemeClr>
          </a:solidFill>
        </p:spPr>
        <p:txBody>
          <a:bodyPr tIns="0" bIns="0" anchor="ctr">
            <a:noAutofit/>
          </a:bodyPr>
          <a:lstStyle/>
          <a:p>
            <a:pPr marL="168275" indent="-49213">
              <a:spcBef>
                <a:spcPts val="0"/>
              </a:spcBef>
            </a:pPr>
            <a:r>
              <a:rPr lang="en-US" sz="2800" dirty="0" smtClean="0">
                <a:solidFill>
                  <a:schemeClr val="tx1">
                    <a:lumMod val="90000"/>
                    <a:lumOff val="10000"/>
                  </a:schemeClr>
                </a:solidFill>
                <a:latin typeface="Calibri" panose="020F0502020204030204" pitchFamily="34" charset="0"/>
                <a:cs typeface="Calibri" panose="020F0502020204030204" pitchFamily="34" charset="0"/>
              </a:rPr>
              <a:t>Example: Illustrative demand curve for a state with a 70% clean energy mandate, technology specific carve-outs, and existing programs</a:t>
            </a:r>
          </a:p>
        </p:txBody>
      </p:sp>
      <p:sp>
        <p:nvSpPr>
          <p:cNvPr id="101" name="Slide Number Placeholder 4"/>
          <p:cNvSpPr>
            <a:spLocks noGrp="1"/>
          </p:cNvSpPr>
          <p:nvPr>
            <p:ph type="sldNum" sz="quarter" idx="15"/>
          </p:nvPr>
        </p:nvSpPr>
        <p:spPr>
          <a:xfrm>
            <a:off x="9998110" y="6280229"/>
            <a:ext cx="1584290" cy="338554"/>
          </a:xfrm>
        </p:spPr>
        <p:txBody>
          <a:bodyPr/>
          <a:lstStyle/>
          <a:p>
            <a:r>
              <a:rPr lang="en-US" b="0" dirty="0" smtClean="0"/>
              <a:t>Brattle.com | </a:t>
            </a:r>
            <a:fld id="{590DAB12-68F0-43F3-9CAA-0DFBA7404834}" type="slidenum">
              <a:rPr lang="en-US" smtClean="0"/>
              <a:pPr/>
              <a:t>5</a:t>
            </a:fld>
            <a:endParaRPr lang="en-US" dirty="0"/>
          </a:p>
        </p:txBody>
      </p:sp>
      <p:pic>
        <p:nvPicPr>
          <p:cNvPr id="7" name="Picture 6"/>
          <p:cNvPicPr>
            <a:picLocks noChangeAspect="1"/>
          </p:cNvPicPr>
          <p:nvPr/>
        </p:nvPicPr>
        <p:blipFill>
          <a:blip r:embed="rId2"/>
          <a:stretch>
            <a:fillRect/>
          </a:stretch>
        </p:blipFill>
        <p:spPr>
          <a:xfrm>
            <a:off x="922372" y="2664342"/>
            <a:ext cx="9563412" cy="4266905"/>
          </a:xfrm>
          <a:prstGeom prst="rect">
            <a:avLst/>
          </a:prstGeom>
        </p:spPr>
      </p:pic>
    </p:spTree>
    <p:extLst>
      <p:ext uri="{BB962C8B-B14F-4D97-AF65-F5344CB8AC3E}">
        <p14:creationId xmlns:p14="http://schemas.microsoft.com/office/powerpoint/2010/main" val="1519778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resources clear?</a:t>
            </a:r>
            <a:endParaRPr lang="en-US" dirty="0"/>
          </a:p>
        </p:txBody>
      </p:sp>
      <p:sp>
        <p:nvSpPr>
          <p:cNvPr id="5" name="Slide Number Placeholder 4"/>
          <p:cNvSpPr>
            <a:spLocks noGrp="1"/>
          </p:cNvSpPr>
          <p:nvPr>
            <p:ph type="sldNum" sz="quarter" idx="15"/>
          </p:nvPr>
        </p:nvSpPr>
        <p:spPr>
          <a:xfrm>
            <a:off x="9998110" y="6294530"/>
            <a:ext cx="1584290" cy="338554"/>
          </a:xfrm>
        </p:spPr>
        <p:txBody>
          <a:bodyPr/>
          <a:lstStyle/>
          <a:p>
            <a:r>
              <a:rPr lang="en-US" b="0" smtClean="0"/>
              <a:t>Brattle.com | </a:t>
            </a:r>
            <a:fld id="{590DAB12-68F0-43F3-9CAA-0DFBA7404834}" type="slidenum">
              <a:rPr lang="en-US" smtClean="0"/>
              <a:pPr/>
              <a:t>50</a:t>
            </a:fld>
            <a:endParaRPr lang="en-US" dirty="0"/>
          </a:p>
        </p:txBody>
      </p:sp>
      <p:sp>
        <p:nvSpPr>
          <p:cNvPr id="7" name="Rectangle 6"/>
          <p:cNvSpPr/>
          <p:nvPr/>
        </p:nvSpPr>
        <p:spPr>
          <a:xfrm>
            <a:off x="609601" y="1989438"/>
            <a:ext cx="5173988" cy="42453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393188" y="1865115"/>
            <a:ext cx="5335895" cy="43696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3750864" y="2459504"/>
            <a:ext cx="1498744" cy="646331"/>
          </a:xfrm>
          <a:prstGeom prst="rect">
            <a:avLst/>
          </a:prstGeom>
          <a:noFill/>
        </p:spPr>
        <p:txBody>
          <a:bodyPr wrap="none" rtlCol="0">
            <a:spAutoFit/>
          </a:bodyPr>
          <a:lstStyle/>
          <a:p>
            <a:r>
              <a:rPr lang="en-US" b="1">
                <a:solidFill>
                  <a:schemeClr val="tx2"/>
                </a:solidFill>
                <a:latin typeface="Calibri Light" panose="020F0302020204030204" pitchFamily="34" charset="0"/>
                <a:cs typeface="Calibri Light" panose="020F0302020204030204" pitchFamily="34" charset="0"/>
              </a:rPr>
              <a:t>Cleared </a:t>
            </a:r>
            <a:r>
              <a:rPr lang="en-US" b="1" dirty="0">
                <a:solidFill>
                  <a:schemeClr val="tx2"/>
                </a:solidFill>
                <a:latin typeface="Calibri Light" panose="020F0302020204030204" pitchFamily="34" charset="0"/>
                <a:cs typeface="Calibri Light" panose="020F0302020204030204" pitchFamily="34" charset="0"/>
              </a:rPr>
              <a:t>CEACs</a:t>
            </a:r>
          </a:p>
          <a:p>
            <a:pPr algn="ctr"/>
            <a:r>
              <a:rPr lang="en-US">
                <a:solidFill>
                  <a:schemeClr val="tx2"/>
                </a:solidFill>
                <a:latin typeface="Calibri Light" panose="020F0302020204030204" pitchFamily="34" charset="0"/>
                <a:cs typeface="Calibri Light" panose="020F0302020204030204" pitchFamily="34" charset="0"/>
              </a:rPr>
              <a:t>GWh</a:t>
            </a:r>
            <a:endParaRPr lang="en-US" dirty="0">
              <a:solidFill>
                <a:schemeClr val="tx2"/>
              </a:solidFill>
              <a:latin typeface="Calibri Light" panose="020F0302020204030204" pitchFamily="34" charset="0"/>
              <a:cs typeface="Calibri Light" panose="020F0302020204030204" pitchFamily="34" charset="0"/>
            </a:endParaRPr>
          </a:p>
        </p:txBody>
      </p:sp>
      <p:sp>
        <p:nvSpPr>
          <p:cNvPr id="84" name="TextBox 83"/>
          <p:cNvSpPr txBox="1"/>
          <p:nvPr/>
        </p:nvSpPr>
        <p:spPr>
          <a:xfrm>
            <a:off x="1125532" y="2459504"/>
            <a:ext cx="1755417" cy="646331"/>
          </a:xfrm>
          <a:prstGeom prst="rect">
            <a:avLst/>
          </a:prstGeom>
          <a:noFill/>
        </p:spPr>
        <p:txBody>
          <a:bodyPr wrap="none" rtlCol="0">
            <a:spAutoFit/>
          </a:bodyPr>
          <a:lstStyle/>
          <a:p>
            <a:r>
              <a:rPr lang="en-US" b="1" dirty="0">
                <a:solidFill>
                  <a:schemeClr val="tx2"/>
                </a:solidFill>
                <a:latin typeface="Calibri Light" panose="020F0302020204030204" pitchFamily="34" charset="0"/>
                <a:cs typeface="Calibri Light" panose="020F0302020204030204" pitchFamily="34" charset="0"/>
              </a:rPr>
              <a:t>Cleared</a:t>
            </a:r>
            <a:r>
              <a:rPr lang="en-US" b="1">
                <a:solidFill>
                  <a:schemeClr val="tx2"/>
                </a:solidFill>
                <a:latin typeface="Calibri Light" panose="020F0302020204030204" pitchFamily="34" charset="0"/>
                <a:cs typeface="Calibri Light" panose="020F0302020204030204" pitchFamily="34" charset="0"/>
              </a:rPr>
              <a:t> </a:t>
            </a:r>
            <a:r>
              <a:rPr lang="en-US" b="1" dirty="0">
                <a:solidFill>
                  <a:schemeClr val="tx2"/>
                </a:solidFill>
                <a:latin typeface="Calibri Light" panose="020F0302020204030204" pitchFamily="34" charset="0"/>
                <a:cs typeface="Calibri Light" panose="020F0302020204030204" pitchFamily="34" charset="0"/>
              </a:rPr>
              <a:t>Capacity </a:t>
            </a:r>
          </a:p>
          <a:p>
            <a:pPr algn="ctr"/>
            <a:r>
              <a:rPr lang="en-US">
                <a:solidFill>
                  <a:schemeClr val="tx2"/>
                </a:solidFill>
                <a:latin typeface="Calibri Light" panose="020F0302020204030204" pitchFamily="34" charset="0"/>
                <a:cs typeface="Calibri Light" panose="020F0302020204030204" pitchFamily="34" charset="0"/>
              </a:rPr>
              <a:t>UCAP MW</a:t>
            </a:r>
            <a:endParaRPr lang="en-US" dirty="0">
              <a:solidFill>
                <a:schemeClr val="tx2"/>
              </a:solidFill>
              <a:latin typeface="Calibri Light" panose="020F0302020204030204" pitchFamily="34" charset="0"/>
              <a:cs typeface="Calibri Light" panose="020F0302020204030204" pitchFamily="34" charset="0"/>
            </a:endParaRPr>
          </a:p>
        </p:txBody>
      </p:sp>
      <p:sp>
        <p:nvSpPr>
          <p:cNvPr id="87" name="TextBox 86"/>
          <p:cNvSpPr txBox="1"/>
          <p:nvPr/>
        </p:nvSpPr>
        <p:spPr>
          <a:xfrm>
            <a:off x="10153706" y="2459504"/>
            <a:ext cx="1498744" cy="646331"/>
          </a:xfrm>
          <a:prstGeom prst="rect">
            <a:avLst/>
          </a:prstGeom>
          <a:noFill/>
        </p:spPr>
        <p:txBody>
          <a:bodyPr wrap="none" rtlCol="0">
            <a:spAutoFit/>
          </a:bodyPr>
          <a:lstStyle/>
          <a:p>
            <a:r>
              <a:rPr lang="en-US" b="1" dirty="0" smtClean="0">
                <a:solidFill>
                  <a:schemeClr val="tx2"/>
                </a:solidFill>
                <a:latin typeface="Calibri Light" panose="020F0302020204030204" pitchFamily="34" charset="0"/>
                <a:cs typeface="Calibri Light" panose="020F0302020204030204" pitchFamily="34" charset="0"/>
              </a:rPr>
              <a:t>Cleared CEACs</a:t>
            </a:r>
          </a:p>
          <a:p>
            <a:pPr algn="ctr"/>
            <a:r>
              <a:rPr lang="en-US" dirty="0" err="1" smtClean="0">
                <a:solidFill>
                  <a:schemeClr val="tx2"/>
                </a:solidFill>
                <a:latin typeface="Calibri Light" panose="020F0302020204030204" pitchFamily="34" charset="0"/>
                <a:cs typeface="Calibri Light" panose="020F0302020204030204" pitchFamily="34" charset="0"/>
              </a:rPr>
              <a:t>GWh</a:t>
            </a:r>
            <a:endParaRPr lang="en-US" dirty="0">
              <a:solidFill>
                <a:schemeClr val="tx2"/>
              </a:solidFill>
              <a:latin typeface="Calibri Light" panose="020F0302020204030204" pitchFamily="34" charset="0"/>
              <a:cs typeface="Calibri Light" panose="020F0302020204030204" pitchFamily="34" charset="0"/>
            </a:endParaRPr>
          </a:p>
        </p:txBody>
      </p:sp>
      <p:sp>
        <p:nvSpPr>
          <p:cNvPr id="88" name="TextBox 87"/>
          <p:cNvSpPr txBox="1"/>
          <p:nvPr/>
        </p:nvSpPr>
        <p:spPr>
          <a:xfrm>
            <a:off x="7246932" y="2459504"/>
            <a:ext cx="1755417" cy="646331"/>
          </a:xfrm>
          <a:prstGeom prst="rect">
            <a:avLst/>
          </a:prstGeom>
          <a:noFill/>
        </p:spPr>
        <p:txBody>
          <a:bodyPr wrap="none" rtlCol="0">
            <a:spAutoFit/>
          </a:bodyPr>
          <a:lstStyle/>
          <a:p>
            <a:r>
              <a:rPr lang="en-US" b="1" dirty="0" smtClean="0">
                <a:solidFill>
                  <a:schemeClr val="tx2"/>
                </a:solidFill>
                <a:latin typeface="Calibri Light" panose="020F0302020204030204" pitchFamily="34" charset="0"/>
                <a:cs typeface="Calibri Light" panose="020F0302020204030204" pitchFamily="34" charset="0"/>
              </a:rPr>
              <a:t>Cleared Capacity </a:t>
            </a:r>
          </a:p>
          <a:p>
            <a:pPr algn="ctr"/>
            <a:r>
              <a:rPr lang="en-US" dirty="0" smtClean="0">
                <a:solidFill>
                  <a:schemeClr val="tx2"/>
                </a:solidFill>
                <a:latin typeface="Calibri Light" panose="020F0302020204030204" pitchFamily="34" charset="0"/>
                <a:cs typeface="Calibri Light" panose="020F0302020204030204" pitchFamily="34" charset="0"/>
              </a:rPr>
              <a:t>UCAP MW</a:t>
            </a:r>
            <a:endParaRPr lang="en-US" dirty="0">
              <a:solidFill>
                <a:schemeClr val="tx2"/>
              </a:solidFill>
              <a:latin typeface="Calibri Light" panose="020F0302020204030204" pitchFamily="34" charset="0"/>
              <a:cs typeface="Calibri Light" panose="020F0302020204030204" pitchFamily="34" charset="0"/>
            </a:endParaRPr>
          </a:p>
        </p:txBody>
      </p:sp>
      <p:sp>
        <p:nvSpPr>
          <p:cNvPr id="23" name="Rectangle 22"/>
          <p:cNvSpPr/>
          <p:nvPr/>
        </p:nvSpPr>
        <p:spPr>
          <a:xfrm>
            <a:off x="8407885" y="4330324"/>
            <a:ext cx="944751" cy="24907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007063"/>
                </a:solidFill>
              </a:rPr>
              <a:t>Wind</a:t>
            </a:r>
          </a:p>
        </p:txBody>
      </p:sp>
      <p:sp>
        <p:nvSpPr>
          <p:cNvPr id="24" name="Rectangle 23"/>
          <p:cNvSpPr/>
          <p:nvPr/>
        </p:nvSpPr>
        <p:spPr>
          <a:xfrm>
            <a:off x="8427271" y="5472966"/>
            <a:ext cx="944751" cy="24929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chemeClr val="accent4">
                    <a:lumMod val="50000"/>
                  </a:schemeClr>
                </a:solidFill>
              </a:rPr>
              <a:t>Gas</a:t>
            </a:r>
          </a:p>
        </p:txBody>
      </p:sp>
      <p:sp>
        <p:nvSpPr>
          <p:cNvPr id="25" name="Rectangle 24"/>
          <p:cNvSpPr/>
          <p:nvPr/>
        </p:nvSpPr>
        <p:spPr>
          <a:xfrm>
            <a:off x="8407885" y="4596702"/>
            <a:ext cx="942485" cy="236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rgbClr val="00467F"/>
                </a:solidFill>
              </a:rPr>
              <a:t>Hydro</a:t>
            </a:r>
          </a:p>
        </p:txBody>
      </p:sp>
      <p:sp>
        <p:nvSpPr>
          <p:cNvPr id="26" name="Rectangle 25"/>
          <p:cNvSpPr/>
          <p:nvPr/>
        </p:nvSpPr>
        <p:spPr>
          <a:xfrm>
            <a:off x="8373207" y="3651138"/>
            <a:ext cx="944751" cy="1831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7030A0"/>
                </a:solidFill>
              </a:rPr>
              <a:t>DR</a:t>
            </a:r>
          </a:p>
        </p:txBody>
      </p:sp>
      <p:sp>
        <p:nvSpPr>
          <p:cNvPr id="28" name="Rectangle 27"/>
          <p:cNvSpPr/>
          <p:nvPr/>
        </p:nvSpPr>
        <p:spPr>
          <a:xfrm>
            <a:off x="8378389" y="3988970"/>
            <a:ext cx="944751" cy="16711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rgbClr val="92D050"/>
                </a:solidFill>
              </a:rPr>
              <a:t>Storage</a:t>
            </a:r>
          </a:p>
        </p:txBody>
      </p:sp>
      <p:pic>
        <p:nvPicPr>
          <p:cNvPr id="14" name="Picture 13"/>
          <p:cNvPicPr>
            <a:picLocks noChangeAspect="1"/>
          </p:cNvPicPr>
          <p:nvPr/>
        </p:nvPicPr>
        <p:blipFill>
          <a:blip r:embed="rId2"/>
          <a:stretch>
            <a:fillRect/>
          </a:stretch>
        </p:blipFill>
        <p:spPr>
          <a:xfrm>
            <a:off x="3627027" y="3137748"/>
            <a:ext cx="1780186" cy="3255546"/>
          </a:xfrm>
          <a:prstGeom prst="rect">
            <a:avLst/>
          </a:prstGeom>
        </p:spPr>
      </p:pic>
      <p:sp>
        <p:nvSpPr>
          <p:cNvPr id="35" name="Rectangle 34"/>
          <p:cNvSpPr/>
          <p:nvPr/>
        </p:nvSpPr>
        <p:spPr>
          <a:xfrm>
            <a:off x="8414341" y="5138279"/>
            <a:ext cx="942485" cy="236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chemeClr val="bg1">
                    <a:lumMod val="65000"/>
                  </a:schemeClr>
                </a:solidFill>
              </a:rPr>
              <a:t>Nuclear</a:t>
            </a:r>
          </a:p>
        </p:txBody>
      </p:sp>
      <p:sp>
        <p:nvSpPr>
          <p:cNvPr id="36" name="Rectangle 35"/>
          <p:cNvSpPr/>
          <p:nvPr/>
        </p:nvSpPr>
        <p:spPr>
          <a:xfrm>
            <a:off x="3002873" y="6496555"/>
            <a:ext cx="6186253" cy="23921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Simplified example. Not intended to reflect New England.</a:t>
            </a:r>
            <a:endParaRPr lang="en-US" dirty="0"/>
          </a:p>
        </p:txBody>
      </p:sp>
      <p:sp>
        <p:nvSpPr>
          <p:cNvPr id="46" name="Rectangle 45"/>
          <p:cNvSpPr/>
          <p:nvPr/>
        </p:nvSpPr>
        <p:spPr>
          <a:xfrm>
            <a:off x="8404688" y="4850535"/>
            <a:ext cx="942485" cy="236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FC9F08"/>
                </a:solidFill>
              </a:rPr>
              <a:t>Solar</a:t>
            </a:r>
          </a:p>
        </p:txBody>
      </p:sp>
      <p:pic>
        <p:nvPicPr>
          <p:cNvPr id="42" name="Picture 41"/>
          <p:cNvPicPr>
            <a:picLocks noChangeAspect="1"/>
          </p:cNvPicPr>
          <p:nvPr/>
        </p:nvPicPr>
        <p:blipFill>
          <a:blip r:embed="rId3"/>
          <a:stretch>
            <a:fillRect/>
          </a:stretch>
        </p:blipFill>
        <p:spPr>
          <a:xfrm>
            <a:off x="6516690" y="3118399"/>
            <a:ext cx="1774090" cy="3255546"/>
          </a:xfrm>
          <a:prstGeom prst="rect">
            <a:avLst/>
          </a:prstGeom>
        </p:spPr>
      </p:pic>
      <p:pic>
        <p:nvPicPr>
          <p:cNvPr id="44" name="Picture 43"/>
          <p:cNvPicPr>
            <a:picLocks noChangeAspect="1"/>
          </p:cNvPicPr>
          <p:nvPr/>
        </p:nvPicPr>
        <p:blipFill>
          <a:blip r:embed="rId4"/>
          <a:stretch>
            <a:fillRect/>
          </a:stretch>
        </p:blipFill>
        <p:spPr>
          <a:xfrm>
            <a:off x="890758" y="3105835"/>
            <a:ext cx="1774090" cy="3255546"/>
          </a:xfrm>
          <a:prstGeom prst="rect">
            <a:avLst/>
          </a:prstGeom>
        </p:spPr>
      </p:pic>
      <p:sp>
        <p:nvSpPr>
          <p:cNvPr id="52" name="Rectangle 51"/>
          <p:cNvSpPr/>
          <p:nvPr/>
        </p:nvSpPr>
        <p:spPr>
          <a:xfrm>
            <a:off x="597561" y="1860593"/>
            <a:ext cx="5186027" cy="4025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Traditional Capacity Market</a:t>
            </a:r>
            <a:endParaRPr lang="en-US" sz="2800" dirty="0"/>
          </a:p>
        </p:txBody>
      </p:sp>
      <p:sp>
        <p:nvSpPr>
          <p:cNvPr id="53" name="Rectangle 52"/>
          <p:cNvSpPr/>
          <p:nvPr/>
        </p:nvSpPr>
        <p:spPr>
          <a:xfrm>
            <a:off x="6393189" y="1857145"/>
            <a:ext cx="5342050" cy="4025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Integrated Clean Capacity Market</a:t>
            </a:r>
            <a:endParaRPr lang="en-US" sz="2800" dirty="0"/>
          </a:p>
        </p:txBody>
      </p:sp>
      <p:pic>
        <p:nvPicPr>
          <p:cNvPr id="45" name="Picture 44"/>
          <p:cNvPicPr>
            <a:picLocks noChangeAspect="1"/>
          </p:cNvPicPr>
          <p:nvPr/>
        </p:nvPicPr>
        <p:blipFill>
          <a:blip r:embed="rId5"/>
          <a:stretch>
            <a:fillRect/>
          </a:stretch>
        </p:blipFill>
        <p:spPr>
          <a:xfrm>
            <a:off x="9697195" y="3132361"/>
            <a:ext cx="1780186" cy="3255546"/>
          </a:xfrm>
          <a:prstGeom prst="rect">
            <a:avLst/>
          </a:prstGeom>
        </p:spPr>
      </p:pic>
      <p:sp>
        <p:nvSpPr>
          <p:cNvPr id="55" name="Rectangle 54"/>
          <p:cNvSpPr/>
          <p:nvPr/>
        </p:nvSpPr>
        <p:spPr>
          <a:xfrm>
            <a:off x="8376533" y="3407180"/>
            <a:ext cx="944751" cy="1831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AE78D6"/>
                </a:solidFill>
              </a:rPr>
              <a:t>EE</a:t>
            </a:r>
          </a:p>
        </p:txBody>
      </p:sp>
    </p:spTree>
    <p:extLst>
      <p:ext uri="{BB962C8B-B14F-4D97-AF65-F5344CB8AC3E}">
        <p14:creationId xmlns:p14="http://schemas.microsoft.com/office/powerpoint/2010/main" val="2394630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44473"/>
            <a:ext cx="10972800" cy="1255728"/>
          </a:xfrm>
        </p:spPr>
        <p:txBody>
          <a:bodyPr/>
          <a:lstStyle/>
          <a:p>
            <a:r>
              <a:rPr lang="en-US" dirty="0" smtClean="0"/>
              <a:t>How could an Integrated </a:t>
            </a:r>
            <a:r>
              <a:rPr lang="en-US" dirty="0"/>
              <a:t>C</a:t>
            </a:r>
            <a:r>
              <a:rPr lang="en-US" dirty="0" smtClean="0"/>
              <a:t>lean </a:t>
            </a:r>
            <a:r>
              <a:rPr lang="en-US" dirty="0"/>
              <a:t>C</a:t>
            </a:r>
            <a:r>
              <a:rPr lang="en-US" dirty="0" smtClean="0"/>
              <a:t>apacity </a:t>
            </a:r>
            <a:r>
              <a:rPr lang="en-US" dirty="0"/>
              <a:t>M</a:t>
            </a:r>
            <a:r>
              <a:rPr lang="en-US" dirty="0" smtClean="0"/>
              <a:t>arket guide the energy transition?</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51</a:t>
            </a:fld>
            <a:endParaRPr lang="en-US" dirty="0"/>
          </a:p>
        </p:txBody>
      </p:sp>
      <p:sp>
        <p:nvSpPr>
          <p:cNvPr id="8" name="Right Arrow 7"/>
          <p:cNvSpPr/>
          <p:nvPr/>
        </p:nvSpPr>
        <p:spPr>
          <a:xfrm>
            <a:off x="609600" y="2663423"/>
            <a:ext cx="11007923" cy="721827"/>
          </a:xfrm>
          <a:prstGeom prst="rightArrow">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Text Placeholder 2"/>
          <p:cNvSpPr txBox="1">
            <a:spLocks/>
          </p:cNvSpPr>
          <p:nvPr/>
        </p:nvSpPr>
        <p:spPr>
          <a:xfrm>
            <a:off x="609600" y="1712715"/>
            <a:ext cx="11213332" cy="821763"/>
          </a:xfrm>
          <a:prstGeom prst="rect">
            <a:avLst/>
          </a:prstGeom>
          <a:solidFill>
            <a:schemeClr val="accent2">
              <a:alpha val="9000"/>
            </a:schemeClr>
          </a:solidFill>
        </p:spPr>
        <p:txBody>
          <a:bodyPr vert="horz" lIns="0" tIns="0" rIns="0" bIns="0" rtlCol="0" anchor="ctr">
            <a:noAutofit/>
          </a:bodyPr>
          <a:lst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9063">
              <a:spcBef>
                <a:spcPts val="0"/>
              </a:spcBef>
            </a:pPr>
            <a:r>
              <a:rPr lang="en-US" sz="2800" dirty="0" smtClean="0">
                <a:solidFill>
                  <a:schemeClr val="tx1">
                    <a:lumMod val="90000"/>
                    <a:lumOff val="10000"/>
                  </a:schemeClr>
                </a:solidFill>
                <a:latin typeface="Calibri" panose="020F0502020204030204" pitchFamily="34" charset="0"/>
                <a:cs typeface="Calibri" panose="020F0502020204030204" pitchFamily="34" charset="0"/>
              </a:rPr>
              <a:t>Extended </a:t>
            </a:r>
            <a:r>
              <a:rPr lang="en-US" sz="2800" u="sng" dirty="0" smtClean="0">
                <a:solidFill>
                  <a:schemeClr val="tx1">
                    <a:lumMod val="90000"/>
                    <a:lumOff val="10000"/>
                  </a:schemeClr>
                </a:solidFill>
                <a:latin typeface="Calibri" panose="020F0502020204030204" pitchFamily="34" charset="0"/>
                <a:cs typeface="Calibri" panose="020F0502020204030204" pitchFamily="34" charset="0"/>
              </a:rPr>
              <a:t>simplified</a:t>
            </a:r>
            <a:r>
              <a:rPr lang="en-US" sz="2800" dirty="0" smtClean="0">
                <a:solidFill>
                  <a:schemeClr val="tx1">
                    <a:lumMod val="90000"/>
                    <a:lumOff val="10000"/>
                  </a:schemeClr>
                </a:solidFill>
                <a:latin typeface="Calibri" panose="020F0502020204030204" pitchFamily="34" charset="0"/>
                <a:cs typeface="Calibri" panose="020F0502020204030204" pitchFamily="34" charset="0"/>
              </a:rPr>
              <a:t> example illustrates the different resource mix cleared as the quantity of required CEACs increases*</a:t>
            </a:r>
            <a:endParaRPr lang="en-US" sz="2800" dirty="0">
              <a:solidFill>
                <a:schemeClr val="tx1">
                  <a:lumMod val="90000"/>
                  <a:lumOff val="10000"/>
                </a:schemeClr>
              </a:solidFill>
              <a:latin typeface="Calibri" panose="020F0502020204030204" pitchFamily="34" charset="0"/>
              <a:cs typeface="Calibri" panose="020F0502020204030204" pitchFamily="34" charset="0"/>
            </a:endParaRPr>
          </a:p>
        </p:txBody>
      </p:sp>
      <p:sp>
        <p:nvSpPr>
          <p:cNvPr id="11" name="Rectangle 10"/>
          <p:cNvSpPr/>
          <p:nvPr/>
        </p:nvSpPr>
        <p:spPr>
          <a:xfrm>
            <a:off x="824948" y="2805401"/>
            <a:ext cx="1222513" cy="4378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3">
                    <a:lumMod val="50000"/>
                  </a:schemeClr>
                </a:solidFill>
              </a:rPr>
              <a:t>0% Clean</a:t>
            </a:r>
            <a:endParaRPr lang="en-US" b="1" dirty="0">
              <a:solidFill>
                <a:schemeClr val="accent3">
                  <a:lumMod val="50000"/>
                </a:schemeClr>
              </a:solidFill>
            </a:endParaRPr>
          </a:p>
        </p:txBody>
      </p:sp>
      <p:sp>
        <p:nvSpPr>
          <p:cNvPr id="12" name="Rectangle 11"/>
          <p:cNvSpPr/>
          <p:nvPr/>
        </p:nvSpPr>
        <p:spPr>
          <a:xfrm>
            <a:off x="3001939" y="2794848"/>
            <a:ext cx="2256182" cy="4378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3">
                    <a:lumMod val="50000"/>
                  </a:schemeClr>
                </a:solidFill>
              </a:rPr>
              <a:t>25% Clean</a:t>
            </a:r>
            <a:endParaRPr lang="en-US" b="1" dirty="0">
              <a:solidFill>
                <a:schemeClr val="accent3">
                  <a:lumMod val="50000"/>
                </a:schemeClr>
              </a:solidFill>
            </a:endParaRPr>
          </a:p>
        </p:txBody>
      </p:sp>
      <p:sp>
        <p:nvSpPr>
          <p:cNvPr id="13" name="Rectangle 12"/>
          <p:cNvSpPr/>
          <p:nvPr/>
        </p:nvSpPr>
        <p:spPr>
          <a:xfrm>
            <a:off x="6216266" y="2794848"/>
            <a:ext cx="1222513" cy="4378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accent3">
                    <a:lumMod val="50000"/>
                  </a:schemeClr>
                </a:solidFill>
              </a:rPr>
              <a:t>50% Clean</a:t>
            </a:r>
            <a:endParaRPr lang="en-US" b="1" dirty="0">
              <a:solidFill>
                <a:schemeClr val="accent3">
                  <a:lumMod val="50000"/>
                </a:schemeClr>
              </a:solidFill>
            </a:endParaRPr>
          </a:p>
        </p:txBody>
      </p:sp>
      <p:sp>
        <p:nvSpPr>
          <p:cNvPr id="14" name="Rectangle 13"/>
          <p:cNvSpPr/>
          <p:nvPr/>
        </p:nvSpPr>
        <p:spPr>
          <a:xfrm>
            <a:off x="9259957" y="2794848"/>
            <a:ext cx="1222513" cy="43786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3">
                    <a:lumMod val="50000"/>
                  </a:schemeClr>
                </a:solidFill>
              </a:rPr>
              <a:t>7</a:t>
            </a:r>
            <a:r>
              <a:rPr lang="en-US" b="1" dirty="0" smtClean="0">
                <a:solidFill>
                  <a:schemeClr val="accent3">
                    <a:lumMod val="50000"/>
                  </a:schemeClr>
                </a:solidFill>
              </a:rPr>
              <a:t>5% Clean</a:t>
            </a:r>
            <a:endParaRPr lang="en-US" b="1" dirty="0">
              <a:solidFill>
                <a:schemeClr val="accent3">
                  <a:lumMod val="50000"/>
                </a:schemeClr>
              </a:solidFill>
            </a:endParaRPr>
          </a:p>
        </p:txBody>
      </p:sp>
      <p:sp>
        <p:nvSpPr>
          <p:cNvPr id="16" name="Rectangle 15"/>
          <p:cNvSpPr/>
          <p:nvPr/>
        </p:nvSpPr>
        <p:spPr>
          <a:xfrm>
            <a:off x="1268364" y="6178181"/>
            <a:ext cx="8732325" cy="596347"/>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2"/>
                </a:solidFill>
              </a:rPr>
              <a:t>*</a:t>
            </a:r>
            <a:r>
              <a:rPr lang="en-US" dirty="0" smtClean="0">
                <a:solidFill>
                  <a:schemeClr val="bg2"/>
                </a:solidFill>
                <a:latin typeface="Calibri" panose="020F0502020204030204" pitchFamily="34" charset="0"/>
                <a:cs typeface="Calibri" panose="020F0502020204030204" pitchFamily="34" charset="0"/>
              </a:rPr>
              <a:t>Simplified </a:t>
            </a:r>
            <a:r>
              <a:rPr lang="en-US" dirty="0">
                <a:solidFill>
                  <a:schemeClr val="bg2"/>
                </a:solidFill>
                <a:latin typeface="Calibri" panose="020F0502020204030204" pitchFamily="34" charset="0"/>
                <a:cs typeface="Calibri" panose="020F0502020204030204" pitchFamily="34" charset="0"/>
              </a:rPr>
              <a:t>example is </a:t>
            </a:r>
            <a:r>
              <a:rPr lang="en-US" dirty="0" smtClean="0">
                <a:solidFill>
                  <a:schemeClr val="bg2"/>
                </a:solidFill>
                <a:latin typeface="Calibri" panose="020F0502020204030204" pitchFamily="34" charset="0"/>
                <a:cs typeface="Calibri" panose="020F0502020204030204" pitchFamily="34" charset="0"/>
              </a:rPr>
              <a:t>identical to prior slides other than the quantity of CEACs required.  A full time series analysis would consider how offer prices and </a:t>
            </a:r>
            <a:r>
              <a:rPr lang="en-US" dirty="0">
                <a:solidFill>
                  <a:schemeClr val="bg2"/>
                </a:solidFill>
                <a:latin typeface="Calibri" panose="020F0502020204030204" pitchFamily="34" charset="0"/>
                <a:cs typeface="Calibri" panose="020F0502020204030204" pitchFamily="34" charset="0"/>
              </a:rPr>
              <a:t>UCAP </a:t>
            </a:r>
            <a:r>
              <a:rPr lang="en-US" dirty="0" smtClean="0">
                <a:solidFill>
                  <a:schemeClr val="bg2"/>
                </a:solidFill>
                <a:latin typeface="Calibri" panose="020F0502020204030204" pitchFamily="34" charset="0"/>
                <a:cs typeface="Calibri" panose="020F0502020204030204" pitchFamily="34" charset="0"/>
              </a:rPr>
              <a:t>values change over time.</a:t>
            </a:r>
            <a:endParaRPr lang="en-US" dirty="0">
              <a:solidFill>
                <a:schemeClr val="bg2"/>
              </a:solidFill>
            </a:endParaRPr>
          </a:p>
        </p:txBody>
      </p:sp>
      <p:pic>
        <p:nvPicPr>
          <p:cNvPr id="2" name="Picture 1"/>
          <p:cNvPicPr>
            <a:picLocks noChangeAspect="1"/>
          </p:cNvPicPr>
          <p:nvPr/>
        </p:nvPicPr>
        <p:blipFill>
          <a:blip r:embed="rId2"/>
          <a:stretch>
            <a:fillRect/>
          </a:stretch>
        </p:blipFill>
        <p:spPr>
          <a:xfrm>
            <a:off x="9082082" y="3071484"/>
            <a:ext cx="1603387" cy="3243353"/>
          </a:xfrm>
          <a:prstGeom prst="rect">
            <a:avLst/>
          </a:prstGeom>
        </p:spPr>
      </p:pic>
      <p:pic>
        <p:nvPicPr>
          <p:cNvPr id="6" name="Picture 5"/>
          <p:cNvPicPr>
            <a:picLocks noChangeAspect="1"/>
          </p:cNvPicPr>
          <p:nvPr/>
        </p:nvPicPr>
        <p:blipFill>
          <a:blip r:embed="rId3"/>
          <a:stretch>
            <a:fillRect/>
          </a:stretch>
        </p:blipFill>
        <p:spPr>
          <a:xfrm>
            <a:off x="656570" y="3184278"/>
            <a:ext cx="1547659" cy="3130626"/>
          </a:xfrm>
          <a:prstGeom prst="rect">
            <a:avLst/>
          </a:prstGeom>
        </p:spPr>
      </p:pic>
      <p:pic>
        <p:nvPicPr>
          <p:cNvPr id="9" name="Picture 8"/>
          <p:cNvPicPr>
            <a:picLocks noChangeAspect="1"/>
          </p:cNvPicPr>
          <p:nvPr/>
        </p:nvPicPr>
        <p:blipFill>
          <a:blip r:embed="rId4"/>
          <a:stretch>
            <a:fillRect/>
          </a:stretch>
        </p:blipFill>
        <p:spPr>
          <a:xfrm>
            <a:off x="6025828" y="3066372"/>
            <a:ext cx="1619421" cy="3275787"/>
          </a:xfrm>
          <a:prstGeom prst="rect">
            <a:avLst/>
          </a:prstGeom>
        </p:spPr>
      </p:pic>
      <p:pic>
        <p:nvPicPr>
          <p:cNvPr id="22" name="Picture 21"/>
          <p:cNvPicPr>
            <a:picLocks noChangeAspect="1"/>
          </p:cNvPicPr>
          <p:nvPr/>
        </p:nvPicPr>
        <p:blipFill>
          <a:blip r:embed="rId5"/>
          <a:stretch>
            <a:fillRect/>
          </a:stretch>
        </p:blipFill>
        <p:spPr>
          <a:xfrm>
            <a:off x="3353789" y="3184278"/>
            <a:ext cx="1561133" cy="3157881"/>
          </a:xfrm>
          <a:prstGeom prst="rect">
            <a:avLst/>
          </a:prstGeom>
        </p:spPr>
      </p:pic>
      <p:sp>
        <p:nvSpPr>
          <p:cNvPr id="32" name="Rectangle 31"/>
          <p:cNvSpPr/>
          <p:nvPr/>
        </p:nvSpPr>
        <p:spPr>
          <a:xfrm>
            <a:off x="10474895" y="4136766"/>
            <a:ext cx="944751" cy="24907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007063"/>
                </a:solidFill>
              </a:rPr>
              <a:t>Wind</a:t>
            </a:r>
          </a:p>
        </p:txBody>
      </p:sp>
      <p:sp>
        <p:nvSpPr>
          <p:cNvPr id="23" name="TextBox 22"/>
          <p:cNvSpPr txBox="1"/>
          <p:nvPr/>
        </p:nvSpPr>
        <p:spPr>
          <a:xfrm rot="16200000">
            <a:off x="-835764" y="4307139"/>
            <a:ext cx="2890728" cy="369332"/>
          </a:xfrm>
          <a:prstGeom prst="rect">
            <a:avLst/>
          </a:prstGeom>
          <a:noFill/>
        </p:spPr>
        <p:txBody>
          <a:bodyPr wrap="square" rtlCol="0">
            <a:spAutoFit/>
          </a:bodyPr>
          <a:lstStyle/>
          <a:p>
            <a:r>
              <a:rPr lang="en-US" b="1" dirty="0" smtClean="0"/>
              <a:t>Clear Resources (% ICAP)</a:t>
            </a:r>
            <a:endParaRPr lang="en-US" b="1" dirty="0"/>
          </a:p>
        </p:txBody>
      </p:sp>
      <p:sp>
        <p:nvSpPr>
          <p:cNvPr id="25" name="Rectangle 24"/>
          <p:cNvSpPr/>
          <p:nvPr/>
        </p:nvSpPr>
        <p:spPr>
          <a:xfrm>
            <a:off x="10499330" y="5598360"/>
            <a:ext cx="944751" cy="24929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chemeClr val="accent4">
                    <a:lumMod val="50000"/>
                  </a:schemeClr>
                </a:solidFill>
              </a:rPr>
              <a:t>Gas</a:t>
            </a:r>
          </a:p>
        </p:txBody>
      </p:sp>
      <p:sp>
        <p:nvSpPr>
          <p:cNvPr id="27" name="Rectangle 26"/>
          <p:cNvSpPr/>
          <p:nvPr/>
        </p:nvSpPr>
        <p:spPr>
          <a:xfrm>
            <a:off x="10445266" y="3554107"/>
            <a:ext cx="944751" cy="1831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7030A0"/>
                </a:solidFill>
              </a:rPr>
              <a:t>DR</a:t>
            </a:r>
          </a:p>
        </p:txBody>
      </p:sp>
      <p:sp>
        <p:nvSpPr>
          <p:cNvPr id="28" name="Rectangle 27"/>
          <p:cNvSpPr/>
          <p:nvPr/>
        </p:nvSpPr>
        <p:spPr>
          <a:xfrm>
            <a:off x="10445265" y="3830919"/>
            <a:ext cx="944751" cy="16711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rgbClr val="92D050"/>
                </a:solidFill>
              </a:rPr>
              <a:t>Storage</a:t>
            </a:r>
          </a:p>
        </p:txBody>
      </p:sp>
      <p:sp>
        <p:nvSpPr>
          <p:cNvPr id="29" name="Rectangle 28"/>
          <p:cNvSpPr/>
          <p:nvPr/>
        </p:nvSpPr>
        <p:spPr>
          <a:xfrm>
            <a:off x="10486400" y="5263673"/>
            <a:ext cx="942485" cy="236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chemeClr val="bg1">
                    <a:lumMod val="65000"/>
                  </a:schemeClr>
                </a:solidFill>
              </a:rPr>
              <a:t>Nuclear</a:t>
            </a:r>
          </a:p>
        </p:txBody>
      </p:sp>
      <p:sp>
        <p:nvSpPr>
          <p:cNvPr id="30" name="Rectangle 29"/>
          <p:cNvSpPr/>
          <p:nvPr/>
        </p:nvSpPr>
        <p:spPr>
          <a:xfrm>
            <a:off x="10491264" y="4902269"/>
            <a:ext cx="942485" cy="236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FC9F08"/>
                </a:solidFill>
              </a:rPr>
              <a:t>Solar</a:t>
            </a:r>
          </a:p>
        </p:txBody>
      </p:sp>
      <p:sp>
        <p:nvSpPr>
          <p:cNvPr id="31" name="Rectangle 30"/>
          <p:cNvSpPr/>
          <p:nvPr/>
        </p:nvSpPr>
        <p:spPr>
          <a:xfrm>
            <a:off x="10448592" y="3310149"/>
            <a:ext cx="944751" cy="1831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AE78D6"/>
                </a:solidFill>
              </a:rPr>
              <a:t>EE</a:t>
            </a:r>
          </a:p>
        </p:txBody>
      </p:sp>
      <p:sp>
        <p:nvSpPr>
          <p:cNvPr id="39" name="Rectangle 38"/>
          <p:cNvSpPr/>
          <p:nvPr/>
        </p:nvSpPr>
        <p:spPr>
          <a:xfrm>
            <a:off x="10445265" y="4496711"/>
            <a:ext cx="942485" cy="236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rgbClr val="00467F"/>
                </a:solidFill>
              </a:rPr>
              <a:t>Hydro</a:t>
            </a:r>
          </a:p>
        </p:txBody>
      </p:sp>
    </p:spTree>
    <p:extLst>
      <p:ext uri="{BB962C8B-B14F-4D97-AF65-F5344CB8AC3E}">
        <p14:creationId xmlns:p14="http://schemas.microsoft.com/office/powerpoint/2010/main" val="79803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r>
              <a:rPr lang="en-US" b="0" smtClean="0"/>
              <a:t>Brattle.com | </a:t>
            </a:r>
            <a:fld id="{590DAB12-68F0-43F3-9CAA-0DFBA7404834}" type="slidenum">
              <a:rPr lang="en-US" smtClean="0"/>
              <a:pPr/>
              <a:t>52</a:t>
            </a:fld>
            <a:endParaRPr lang="en-US" dirty="0"/>
          </a:p>
        </p:txBody>
      </p:sp>
      <p:sp>
        <p:nvSpPr>
          <p:cNvPr id="4" name="Text Placeholder 3"/>
          <p:cNvSpPr>
            <a:spLocks noGrp="1"/>
          </p:cNvSpPr>
          <p:nvPr>
            <p:ph type="body" sz="quarter" idx="12"/>
          </p:nvPr>
        </p:nvSpPr>
        <p:spPr/>
        <p:txBody>
          <a:bodyPr/>
          <a:lstStyle/>
          <a:p>
            <a:r>
              <a:rPr lang="en-US" dirty="0" smtClean="0"/>
              <a:t>Pros and Cons</a:t>
            </a:r>
            <a:endParaRPr lang="en-US" dirty="0"/>
          </a:p>
        </p:txBody>
      </p:sp>
    </p:spTree>
    <p:extLst>
      <p:ext uri="{BB962C8B-B14F-4D97-AF65-F5344CB8AC3E}">
        <p14:creationId xmlns:p14="http://schemas.microsoft.com/office/powerpoint/2010/main" val="16556668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44473"/>
            <a:ext cx="10972800" cy="1255728"/>
          </a:xfrm>
        </p:spPr>
        <p:txBody>
          <a:bodyPr/>
          <a:lstStyle/>
          <a:p>
            <a:r>
              <a:rPr lang="en-US" dirty="0" smtClean="0"/>
              <a:t>Advantages and challenges to consider if pursuing an Integrated Clean Capacity Market</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53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85728537"/>
              </p:ext>
            </p:extLst>
          </p:nvPr>
        </p:nvGraphicFramePr>
        <p:xfrm>
          <a:off x="234779" y="1791730"/>
          <a:ext cx="11491784" cy="4417255"/>
        </p:xfrm>
        <a:graphic>
          <a:graphicData uri="http://schemas.openxmlformats.org/drawingml/2006/table">
            <a:tbl>
              <a:tblPr firstRow="1" bandRow="1">
                <a:tableStyleId>{5C22544A-7EE6-4342-B048-85BDC9FD1C3A}</a:tableStyleId>
              </a:tblPr>
              <a:tblGrid>
                <a:gridCol w="6203091">
                  <a:extLst>
                    <a:ext uri="{9D8B030D-6E8A-4147-A177-3AD203B41FA5}">
                      <a16:colId xmlns:a16="http://schemas.microsoft.com/office/drawing/2014/main" val="4065449512"/>
                    </a:ext>
                  </a:extLst>
                </a:gridCol>
                <a:gridCol w="5288693">
                  <a:extLst>
                    <a:ext uri="{9D8B030D-6E8A-4147-A177-3AD203B41FA5}">
                      <a16:colId xmlns:a16="http://schemas.microsoft.com/office/drawing/2014/main" val="129692945"/>
                    </a:ext>
                  </a:extLst>
                </a:gridCol>
              </a:tblGrid>
              <a:tr h="531055">
                <a:tc>
                  <a:txBody>
                    <a:bodyPr/>
                    <a:lstStyle/>
                    <a:p>
                      <a:pPr algn="ctr"/>
                      <a:r>
                        <a:rPr lang="en-US" sz="2400" baseline="0" dirty="0" smtClean="0">
                          <a:solidFill>
                            <a:schemeClr val="accent1"/>
                          </a:solidFill>
                        </a:rPr>
                        <a:t>Advantages</a:t>
                      </a:r>
                      <a:endParaRPr lang="en-US" sz="2400" dirty="0">
                        <a:solidFill>
                          <a:schemeClr val="accent1"/>
                        </a:solidFill>
                      </a:endParaRPr>
                    </a:p>
                  </a:txBody>
                  <a:tcPr anchor="ct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baseline="0" dirty="0" smtClean="0">
                          <a:solidFill>
                            <a:schemeClr val="accent1"/>
                          </a:solidFill>
                        </a:rPr>
                        <a:t>Challenges</a:t>
                      </a:r>
                      <a:endParaRPr lang="en-US" sz="2400" dirty="0">
                        <a:solidFill>
                          <a:schemeClr val="accent1"/>
                        </a:solidFill>
                      </a:endParaRPr>
                    </a:p>
                  </a:txBody>
                  <a:tcPr anchor="ctr">
                    <a:lnL w="12700" cmpd="sng">
                      <a:noFill/>
                    </a:lnL>
                    <a:lnR w="12700" cmpd="sng">
                      <a:noFill/>
                    </a:lnR>
                    <a:lnT w="12700" cmpd="sng">
                      <a:noFill/>
                    </a:lnT>
                    <a:lnB w="571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3720003"/>
                  </a:ext>
                </a:extLst>
              </a:tr>
              <a:tr h="1955985">
                <a:tc>
                  <a:txBody>
                    <a:bodyPr/>
                    <a:lstStyle/>
                    <a:p>
                      <a:pPr marL="285750" marR="0" lvl="1" indent="-285750" algn="l" defTabSz="457200" rtl="0" eaLnBrk="1" fontAlgn="auto" latinLnBrk="0" hangingPunct="1">
                        <a:lnSpc>
                          <a:spcPct val="100000"/>
                        </a:lnSpc>
                        <a:spcBef>
                          <a:spcPts val="600"/>
                        </a:spcBef>
                        <a:spcAft>
                          <a:spcPts val="600"/>
                        </a:spcAft>
                        <a:buClr>
                          <a:schemeClr val="accent3"/>
                        </a:buClr>
                        <a:buSzPct val="90000"/>
                        <a:buFont typeface="Arial" panose="020B0604020202020204" pitchFamily="34" charset="0"/>
                        <a:buChar char="•"/>
                        <a:tabLst/>
                        <a:defRPr/>
                      </a:pPr>
                      <a:r>
                        <a:rPr lang="en-US" sz="2000" kern="1200" noProof="0" smtClean="0">
                          <a:solidFill>
                            <a:schemeClr val="tx1"/>
                          </a:solidFill>
                          <a:latin typeface="+mn-lt"/>
                          <a:ea typeface="+mn-ea"/>
                          <a:cs typeface="+mn-cs"/>
                        </a:rPr>
                        <a:t>Efficiency</a:t>
                      </a:r>
                      <a:r>
                        <a:rPr lang="en-US" sz="2000" kern="1200" baseline="0" noProof="0" smtClean="0">
                          <a:solidFill>
                            <a:schemeClr val="tx1"/>
                          </a:solidFill>
                          <a:latin typeface="+mn-lt"/>
                          <a:ea typeface="+mn-ea"/>
                          <a:cs typeface="+mn-cs"/>
                        </a:rPr>
                        <a:t> benefits of co-optimization</a:t>
                      </a:r>
                      <a:endParaRPr lang="en-US" sz="2000" kern="1200" noProof="0" smtClean="0">
                        <a:solidFill>
                          <a:schemeClr val="tx1"/>
                        </a:solidFill>
                        <a:latin typeface="+mn-lt"/>
                        <a:ea typeface="+mn-ea"/>
                        <a:cs typeface="+mn-cs"/>
                      </a:endParaRPr>
                    </a:p>
                    <a:p>
                      <a:pPr marL="285750" marR="0" lvl="1" indent="-285750" algn="l" defTabSz="457200" rtl="0" eaLnBrk="1" fontAlgn="auto" latinLnBrk="0" hangingPunct="1">
                        <a:lnSpc>
                          <a:spcPct val="100000"/>
                        </a:lnSpc>
                        <a:spcBef>
                          <a:spcPts val="600"/>
                        </a:spcBef>
                        <a:spcAft>
                          <a:spcPts val="600"/>
                        </a:spcAft>
                        <a:buClr>
                          <a:schemeClr val="accent3"/>
                        </a:buClr>
                        <a:buSzPct val="90000"/>
                        <a:buFont typeface="Arial" panose="020B0604020202020204" pitchFamily="34" charset="0"/>
                        <a:buChar char="•"/>
                        <a:tabLst/>
                        <a:defRPr/>
                      </a:pPr>
                      <a:r>
                        <a:rPr lang="en-US" sz="2000" kern="1200" noProof="0" smtClean="0">
                          <a:solidFill>
                            <a:schemeClr val="tx1"/>
                          </a:solidFill>
                          <a:latin typeface="+mn-lt"/>
                          <a:ea typeface="+mn-ea"/>
                          <a:cs typeface="+mn-cs"/>
                        </a:rPr>
                        <a:t>Builds on demonstrated successes from the current capacity market (broad competition, ability to attract investment)</a:t>
                      </a:r>
                    </a:p>
                    <a:p>
                      <a:pPr marL="285750" marR="0" lvl="1" indent="-285750" algn="l" defTabSz="457200" rtl="0" eaLnBrk="1" fontAlgn="auto" latinLnBrk="0" hangingPunct="1">
                        <a:lnSpc>
                          <a:spcPct val="100000"/>
                        </a:lnSpc>
                        <a:spcBef>
                          <a:spcPts val="600"/>
                        </a:spcBef>
                        <a:spcAft>
                          <a:spcPts val="600"/>
                        </a:spcAft>
                        <a:buClr>
                          <a:schemeClr val="accent3"/>
                        </a:buClr>
                        <a:buSzPct val="90000"/>
                        <a:buFont typeface="Arial" panose="020B0604020202020204" pitchFamily="34" charset="0"/>
                        <a:buChar char="•"/>
                        <a:tabLst/>
                        <a:defRPr/>
                      </a:pPr>
                      <a:r>
                        <a:rPr lang="en-US" sz="2000" kern="1200" noProof="0" smtClean="0">
                          <a:solidFill>
                            <a:schemeClr val="tx1"/>
                          </a:solidFill>
                          <a:latin typeface="+mn-lt"/>
                          <a:ea typeface="+mn-ea"/>
                          <a:cs typeface="+mn-cs"/>
                        </a:rPr>
                        <a:t>Flexible framework can accommodate variety of state preferences &amp; evolving reliability needs </a:t>
                      </a:r>
                    </a:p>
                    <a:p>
                      <a:pPr marL="285750" marR="0" lvl="1" indent="-285750" algn="l" defTabSz="457200" rtl="0" eaLnBrk="1" fontAlgn="auto" latinLnBrk="0" hangingPunct="1">
                        <a:lnSpc>
                          <a:spcPct val="100000"/>
                        </a:lnSpc>
                        <a:spcBef>
                          <a:spcPts val="600"/>
                        </a:spcBef>
                        <a:spcAft>
                          <a:spcPts val="600"/>
                        </a:spcAft>
                        <a:buClr>
                          <a:schemeClr val="accent3"/>
                        </a:buClr>
                        <a:buSzPct val="90000"/>
                        <a:buFont typeface="Arial" panose="020B0604020202020204" pitchFamily="34" charset="0"/>
                        <a:buChar char="•"/>
                        <a:tabLst/>
                        <a:defRPr/>
                      </a:pPr>
                      <a:r>
                        <a:rPr lang="en-US" sz="2000" kern="1200" noProof="0" smtClean="0">
                          <a:solidFill>
                            <a:schemeClr val="tx1"/>
                          </a:solidFill>
                          <a:latin typeface="+mn-lt"/>
                          <a:ea typeface="+mn-ea"/>
                          <a:cs typeface="+mn-cs"/>
                        </a:rPr>
                        <a:t>Offer states an in-market solution to meet policy</a:t>
                      </a:r>
                    </a:p>
                    <a:p>
                      <a:pPr marL="285750" marR="0" lvl="1" indent="-285750" algn="l" defTabSz="457200" rtl="0" eaLnBrk="1" fontAlgn="auto" latinLnBrk="0" hangingPunct="1">
                        <a:lnSpc>
                          <a:spcPct val="100000"/>
                        </a:lnSpc>
                        <a:spcBef>
                          <a:spcPts val="600"/>
                        </a:spcBef>
                        <a:spcAft>
                          <a:spcPts val="600"/>
                        </a:spcAft>
                        <a:buClr>
                          <a:schemeClr val="accent3"/>
                        </a:buClr>
                        <a:buSzPct val="90000"/>
                        <a:buFont typeface="Arial" panose="020B0604020202020204" pitchFamily="34" charset="0"/>
                        <a:buChar char="•"/>
                        <a:tabLst/>
                        <a:defRPr/>
                      </a:pPr>
                      <a:r>
                        <a:rPr lang="en-US" sz="2000" kern="1200" noProof="0" smtClean="0">
                          <a:solidFill>
                            <a:schemeClr val="tx1"/>
                          </a:solidFill>
                          <a:latin typeface="+mn-lt"/>
                          <a:ea typeface="+mn-ea"/>
                          <a:cs typeface="+mn-cs"/>
                        </a:rPr>
                        <a:t>Economically balance signals to attract new clean resources, retain flexible gas plants in transition, and prevent uneconomic oversupply of capacity</a:t>
                      </a:r>
                      <a:endParaRPr lang="en-US" sz="2000" kern="1200" noProof="0" dirty="0" smtClean="0">
                        <a:solidFill>
                          <a:schemeClr val="tx1"/>
                        </a:solidFill>
                        <a:latin typeface="+mn-lt"/>
                        <a:ea typeface="+mn-ea"/>
                        <a:cs typeface="+mn-cs"/>
                      </a:endParaRPr>
                    </a:p>
                  </a:txBody>
                  <a:tcPr marT="182880">
                    <a:lnT w="57150" cap="flat" cmpd="sng" algn="ctr">
                      <a:noFill/>
                      <a:prstDash val="solid"/>
                      <a:round/>
                      <a:headEnd type="none" w="med" len="med"/>
                      <a:tailEnd type="none" w="med" len="med"/>
                    </a:lnT>
                    <a:noFill/>
                  </a:tcPr>
                </a:tc>
                <a:tc>
                  <a:txBody>
                    <a:bodyPr/>
                    <a:lstStyle/>
                    <a:p>
                      <a:pPr marL="285750" indent="-285750" algn="l" defTabSz="457200" rtl="0" eaLnBrk="1" latinLnBrk="0" hangingPunct="1">
                        <a:spcBef>
                          <a:spcPts val="600"/>
                        </a:spcBef>
                        <a:spcAft>
                          <a:spcPts val="600"/>
                        </a:spcAft>
                        <a:buClr>
                          <a:schemeClr val="accent3"/>
                        </a:buClr>
                        <a:buFont typeface="Arial" panose="020B0604020202020204" pitchFamily="34" charset="0"/>
                        <a:buChar char="•"/>
                      </a:pPr>
                      <a:r>
                        <a:rPr lang="en-US" sz="2000" kern="1200" dirty="0" smtClean="0">
                          <a:solidFill>
                            <a:schemeClr val="tx1"/>
                          </a:solidFill>
                          <a:latin typeface="+mn-lt"/>
                          <a:ea typeface="+mn-ea"/>
                          <a:cs typeface="+mn-cs"/>
                        </a:rPr>
                        <a:t>Complexity</a:t>
                      </a:r>
                    </a:p>
                    <a:p>
                      <a:pPr marL="285750" indent="-285750" algn="l" defTabSz="457200" rtl="0" eaLnBrk="1" latinLnBrk="0" hangingPunct="1">
                        <a:spcBef>
                          <a:spcPts val="600"/>
                        </a:spcBef>
                        <a:spcAft>
                          <a:spcPts val="600"/>
                        </a:spcAft>
                        <a:buClr>
                          <a:schemeClr val="accent3"/>
                        </a:buClr>
                        <a:buFont typeface="Arial" panose="020B0604020202020204" pitchFamily="34" charset="0"/>
                        <a:buChar char="•"/>
                      </a:pPr>
                      <a:r>
                        <a:rPr lang="en-US" sz="2000" kern="1200" dirty="0" smtClean="0">
                          <a:solidFill>
                            <a:schemeClr val="tx1"/>
                          </a:solidFill>
                          <a:latin typeface="+mn-lt"/>
                          <a:ea typeface="+mn-ea"/>
                          <a:cs typeface="+mn-cs"/>
                        </a:rPr>
                        <a:t>Requires</a:t>
                      </a:r>
                      <a:r>
                        <a:rPr lang="en-US" sz="2000" kern="1200" baseline="0" dirty="0" smtClean="0">
                          <a:solidFill>
                            <a:schemeClr val="tx1"/>
                          </a:solidFill>
                          <a:latin typeface="+mn-lt"/>
                          <a:ea typeface="+mn-ea"/>
                          <a:cs typeface="+mn-cs"/>
                        </a:rPr>
                        <a:t> states and ISO to work together</a:t>
                      </a:r>
                    </a:p>
                    <a:p>
                      <a:pPr marL="285750" indent="-285750" algn="l" defTabSz="457200" rtl="0" eaLnBrk="1" latinLnBrk="0" hangingPunct="1">
                        <a:spcBef>
                          <a:spcPts val="600"/>
                        </a:spcBef>
                        <a:spcAft>
                          <a:spcPts val="600"/>
                        </a:spcAft>
                        <a:buClr>
                          <a:schemeClr val="accent3"/>
                        </a:buClr>
                        <a:buFont typeface="Arial" panose="020B0604020202020204" pitchFamily="34" charset="0"/>
                        <a:buChar char="•"/>
                      </a:pPr>
                      <a:r>
                        <a:rPr lang="en-US" sz="2000" kern="1200" baseline="0" dirty="0" smtClean="0">
                          <a:solidFill>
                            <a:schemeClr val="tx1"/>
                          </a:solidFill>
                          <a:latin typeface="+mn-lt"/>
                          <a:ea typeface="+mn-ea"/>
                          <a:cs typeface="+mn-cs"/>
                        </a:rPr>
                        <a:t>Governance</a:t>
                      </a:r>
                    </a:p>
                    <a:p>
                      <a:pPr marL="285750" indent="-285750" algn="l" defTabSz="457200" rtl="0" eaLnBrk="1" latinLnBrk="0" hangingPunct="1">
                        <a:spcBef>
                          <a:spcPts val="600"/>
                        </a:spcBef>
                        <a:spcAft>
                          <a:spcPts val="600"/>
                        </a:spcAft>
                        <a:buClr>
                          <a:schemeClr val="accent3"/>
                        </a:buClr>
                        <a:buFont typeface="Arial" panose="020B0604020202020204" pitchFamily="34" charset="0"/>
                        <a:buChar char="•"/>
                      </a:pPr>
                      <a:r>
                        <a:rPr lang="en-US" sz="2000" kern="1200" baseline="0" dirty="0" smtClean="0">
                          <a:solidFill>
                            <a:schemeClr val="tx1"/>
                          </a:solidFill>
                          <a:latin typeface="+mn-lt"/>
                          <a:ea typeface="+mn-ea"/>
                          <a:cs typeface="+mn-cs"/>
                        </a:rPr>
                        <a:t>Transitional challenges to identify and mitigate near-term impacts on customers and existing resources</a:t>
                      </a:r>
                      <a:endParaRPr lang="en-US" sz="2000" kern="1200" dirty="0" smtClean="0">
                        <a:solidFill>
                          <a:schemeClr val="tx1"/>
                        </a:solidFill>
                        <a:latin typeface="+mn-lt"/>
                        <a:ea typeface="+mn-ea"/>
                        <a:cs typeface="+mn-cs"/>
                      </a:endParaRPr>
                    </a:p>
                    <a:p>
                      <a:pPr>
                        <a:spcBef>
                          <a:spcPts val="600"/>
                        </a:spcBef>
                        <a:spcAft>
                          <a:spcPts val="600"/>
                        </a:spcAft>
                      </a:pPr>
                      <a:endParaRPr lang="en-US" sz="2000" dirty="0">
                        <a:solidFill>
                          <a:schemeClr val="tx1"/>
                        </a:solidFill>
                      </a:endParaRPr>
                    </a:p>
                  </a:txBody>
                  <a:tcPr marT="182880">
                    <a:lnT w="57150" cap="flat" cmpd="sng" algn="ctr">
                      <a:noFill/>
                      <a:prstDash val="solid"/>
                      <a:round/>
                      <a:headEnd type="none" w="med" len="med"/>
                      <a:tailEnd type="none" w="med" len="med"/>
                    </a:lnT>
                    <a:noFill/>
                  </a:tcPr>
                </a:tc>
                <a:extLst>
                  <a:ext uri="{0D108BD9-81ED-4DB2-BD59-A6C34878D82A}">
                    <a16:rowId xmlns:a16="http://schemas.microsoft.com/office/drawing/2014/main" val="3293733967"/>
                  </a:ext>
                </a:extLst>
              </a:tr>
            </a:tbl>
          </a:graphicData>
        </a:graphic>
      </p:graphicFrame>
      <p:cxnSp>
        <p:nvCxnSpPr>
          <p:cNvPr id="7" name="Straight Connector 6"/>
          <p:cNvCxnSpPr/>
          <p:nvPr/>
        </p:nvCxnSpPr>
        <p:spPr>
          <a:xfrm flipV="1">
            <a:off x="432486" y="2359024"/>
            <a:ext cx="5548184" cy="5234"/>
          </a:xfrm>
          <a:prstGeom prst="line">
            <a:avLst/>
          </a:prstGeom>
        </p:spPr>
        <p:style>
          <a:lnRef idx="2">
            <a:schemeClr val="accent3"/>
          </a:lnRef>
          <a:fillRef idx="0">
            <a:schemeClr val="accent3"/>
          </a:fillRef>
          <a:effectRef idx="1">
            <a:schemeClr val="accent3"/>
          </a:effectRef>
          <a:fontRef idx="minor">
            <a:schemeClr val="tx1"/>
          </a:fontRef>
        </p:style>
      </p:cxnSp>
      <p:cxnSp>
        <p:nvCxnSpPr>
          <p:cNvPr id="8" name="Straight Connector 7"/>
          <p:cNvCxnSpPr/>
          <p:nvPr/>
        </p:nvCxnSpPr>
        <p:spPr>
          <a:xfrm>
            <a:off x="6462584" y="2359024"/>
            <a:ext cx="4946822" cy="5233"/>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3920647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r>
              <a:rPr lang="en-US" b="0" smtClean="0"/>
              <a:t>Brattle.com | </a:t>
            </a:r>
            <a:fld id="{590DAB12-68F0-43F3-9CAA-0DFBA7404834}" type="slidenum">
              <a:rPr lang="en-US" smtClean="0"/>
              <a:pPr/>
              <a:t>54</a:t>
            </a:fld>
            <a:endParaRPr lang="en-US" dirty="0"/>
          </a:p>
        </p:txBody>
      </p:sp>
      <p:sp>
        <p:nvSpPr>
          <p:cNvPr id="4" name="Text Placeholder 3"/>
          <p:cNvSpPr>
            <a:spLocks noGrp="1"/>
          </p:cNvSpPr>
          <p:nvPr>
            <p:ph type="body" sz="quarter" idx="12"/>
          </p:nvPr>
        </p:nvSpPr>
        <p:spPr/>
        <p:txBody>
          <a:bodyPr/>
          <a:lstStyle/>
          <a:p>
            <a:r>
              <a:rPr lang="en-US" dirty="0" smtClean="0"/>
              <a:t>Appendix: Example Detail</a:t>
            </a:r>
            <a:endParaRPr lang="en-US" dirty="0"/>
          </a:p>
        </p:txBody>
      </p:sp>
    </p:spTree>
    <p:extLst>
      <p:ext uri="{BB962C8B-B14F-4D97-AF65-F5344CB8AC3E}">
        <p14:creationId xmlns:p14="http://schemas.microsoft.com/office/powerpoint/2010/main" val="1763066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appendix</a:t>
            </a:r>
            <a:endParaRPr lang="en-US" dirty="0"/>
          </a:p>
        </p:txBody>
      </p:sp>
      <p:sp>
        <p:nvSpPr>
          <p:cNvPr id="4" name="Title 3"/>
          <p:cNvSpPr>
            <a:spLocks noGrp="1"/>
          </p:cNvSpPr>
          <p:nvPr>
            <p:ph type="title"/>
          </p:nvPr>
        </p:nvSpPr>
        <p:spPr>
          <a:xfrm>
            <a:off x="609599" y="344473"/>
            <a:ext cx="11408229" cy="1255728"/>
          </a:xfrm>
        </p:spPr>
        <p:txBody>
          <a:bodyPr/>
          <a:lstStyle/>
          <a:p>
            <a:r>
              <a:rPr lang="en-US" dirty="0" smtClean="0"/>
              <a:t>Example Detail: Integrated Clean Capacity Market Clearing</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55</a:t>
            </a:fld>
            <a:endParaRPr lang="en-US" dirty="0"/>
          </a:p>
        </p:txBody>
      </p:sp>
      <p:sp>
        <p:nvSpPr>
          <p:cNvPr id="10" name="TextBox 9"/>
          <p:cNvSpPr txBox="1"/>
          <p:nvPr/>
        </p:nvSpPr>
        <p:spPr>
          <a:xfrm>
            <a:off x="8776605" y="2478107"/>
            <a:ext cx="2996008" cy="400110"/>
          </a:xfrm>
          <a:prstGeom prst="rect">
            <a:avLst/>
          </a:prstGeom>
          <a:noFill/>
        </p:spPr>
        <p:txBody>
          <a:bodyPr wrap="square" rtlCol="0">
            <a:spAutoFit/>
          </a:bodyPr>
          <a:lstStyle/>
          <a:p>
            <a:pPr algn="ctr"/>
            <a:r>
              <a:rPr lang="en-US" sz="2000" b="1" dirty="0" smtClean="0">
                <a:solidFill>
                  <a:schemeClr val="accent1"/>
                </a:solidFill>
                <a:latin typeface="Century Gothic" panose="020B0502020202020204" pitchFamily="34" charset="0"/>
              </a:rPr>
              <a:t>System-Wide Results</a:t>
            </a:r>
            <a:endParaRPr lang="en-US" sz="2000" b="1" dirty="0">
              <a:solidFill>
                <a:schemeClr val="accent1"/>
              </a:solidFill>
              <a:latin typeface="Century Gothic" panose="020B0502020202020204" pitchFamily="34" charset="0"/>
            </a:endParaRPr>
          </a:p>
        </p:txBody>
      </p:sp>
      <p:pic>
        <p:nvPicPr>
          <p:cNvPr id="7" name="Picture 6"/>
          <p:cNvPicPr>
            <a:picLocks noChangeAspect="1"/>
          </p:cNvPicPr>
          <p:nvPr/>
        </p:nvPicPr>
        <p:blipFill>
          <a:blip r:embed="rId2"/>
          <a:stretch>
            <a:fillRect/>
          </a:stretch>
        </p:blipFill>
        <p:spPr>
          <a:xfrm>
            <a:off x="8776605" y="2878217"/>
            <a:ext cx="3016672" cy="1649623"/>
          </a:xfrm>
          <a:prstGeom prst="rect">
            <a:avLst/>
          </a:prstGeom>
        </p:spPr>
      </p:pic>
      <p:sp>
        <p:nvSpPr>
          <p:cNvPr id="13" name="TextBox 12"/>
          <p:cNvSpPr txBox="1"/>
          <p:nvPr/>
        </p:nvSpPr>
        <p:spPr>
          <a:xfrm>
            <a:off x="2192443" y="1751128"/>
            <a:ext cx="3903557" cy="400110"/>
          </a:xfrm>
          <a:prstGeom prst="rect">
            <a:avLst/>
          </a:prstGeom>
          <a:noFill/>
        </p:spPr>
        <p:txBody>
          <a:bodyPr wrap="square" rtlCol="0">
            <a:spAutoFit/>
          </a:bodyPr>
          <a:lstStyle/>
          <a:p>
            <a:pPr algn="ctr"/>
            <a:r>
              <a:rPr lang="en-US" sz="2000" b="1" dirty="0" smtClean="0">
                <a:solidFill>
                  <a:schemeClr val="accent1"/>
                </a:solidFill>
                <a:latin typeface="Century Gothic" panose="020B0502020202020204" pitchFamily="34" charset="0"/>
              </a:rPr>
              <a:t>Resource Offers and Clearing </a:t>
            </a:r>
            <a:endParaRPr lang="en-US" sz="2000" b="1" dirty="0">
              <a:solidFill>
                <a:schemeClr val="accent1"/>
              </a:solidFill>
              <a:latin typeface="Century Gothic" panose="020B0502020202020204" pitchFamily="34" charset="0"/>
            </a:endParaRPr>
          </a:p>
        </p:txBody>
      </p:sp>
      <p:sp>
        <p:nvSpPr>
          <p:cNvPr id="8" name="TextBox 7"/>
          <p:cNvSpPr txBox="1"/>
          <p:nvPr/>
        </p:nvSpPr>
        <p:spPr>
          <a:xfrm>
            <a:off x="457200" y="5966236"/>
            <a:ext cx="3225114" cy="1223412"/>
          </a:xfrm>
          <a:prstGeom prst="rect">
            <a:avLst/>
          </a:prstGeom>
          <a:noFill/>
        </p:spPr>
        <p:txBody>
          <a:bodyPr wrap="square" rtlCol="0">
            <a:spAutoFit/>
          </a:bodyPr>
          <a:lstStyle/>
          <a:p>
            <a:r>
              <a:rPr lang="en-US" sz="1050" dirty="0" smtClean="0"/>
              <a:t>ICAP = Installed capacity</a:t>
            </a:r>
          </a:p>
          <a:p>
            <a:r>
              <a:rPr lang="en-US" sz="1050" dirty="0" smtClean="0"/>
              <a:t>UCAP = Unforced capacity</a:t>
            </a:r>
          </a:p>
          <a:p>
            <a:r>
              <a:rPr lang="en-US" sz="1050" dirty="0"/>
              <a:t>CEAC = Clean Energy Attribute Credit</a:t>
            </a:r>
          </a:p>
          <a:p>
            <a:r>
              <a:rPr lang="en-US" sz="1050" dirty="0"/>
              <a:t>N = Nameplate</a:t>
            </a:r>
          </a:p>
          <a:p>
            <a:r>
              <a:rPr lang="en-US" sz="1050" dirty="0"/>
              <a:t>C = Capacity rating</a:t>
            </a:r>
          </a:p>
          <a:p>
            <a:endParaRPr lang="en-US" sz="1050" dirty="0" smtClean="0"/>
          </a:p>
          <a:p>
            <a:endParaRPr lang="en-US" sz="1050" dirty="0"/>
          </a:p>
        </p:txBody>
      </p:sp>
      <p:sp>
        <p:nvSpPr>
          <p:cNvPr id="15" name="TextBox 14"/>
          <p:cNvSpPr txBox="1"/>
          <p:nvPr/>
        </p:nvSpPr>
        <p:spPr>
          <a:xfrm>
            <a:off x="2014151" y="6029865"/>
            <a:ext cx="2557849" cy="415498"/>
          </a:xfrm>
          <a:prstGeom prst="rect">
            <a:avLst/>
          </a:prstGeom>
          <a:noFill/>
        </p:spPr>
        <p:txBody>
          <a:bodyPr wrap="square" rtlCol="0">
            <a:spAutoFit/>
          </a:bodyPr>
          <a:lstStyle/>
          <a:p>
            <a:endParaRPr lang="en-US" sz="1050" dirty="0" smtClean="0"/>
          </a:p>
          <a:p>
            <a:endParaRPr lang="en-US" sz="1050" dirty="0"/>
          </a:p>
        </p:txBody>
      </p:sp>
      <p:pic>
        <p:nvPicPr>
          <p:cNvPr id="17" name="Picture 16"/>
          <p:cNvPicPr>
            <a:picLocks noChangeAspect="1"/>
          </p:cNvPicPr>
          <p:nvPr/>
        </p:nvPicPr>
        <p:blipFill>
          <a:blip r:embed="rId3"/>
          <a:stretch>
            <a:fillRect/>
          </a:stretch>
        </p:blipFill>
        <p:spPr>
          <a:xfrm>
            <a:off x="366942" y="2097687"/>
            <a:ext cx="7862657" cy="3941281"/>
          </a:xfrm>
          <a:prstGeom prst="rect">
            <a:avLst/>
          </a:prstGeom>
        </p:spPr>
      </p:pic>
    </p:spTree>
    <p:extLst>
      <p:ext uri="{BB962C8B-B14F-4D97-AF65-F5344CB8AC3E}">
        <p14:creationId xmlns:p14="http://schemas.microsoft.com/office/powerpoint/2010/main" val="383550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resources clear?</a:t>
            </a:r>
            <a:endParaRPr lang="en-US" dirty="0"/>
          </a:p>
        </p:txBody>
      </p:sp>
      <p:sp>
        <p:nvSpPr>
          <p:cNvPr id="5" name="Slide Number Placeholder 4"/>
          <p:cNvSpPr>
            <a:spLocks noGrp="1"/>
          </p:cNvSpPr>
          <p:nvPr>
            <p:ph type="sldNum" sz="quarter" idx="15"/>
          </p:nvPr>
        </p:nvSpPr>
        <p:spPr>
          <a:xfrm>
            <a:off x="9998110" y="6294530"/>
            <a:ext cx="1584290" cy="338554"/>
          </a:xfrm>
        </p:spPr>
        <p:txBody>
          <a:bodyPr/>
          <a:lstStyle/>
          <a:p>
            <a:r>
              <a:rPr lang="en-US" b="0" smtClean="0"/>
              <a:t>Brattle.com | </a:t>
            </a:r>
            <a:fld id="{590DAB12-68F0-43F3-9CAA-0DFBA7404834}" type="slidenum">
              <a:rPr lang="en-US" smtClean="0"/>
              <a:pPr/>
              <a:t>6</a:t>
            </a:fld>
            <a:endParaRPr lang="en-US" dirty="0"/>
          </a:p>
        </p:txBody>
      </p:sp>
      <p:sp>
        <p:nvSpPr>
          <p:cNvPr id="7" name="Rectangle 6"/>
          <p:cNvSpPr/>
          <p:nvPr/>
        </p:nvSpPr>
        <p:spPr>
          <a:xfrm>
            <a:off x="609601" y="1989438"/>
            <a:ext cx="5173988" cy="42453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393188" y="1865115"/>
            <a:ext cx="5335895" cy="436963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TextBox 81"/>
          <p:cNvSpPr txBox="1"/>
          <p:nvPr/>
        </p:nvSpPr>
        <p:spPr>
          <a:xfrm>
            <a:off x="3750864" y="2459504"/>
            <a:ext cx="1498744" cy="646331"/>
          </a:xfrm>
          <a:prstGeom prst="rect">
            <a:avLst/>
          </a:prstGeom>
          <a:noFill/>
        </p:spPr>
        <p:txBody>
          <a:bodyPr wrap="none" rtlCol="0">
            <a:spAutoFit/>
          </a:bodyPr>
          <a:lstStyle/>
          <a:p>
            <a:r>
              <a:rPr lang="en-US" b="1">
                <a:solidFill>
                  <a:schemeClr val="tx2"/>
                </a:solidFill>
                <a:latin typeface="Calibri Light" panose="020F0302020204030204" pitchFamily="34" charset="0"/>
                <a:cs typeface="Calibri Light" panose="020F0302020204030204" pitchFamily="34" charset="0"/>
              </a:rPr>
              <a:t>Cleared </a:t>
            </a:r>
            <a:r>
              <a:rPr lang="en-US" b="1" dirty="0">
                <a:solidFill>
                  <a:schemeClr val="tx2"/>
                </a:solidFill>
                <a:latin typeface="Calibri Light" panose="020F0302020204030204" pitchFamily="34" charset="0"/>
                <a:cs typeface="Calibri Light" panose="020F0302020204030204" pitchFamily="34" charset="0"/>
              </a:rPr>
              <a:t>CEACs</a:t>
            </a:r>
          </a:p>
          <a:p>
            <a:pPr algn="ctr"/>
            <a:r>
              <a:rPr lang="en-US">
                <a:solidFill>
                  <a:schemeClr val="tx2"/>
                </a:solidFill>
                <a:latin typeface="Calibri Light" panose="020F0302020204030204" pitchFamily="34" charset="0"/>
                <a:cs typeface="Calibri Light" panose="020F0302020204030204" pitchFamily="34" charset="0"/>
              </a:rPr>
              <a:t>GWh</a:t>
            </a:r>
            <a:endParaRPr lang="en-US" dirty="0">
              <a:solidFill>
                <a:schemeClr val="tx2"/>
              </a:solidFill>
              <a:latin typeface="Calibri Light" panose="020F0302020204030204" pitchFamily="34" charset="0"/>
              <a:cs typeface="Calibri Light" panose="020F0302020204030204" pitchFamily="34" charset="0"/>
            </a:endParaRPr>
          </a:p>
        </p:txBody>
      </p:sp>
      <p:sp>
        <p:nvSpPr>
          <p:cNvPr id="84" name="TextBox 83"/>
          <p:cNvSpPr txBox="1"/>
          <p:nvPr/>
        </p:nvSpPr>
        <p:spPr>
          <a:xfrm>
            <a:off x="1125532" y="2459504"/>
            <a:ext cx="1755417" cy="646331"/>
          </a:xfrm>
          <a:prstGeom prst="rect">
            <a:avLst/>
          </a:prstGeom>
          <a:noFill/>
        </p:spPr>
        <p:txBody>
          <a:bodyPr wrap="none" rtlCol="0">
            <a:spAutoFit/>
          </a:bodyPr>
          <a:lstStyle/>
          <a:p>
            <a:r>
              <a:rPr lang="en-US" b="1" dirty="0">
                <a:solidFill>
                  <a:schemeClr val="tx2"/>
                </a:solidFill>
                <a:latin typeface="Calibri Light" panose="020F0302020204030204" pitchFamily="34" charset="0"/>
                <a:cs typeface="Calibri Light" panose="020F0302020204030204" pitchFamily="34" charset="0"/>
              </a:rPr>
              <a:t>Cleared</a:t>
            </a:r>
            <a:r>
              <a:rPr lang="en-US" b="1">
                <a:solidFill>
                  <a:schemeClr val="tx2"/>
                </a:solidFill>
                <a:latin typeface="Calibri Light" panose="020F0302020204030204" pitchFamily="34" charset="0"/>
                <a:cs typeface="Calibri Light" panose="020F0302020204030204" pitchFamily="34" charset="0"/>
              </a:rPr>
              <a:t> </a:t>
            </a:r>
            <a:r>
              <a:rPr lang="en-US" b="1" dirty="0">
                <a:solidFill>
                  <a:schemeClr val="tx2"/>
                </a:solidFill>
                <a:latin typeface="Calibri Light" panose="020F0302020204030204" pitchFamily="34" charset="0"/>
                <a:cs typeface="Calibri Light" panose="020F0302020204030204" pitchFamily="34" charset="0"/>
              </a:rPr>
              <a:t>Capacity </a:t>
            </a:r>
          </a:p>
          <a:p>
            <a:pPr algn="ctr"/>
            <a:r>
              <a:rPr lang="en-US">
                <a:solidFill>
                  <a:schemeClr val="tx2"/>
                </a:solidFill>
                <a:latin typeface="Calibri Light" panose="020F0302020204030204" pitchFamily="34" charset="0"/>
                <a:cs typeface="Calibri Light" panose="020F0302020204030204" pitchFamily="34" charset="0"/>
              </a:rPr>
              <a:t>UCAP MW</a:t>
            </a:r>
            <a:endParaRPr lang="en-US" dirty="0">
              <a:solidFill>
                <a:schemeClr val="tx2"/>
              </a:solidFill>
              <a:latin typeface="Calibri Light" panose="020F0302020204030204" pitchFamily="34" charset="0"/>
              <a:cs typeface="Calibri Light" panose="020F0302020204030204" pitchFamily="34" charset="0"/>
            </a:endParaRPr>
          </a:p>
        </p:txBody>
      </p:sp>
      <p:sp>
        <p:nvSpPr>
          <p:cNvPr id="87" name="TextBox 86"/>
          <p:cNvSpPr txBox="1"/>
          <p:nvPr/>
        </p:nvSpPr>
        <p:spPr>
          <a:xfrm>
            <a:off x="10153706" y="2459504"/>
            <a:ext cx="1498744" cy="646331"/>
          </a:xfrm>
          <a:prstGeom prst="rect">
            <a:avLst/>
          </a:prstGeom>
          <a:noFill/>
        </p:spPr>
        <p:txBody>
          <a:bodyPr wrap="none" rtlCol="0">
            <a:spAutoFit/>
          </a:bodyPr>
          <a:lstStyle/>
          <a:p>
            <a:r>
              <a:rPr lang="en-US" b="1" dirty="0" smtClean="0">
                <a:solidFill>
                  <a:schemeClr val="tx2"/>
                </a:solidFill>
                <a:latin typeface="Calibri Light" panose="020F0302020204030204" pitchFamily="34" charset="0"/>
                <a:cs typeface="Calibri Light" panose="020F0302020204030204" pitchFamily="34" charset="0"/>
              </a:rPr>
              <a:t>Cleared CEACs</a:t>
            </a:r>
          </a:p>
          <a:p>
            <a:pPr algn="ctr"/>
            <a:r>
              <a:rPr lang="en-US" dirty="0" err="1" smtClean="0">
                <a:solidFill>
                  <a:schemeClr val="tx2"/>
                </a:solidFill>
                <a:latin typeface="Calibri Light" panose="020F0302020204030204" pitchFamily="34" charset="0"/>
                <a:cs typeface="Calibri Light" panose="020F0302020204030204" pitchFamily="34" charset="0"/>
              </a:rPr>
              <a:t>GWh</a:t>
            </a:r>
            <a:endParaRPr lang="en-US" dirty="0">
              <a:solidFill>
                <a:schemeClr val="tx2"/>
              </a:solidFill>
              <a:latin typeface="Calibri Light" panose="020F0302020204030204" pitchFamily="34" charset="0"/>
              <a:cs typeface="Calibri Light" panose="020F0302020204030204" pitchFamily="34" charset="0"/>
            </a:endParaRPr>
          </a:p>
        </p:txBody>
      </p:sp>
      <p:sp>
        <p:nvSpPr>
          <p:cNvPr id="88" name="TextBox 87"/>
          <p:cNvSpPr txBox="1"/>
          <p:nvPr/>
        </p:nvSpPr>
        <p:spPr>
          <a:xfrm>
            <a:off x="7246932" y="2459504"/>
            <a:ext cx="1755417" cy="646331"/>
          </a:xfrm>
          <a:prstGeom prst="rect">
            <a:avLst/>
          </a:prstGeom>
          <a:noFill/>
        </p:spPr>
        <p:txBody>
          <a:bodyPr wrap="none" rtlCol="0">
            <a:spAutoFit/>
          </a:bodyPr>
          <a:lstStyle/>
          <a:p>
            <a:r>
              <a:rPr lang="en-US" b="1" dirty="0" smtClean="0">
                <a:solidFill>
                  <a:schemeClr val="tx2"/>
                </a:solidFill>
                <a:latin typeface="Calibri Light" panose="020F0302020204030204" pitchFamily="34" charset="0"/>
                <a:cs typeface="Calibri Light" panose="020F0302020204030204" pitchFamily="34" charset="0"/>
              </a:rPr>
              <a:t>Cleared Capacity </a:t>
            </a:r>
          </a:p>
          <a:p>
            <a:pPr algn="ctr"/>
            <a:r>
              <a:rPr lang="en-US" dirty="0" smtClean="0">
                <a:solidFill>
                  <a:schemeClr val="tx2"/>
                </a:solidFill>
                <a:latin typeface="Calibri Light" panose="020F0302020204030204" pitchFamily="34" charset="0"/>
                <a:cs typeface="Calibri Light" panose="020F0302020204030204" pitchFamily="34" charset="0"/>
              </a:rPr>
              <a:t>UCAP MW</a:t>
            </a:r>
            <a:endParaRPr lang="en-US" dirty="0">
              <a:solidFill>
                <a:schemeClr val="tx2"/>
              </a:solidFill>
              <a:latin typeface="Calibri Light" panose="020F0302020204030204" pitchFamily="34" charset="0"/>
              <a:cs typeface="Calibri Light" panose="020F0302020204030204" pitchFamily="34" charset="0"/>
            </a:endParaRPr>
          </a:p>
        </p:txBody>
      </p:sp>
      <p:sp>
        <p:nvSpPr>
          <p:cNvPr id="23" name="Rectangle 22"/>
          <p:cNvSpPr/>
          <p:nvPr/>
        </p:nvSpPr>
        <p:spPr>
          <a:xfrm>
            <a:off x="8407885" y="4330324"/>
            <a:ext cx="944751" cy="24907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007063"/>
                </a:solidFill>
              </a:rPr>
              <a:t>Wind</a:t>
            </a:r>
          </a:p>
        </p:txBody>
      </p:sp>
      <p:sp>
        <p:nvSpPr>
          <p:cNvPr id="24" name="Rectangle 23"/>
          <p:cNvSpPr/>
          <p:nvPr/>
        </p:nvSpPr>
        <p:spPr>
          <a:xfrm>
            <a:off x="8427271" y="5472966"/>
            <a:ext cx="944751" cy="24929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chemeClr val="accent4">
                    <a:lumMod val="50000"/>
                  </a:schemeClr>
                </a:solidFill>
              </a:rPr>
              <a:t>Gas</a:t>
            </a:r>
          </a:p>
        </p:txBody>
      </p:sp>
      <p:sp>
        <p:nvSpPr>
          <p:cNvPr id="25" name="Rectangle 24"/>
          <p:cNvSpPr/>
          <p:nvPr/>
        </p:nvSpPr>
        <p:spPr>
          <a:xfrm>
            <a:off x="8407885" y="4596702"/>
            <a:ext cx="942485" cy="236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rgbClr val="00467F"/>
                </a:solidFill>
              </a:rPr>
              <a:t>Hydro</a:t>
            </a:r>
          </a:p>
        </p:txBody>
      </p:sp>
      <p:sp>
        <p:nvSpPr>
          <p:cNvPr id="26" name="Rectangle 25"/>
          <p:cNvSpPr/>
          <p:nvPr/>
        </p:nvSpPr>
        <p:spPr>
          <a:xfrm>
            <a:off x="8373207" y="3651138"/>
            <a:ext cx="944751" cy="1831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7030A0"/>
                </a:solidFill>
              </a:rPr>
              <a:t>DR</a:t>
            </a:r>
          </a:p>
        </p:txBody>
      </p:sp>
      <p:sp>
        <p:nvSpPr>
          <p:cNvPr id="28" name="Rectangle 27"/>
          <p:cNvSpPr/>
          <p:nvPr/>
        </p:nvSpPr>
        <p:spPr>
          <a:xfrm>
            <a:off x="8378389" y="3988970"/>
            <a:ext cx="944751" cy="16711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a:solidFill>
                  <a:srgbClr val="92D050"/>
                </a:solidFill>
              </a:rPr>
              <a:t>Storage</a:t>
            </a:r>
          </a:p>
        </p:txBody>
      </p:sp>
      <p:pic>
        <p:nvPicPr>
          <p:cNvPr id="14" name="Picture 13"/>
          <p:cNvPicPr>
            <a:picLocks noChangeAspect="1"/>
          </p:cNvPicPr>
          <p:nvPr/>
        </p:nvPicPr>
        <p:blipFill>
          <a:blip r:embed="rId2"/>
          <a:stretch>
            <a:fillRect/>
          </a:stretch>
        </p:blipFill>
        <p:spPr>
          <a:xfrm>
            <a:off x="3627027" y="3137748"/>
            <a:ext cx="1780186" cy="3255546"/>
          </a:xfrm>
          <a:prstGeom prst="rect">
            <a:avLst/>
          </a:prstGeom>
        </p:spPr>
      </p:pic>
      <p:sp>
        <p:nvSpPr>
          <p:cNvPr id="35" name="Rectangle 34"/>
          <p:cNvSpPr/>
          <p:nvPr/>
        </p:nvSpPr>
        <p:spPr>
          <a:xfrm>
            <a:off x="8414341" y="5138279"/>
            <a:ext cx="942485" cy="236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chemeClr val="bg1">
                    <a:lumMod val="65000"/>
                  </a:schemeClr>
                </a:solidFill>
              </a:rPr>
              <a:t>Nuclear</a:t>
            </a:r>
          </a:p>
        </p:txBody>
      </p:sp>
      <p:sp>
        <p:nvSpPr>
          <p:cNvPr id="36" name="Rectangle 35"/>
          <p:cNvSpPr/>
          <p:nvPr/>
        </p:nvSpPr>
        <p:spPr>
          <a:xfrm>
            <a:off x="2746156" y="6393294"/>
            <a:ext cx="7294066" cy="429805"/>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Note: Auction clearing and pricing is model available upon request. </a:t>
            </a:r>
          </a:p>
          <a:p>
            <a:pPr algn="ctr"/>
            <a:r>
              <a:rPr lang="en-US" sz="1600" dirty="0" smtClean="0"/>
              <a:t>Simplified example is not intended to reflect New England.</a:t>
            </a:r>
            <a:endParaRPr lang="en-US" sz="1600" dirty="0"/>
          </a:p>
        </p:txBody>
      </p:sp>
      <p:sp>
        <p:nvSpPr>
          <p:cNvPr id="46" name="Rectangle 45"/>
          <p:cNvSpPr/>
          <p:nvPr/>
        </p:nvSpPr>
        <p:spPr>
          <a:xfrm>
            <a:off x="8404688" y="4850535"/>
            <a:ext cx="942485" cy="23685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FC9F08"/>
                </a:solidFill>
              </a:rPr>
              <a:t>Solar</a:t>
            </a:r>
          </a:p>
        </p:txBody>
      </p:sp>
      <p:pic>
        <p:nvPicPr>
          <p:cNvPr id="42" name="Picture 41"/>
          <p:cNvPicPr>
            <a:picLocks noChangeAspect="1"/>
          </p:cNvPicPr>
          <p:nvPr/>
        </p:nvPicPr>
        <p:blipFill>
          <a:blip r:embed="rId3"/>
          <a:stretch>
            <a:fillRect/>
          </a:stretch>
        </p:blipFill>
        <p:spPr>
          <a:xfrm>
            <a:off x="6516690" y="3118399"/>
            <a:ext cx="1774090" cy="3255546"/>
          </a:xfrm>
          <a:prstGeom prst="rect">
            <a:avLst/>
          </a:prstGeom>
        </p:spPr>
      </p:pic>
      <p:pic>
        <p:nvPicPr>
          <p:cNvPr id="44" name="Picture 43"/>
          <p:cNvPicPr>
            <a:picLocks noChangeAspect="1"/>
          </p:cNvPicPr>
          <p:nvPr/>
        </p:nvPicPr>
        <p:blipFill>
          <a:blip r:embed="rId4"/>
          <a:stretch>
            <a:fillRect/>
          </a:stretch>
        </p:blipFill>
        <p:spPr>
          <a:xfrm>
            <a:off x="890758" y="3105835"/>
            <a:ext cx="1774090" cy="3255546"/>
          </a:xfrm>
          <a:prstGeom prst="rect">
            <a:avLst/>
          </a:prstGeom>
        </p:spPr>
      </p:pic>
      <p:sp>
        <p:nvSpPr>
          <p:cNvPr id="52" name="Rectangle 51"/>
          <p:cNvSpPr/>
          <p:nvPr/>
        </p:nvSpPr>
        <p:spPr>
          <a:xfrm>
            <a:off x="597561" y="1860593"/>
            <a:ext cx="5186027" cy="4025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Traditional Capacity Market</a:t>
            </a:r>
            <a:endParaRPr lang="en-US" sz="2800" dirty="0"/>
          </a:p>
        </p:txBody>
      </p:sp>
      <p:sp>
        <p:nvSpPr>
          <p:cNvPr id="53" name="Rectangle 52"/>
          <p:cNvSpPr/>
          <p:nvPr/>
        </p:nvSpPr>
        <p:spPr>
          <a:xfrm>
            <a:off x="6393189" y="1857145"/>
            <a:ext cx="5342050" cy="4025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Integrated Clean Capacity Market</a:t>
            </a:r>
            <a:endParaRPr lang="en-US" sz="2800" dirty="0"/>
          </a:p>
        </p:txBody>
      </p:sp>
      <p:pic>
        <p:nvPicPr>
          <p:cNvPr id="45" name="Picture 44"/>
          <p:cNvPicPr>
            <a:picLocks noChangeAspect="1"/>
          </p:cNvPicPr>
          <p:nvPr/>
        </p:nvPicPr>
        <p:blipFill>
          <a:blip r:embed="rId5"/>
          <a:stretch>
            <a:fillRect/>
          </a:stretch>
        </p:blipFill>
        <p:spPr>
          <a:xfrm>
            <a:off x="9697195" y="3132361"/>
            <a:ext cx="1780186" cy="3255546"/>
          </a:xfrm>
          <a:prstGeom prst="rect">
            <a:avLst/>
          </a:prstGeom>
        </p:spPr>
      </p:pic>
      <p:sp>
        <p:nvSpPr>
          <p:cNvPr id="55" name="Rectangle 54"/>
          <p:cNvSpPr/>
          <p:nvPr/>
        </p:nvSpPr>
        <p:spPr>
          <a:xfrm>
            <a:off x="8376533" y="3407180"/>
            <a:ext cx="944751" cy="1831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AE78D6"/>
                </a:solidFill>
              </a:rPr>
              <a:t>EE</a:t>
            </a:r>
          </a:p>
        </p:txBody>
      </p:sp>
      <p:sp>
        <p:nvSpPr>
          <p:cNvPr id="27" name="Rectangle 26"/>
          <p:cNvSpPr/>
          <p:nvPr/>
        </p:nvSpPr>
        <p:spPr>
          <a:xfrm>
            <a:off x="2560482" y="4755179"/>
            <a:ext cx="944751" cy="249299"/>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chemeClr val="accent4">
                    <a:lumMod val="50000"/>
                  </a:schemeClr>
                </a:solidFill>
              </a:rPr>
              <a:t>Gas</a:t>
            </a:r>
          </a:p>
        </p:txBody>
      </p:sp>
      <p:sp>
        <p:nvSpPr>
          <p:cNvPr id="29" name="Rectangle 28"/>
          <p:cNvSpPr/>
          <p:nvPr/>
        </p:nvSpPr>
        <p:spPr>
          <a:xfrm>
            <a:off x="2572407" y="3830715"/>
            <a:ext cx="944751" cy="1831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7030A0"/>
                </a:solidFill>
              </a:rPr>
              <a:t>DR</a:t>
            </a:r>
          </a:p>
        </p:txBody>
      </p:sp>
      <p:sp>
        <p:nvSpPr>
          <p:cNvPr id="30" name="Rectangle 29"/>
          <p:cNvSpPr/>
          <p:nvPr/>
        </p:nvSpPr>
        <p:spPr>
          <a:xfrm>
            <a:off x="2575733" y="3586757"/>
            <a:ext cx="944751" cy="1831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r>
              <a:rPr lang="en-US" b="1" dirty="0" smtClean="0">
                <a:solidFill>
                  <a:srgbClr val="AE78D6"/>
                </a:solidFill>
              </a:rPr>
              <a:t>EE</a:t>
            </a:r>
          </a:p>
        </p:txBody>
      </p:sp>
      <p:pic>
        <p:nvPicPr>
          <p:cNvPr id="31" name="Picture 30"/>
          <p:cNvPicPr>
            <a:picLocks noChangeAspect="1"/>
          </p:cNvPicPr>
          <p:nvPr/>
        </p:nvPicPr>
        <p:blipFill rotWithShape="1">
          <a:blip r:embed="rId4"/>
          <a:srcRect l="41523" t="63928" r="8775" b="12498"/>
          <a:stretch/>
        </p:blipFill>
        <p:spPr>
          <a:xfrm>
            <a:off x="1635807" y="3866994"/>
            <a:ext cx="881743" cy="1352339"/>
          </a:xfrm>
          <a:prstGeom prst="rect">
            <a:avLst/>
          </a:prstGeom>
        </p:spPr>
      </p:pic>
    </p:spTree>
    <p:extLst>
      <p:ext uri="{BB962C8B-B14F-4D97-AF65-F5344CB8AC3E}">
        <p14:creationId xmlns:p14="http://schemas.microsoft.com/office/powerpoint/2010/main" val="935831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7</a:t>
            </a:fld>
            <a:endParaRPr lang="en-US" dirty="0"/>
          </a:p>
        </p:txBody>
      </p:sp>
      <p:sp>
        <p:nvSpPr>
          <p:cNvPr id="6" name="Title 5"/>
          <p:cNvSpPr>
            <a:spLocks noGrp="1"/>
          </p:cNvSpPr>
          <p:nvPr>
            <p:ph type="title"/>
          </p:nvPr>
        </p:nvSpPr>
        <p:spPr>
          <a:xfrm>
            <a:off x="609600" y="344473"/>
            <a:ext cx="10972800" cy="1255728"/>
          </a:xfrm>
        </p:spPr>
        <p:txBody>
          <a:bodyPr/>
          <a:lstStyle/>
          <a:p>
            <a:r>
              <a:rPr lang="en-US" dirty="0" smtClean="0"/>
              <a:t>Market-based </a:t>
            </a:r>
            <a:r>
              <a:rPr lang="en-US" dirty="0"/>
              <a:t>p</a:t>
            </a:r>
            <a:r>
              <a:rPr lang="en-US" dirty="0" smtClean="0"/>
              <a:t>rocurement of clean </a:t>
            </a:r>
            <a:r>
              <a:rPr lang="en-US" dirty="0"/>
              <a:t>e</a:t>
            </a:r>
            <a:r>
              <a:rPr lang="en-US" dirty="0" smtClean="0"/>
              <a:t>nergy </a:t>
            </a:r>
            <a:r>
              <a:rPr lang="en-US" dirty="0"/>
              <a:t>c</a:t>
            </a:r>
            <a:r>
              <a:rPr lang="en-US" dirty="0" smtClean="0"/>
              <a:t>ould </a:t>
            </a:r>
            <a:r>
              <a:rPr lang="en-US" dirty="0"/>
              <a:t>r</a:t>
            </a:r>
            <a:r>
              <a:rPr lang="en-US" dirty="0" smtClean="0"/>
              <a:t>esult in significant </a:t>
            </a:r>
            <a:r>
              <a:rPr lang="en-US" dirty="0"/>
              <a:t>c</a:t>
            </a:r>
            <a:r>
              <a:rPr lang="en-US" dirty="0" smtClean="0"/>
              <a:t>ost </a:t>
            </a:r>
            <a:r>
              <a:rPr lang="en-US" dirty="0"/>
              <a:t>s</a:t>
            </a:r>
            <a:r>
              <a:rPr lang="en-US" dirty="0" smtClean="0"/>
              <a:t>avings to customers</a:t>
            </a:r>
            <a:endParaRPr lang="en-US" dirty="0"/>
          </a:p>
        </p:txBody>
      </p:sp>
      <p:sp>
        <p:nvSpPr>
          <p:cNvPr id="10" name="TextBox 9"/>
          <p:cNvSpPr txBox="1"/>
          <p:nvPr/>
        </p:nvSpPr>
        <p:spPr>
          <a:xfrm>
            <a:off x="5532709" y="6030756"/>
            <a:ext cx="6387148"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000000"/>
                </a:solidFill>
                <a:effectLst/>
                <a:uLnTx/>
                <a:uFillTx/>
                <a:latin typeface="Calibri"/>
                <a:ea typeface="+mn-ea"/>
                <a:cs typeface="+mn-cs"/>
              </a:rPr>
              <a:t>Source: Kathleen </a:t>
            </a:r>
            <a:r>
              <a:rPr kumimoji="0" lang="en-US" sz="1050" b="0" i="1" u="none" strike="noStrike" kern="1200" cap="none" spc="0" normalizeH="0" baseline="0" noProof="0" dirty="0" err="1">
                <a:ln>
                  <a:noFill/>
                </a:ln>
                <a:solidFill>
                  <a:srgbClr val="000000"/>
                </a:solidFill>
                <a:effectLst/>
                <a:uLnTx/>
                <a:uFillTx/>
                <a:latin typeface="Calibri"/>
                <a:ea typeface="+mn-ea"/>
                <a:cs typeface="+mn-cs"/>
              </a:rPr>
              <a:t>Spees</a:t>
            </a:r>
            <a:r>
              <a:rPr kumimoji="0" lang="en-US" sz="1050" b="0" i="1" u="none" strike="noStrike" kern="1200" cap="none" spc="0" normalizeH="0" baseline="0" noProof="0" dirty="0">
                <a:ln>
                  <a:noFill/>
                </a:ln>
                <a:solidFill>
                  <a:srgbClr val="000000"/>
                </a:solidFill>
                <a:effectLst/>
                <a:uLnTx/>
                <a:uFillTx/>
                <a:latin typeface="Calibri"/>
                <a:ea typeface="+mn-ea"/>
                <a:cs typeface="+mn-cs"/>
              </a:rPr>
              <a:t>, Judy Chang, DL Oates, and Tony Lee,  “</a:t>
            </a:r>
            <a:r>
              <a:rPr kumimoji="0" lang="en-US" sz="1050" b="0" i="1" u="none" strike="noStrike" kern="1200" cap="none" spc="0" normalizeH="0" baseline="0" noProof="0" dirty="0">
                <a:ln>
                  <a:noFill/>
                </a:ln>
                <a:solidFill>
                  <a:srgbClr val="000000"/>
                </a:solidFill>
                <a:effectLst/>
                <a:uLnTx/>
                <a:uFillTx/>
                <a:latin typeface="Calibri"/>
                <a:ea typeface="+mn-ea"/>
                <a:cs typeface="+mn-cs"/>
                <a:hlinkClick r:id="rId2"/>
              </a:rPr>
              <a:t>A Dynamic Clean Energy Market in New England</a:t>
            </a:r>
            <a:r>
              <a:rPr kumimoji="0" lang="en-US" sz="1050" b="0" i="1" u="none" strike="noStrike" kern="1200" cap="none" spc="0" normalizeH="0" baseline="0" noProof="0" dirty="0">
                <a:ln>
                  <a:noFill/>
                </a:ln>
                <a:solidFill>
                  <a:srgbClr val="000000"/>
                </a:solidFill>
                <a:effectLst/>
                <a:uLnTx/>
                <a:uFillTx/>
                <a:latin typeface="Calibri"/>
                <a:ea typeface="+mn-ea"/>
                <a:cs typeface="+mn-cs"/>
              </a:rPr>
              <a:t>,” November 2017, The Brattle Group. Modeling results </a:t>
            </a:r>
            <a:r>
              <a:rPr kumimoji="0" lang="en-US" sz="1050" b="0" i="1" u="none" strike="noStrike" kern="1200" cap="none" spc="0" normalizeH="0" baseline="0" noProof="0" dirty="0" smtClean="0">
                <a:ln>
                  <a:noFill/>
                </a:ln>
                <a:solidFill>
                  <a:srgbClr val="000000"/>
                </a:solidFill>
                <a:effectLst/>
                <a:uLnTx/>
                <a:uFillTx/>
                <a:latin typeface="Calibri"/>
                <a:ea typeface="+mn-ea"/>
                <a:cs typeface="+mn-cs"/>
              </a:rPr>
              <a:t>reported over a ten year period 2020-2029.</a:t>
            </a:r>
            <a:endParaRPr kumimoji="0" lang="en-US" sz="1050" b="0" i="1" u="none" strike="noStrike" kern="1200" cap="none" spc="0" normalizeH="0" baseline="0" noProof="0" dirty="0">
              <a:ln>
                <a:noFill/>
              </a:ln>
              <a:solidFill>
                <a:srgbClr val="000000"/>
              </a:solidFill>
              <a:effectLst/>
              <a:uLnTx/>
              <a:uFillTx/>
              <a:latin typeface="Calibri"/>
              <a:ea typeface="+mn-ea"/>
              <a:cs typeface="+mn-cs"/>
            </a:endParaRPr>
          </a:p>
        </p:txBody>
      </p:sp>
      <p:pic>
        <p:nvPicPr>
          <p:cNvPr id="12" name="Picture 11"/>
          <p:cNvPicPr>
            <a:picLocks noChangeAspect="1"/>
          </p:cNvPicPr>
          <p:nvPr/>
        </p:nvPicPr>
        <p:blipFill>
          <a:blip r:embed="rId3"/>
          <a:stretch>
            <a:fillRect/>
          </a:stretch>
        </p:blipFill>
        <p:spPr>
          <a:xfrm>
            <a:off x="5934175" y="2047716"/>
            <a:ext cx="5580772" cy="3993986"/>
          </a:xfrm>
          <a:prstGeom prst="rect">
            <a:avLst/>
          </a:prstGeom>
        </p:spPr>
      </p:pic>
      <p:sp>
        <p:nvSpPr>
          <p:cNvPr id="13" name="Text Placeholder 1"/>
          <p:cNvSpPr txBox="1">
            <a:spLocks/>
          </p:cNvSpPr>
          <p:nvPr/>
        </p:nvSpPr>
        <p:spPr>
          <a:xfrm>
            <a:off x="29220" y="1736952"/>
            <a:ext cx="5803544" cy="4304750"/>
          </a:xfrm>
          <a:prstGeom prst="rect">
            <a:avLst/>
          </a:prstGeom>
        </p:spPr>
        <p:txBody>
          <a:bodyPr lIns="0">
            <a:noAutofit/>
          </a:bodyPr>
          <a:lstStyle>
            <a:lvl1pPr marL="0" indent="0" algn="l" defTabSz="457200" rtl="0" eaLnBrk="1" latinLnBrk="0" hangingPunct="1">
              <a:spcBef>
                <a:spcPct val="20000"/>
              </a:spcBef>
              <a:buFont typeface="Arial"/>
              <a:buNone/>
              <a:defRPr lang="en-US" sz="2400" b="0" kern="1200" dirty="0" smtClean="0">
                <a:solidFill>
                  <a:schemeClr val="tx1"/>
                </a:solidFill>
                <a:latin typeface="+mn-lt"/>
                <a:ea typeface="+mn-ea"/>
                <a:cs typeface="+mn-cs"/>
              </a:defRPr>
            </a:lvl1pPr>
            <a:lvl2pPr marL="223838" indent="176213" algn="l" defTabSz="457200" rtl="0" eaLnBrk="1" latinLnBrk="0" hangingPunct="1">
              <a:spcBef>
                <a:spcPct val="20000"/>
              </a:spcBef>
              <a:buClr>
                <a:srgbClr val="7FB9C2"/>
              </a:buClr>
              <a:buSzPct val="130000"/>
              <a:buFont typeface="Lucida Grande"/>
              <a:buChar char="–"/>
              <a:defRPr lang="en-US" sz="2200" b="0" kern="1200" dirty="0" smtClean="0">
                <a:solidFill>
                  <a:srgbClr val="000000"/>
                </a:solidFill>
                <a:latin typeface="+mn-lt"/>
                <a:ea typeface="+mn-ea"/>
                <a:cs typeface="+mn-cs"/>
              </a:defRPr>
            </a:lvl2pPr>
            <a:lvl3pPr marL="392113" indent="0" algn="l" defTabSz="457200" rtl="0" eaLnBrk="1" latinLnBrk="0" hangingPunct="1">
              <a:spcBef>
                <a:spcPct val="20000"/>
              </a:spcBef>
              <a:buFont typeface="Arial"/>
              <a:buNone/>
              <a:defRPr lang="en-US" sz="2000" kern="1200" dirty="0" smtClean="0">
                <a:solidFill>
                  <a:srgbClr val="000000"/>
                </a:solidFill>
                <a:latin typeface="+mn-lt"/>
                <a:ea typeface="+mn-ea"/>
                <a:cs typeface="+mn-cs"/>
              </a:defRPr>
            </a:lvl3pPr>
            <a:lvl4pPr marL="687388" indent="-174625" algn="l" defTabSz="457200" rtl="0" eaLnBrk="1" latinLnBrk="0" hangingPunct="1">
              <a:spcBef>
                <a:spcPct val="20000"/>
              </a:spcBef>
              <a:buClr>
                <a:srgbClr val="7FB9C2"/>
              </a:buClr>
              <a:buFont typeface="Arial"/>
              <a:buChar char="•"/>
              <a:defRPr lang="en-US" sz="1800" kern="1200" baseline="0" dirty="0" smtClean="0">
                <a:solidFill>
                  <a:srgbClr val="000000"/>
                </a:solidFill>
                <a:latin typeface="+mn-lt"/>
                <a:ea typeface="+mn-ea"/>
                <a:cs typeface="+mn-cs"/>
              </a:defRPr>
            </a:lvl4pPr>
            <a:lvl5pPr marL="687388" indent="0" algn="l" defTabSz="457200" rtl="0" eaLnBrk="1" latinLnBrk="0" hangingPunct="1">
              <a:spcBef>
                <a:spcPct val="20000"/>
              </a:spcBef>
              <a:buFont typeface="Arial"/>
              <a:buNone/>
              <a:defRPr lang="en-US" sz="1800" kern="1200" baseline="0" dirty="0" smtClean="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33362" marR="0" lvl="1" indent="0" algn="ctr" defTabSz="914400" rtl="0" eaLnBrk="1" fontAlgn="auto" latinLnBrk="0" hangingPunct="1">
              <a:lnSpc>
                <a:spcPct val="100000"/>
              </a:lnSpc>
              <a:spcBef>
                <a:spcPts val="0"/>
              </a:spcBef>
              <a:spcAft>
                <a:spcPts val="0"/>
              </a:spcAft>
              <a:buClr>
                <a:srgbClr val="71ADB6"/>
              </a:buClr>
              <a:buSzPct val="60000"/>
              <a:buFont typeface="Lucida Grande"/>
              <a:buNone/>
              <a:tabLst/>
              <a:defRPr/>
            </a:pPr>
            <a:r>
              <a:rPr kumimoji="0" lang="en-US" sz="2000" b="0" i="1" u="none" strike="noStrike" kern="1200" cap="none" spc="0" normalizeH="0" baseline="0" noProof="0" dirty="0" smtClean="0">
                <a:ln>
                  <a:noFill/>
                </a:ln>
                <a:solidFill>
                  <a:srgbClr val="302F35"/>
                </a:solidFill>
                <a:effectLst/>
                <a:uLnTx/>
                <a:uFillTx/>
                <a:latin typeface="Calibri"/>
                <a:ea typeface="+mn-ea"/>
                <a:cs typeface="+mn-cs"/>
              </a:rPr>
              <a:t>Our New England </a:t>
            </a:r>
            <a:br>
              <a:rPr kumimoji="0" lang="en-US" sz="2000" b="0" i="1" u="none" strike="noStrike" kern="1200" cap="none" spc="0" normalizeH="0" baseline="0" noProof="0" dirty="0" smtClean="0">
                <a:ln>
                  <a:noFill/>
                </a:ln>
                <a:solidFill>
                  <a:srgbClr val="302F35"/>
                </a:solidFill>
                <a:effectLst/>
                <a:uLnTx/>
                <a:uFillTx/>
                <a:latin typeface="Calibri"/>
                <a:ea typeface="+mn-ea"/>
                <a:cs typeface="+mn-cs"/>
              </a:rPr>
            </a:br>
            <a:r>
              <a:rPr kumimoji="0" lang="en-US" sz="2000" b="0" i="1" u="none" strike="noStrike" kern="1200" cap="none" spc="0" normalizeH="0" baseline="0" noProof="0" dirty="0" smtClean="0">
                <a:ln>
                  <a:noFill/>
                </a:ln>
                <a:solidFill>
                  <a:srgbClr val="302F35"/>
                </a:solidFill>
                <a:effectLst/>
                <a:uLnTx/>
                <a:uFillTx/>
                <a:latin typeface="Calibri"/>
                <a:ea typeface="+mn-ea"/>
                <a:cs typeface="+mn-cs"/>
              </a:rPr>
              <a:t>simulations in Brattle’s </a:t>
            </a:r>
            <a:r>
              <a:rPr kumimoji="0" lang="en-US" sz="2000" b="0" i="1" u="none" strike="noStrike" kern="1200" cap="none" spc="0" normalizeH="0" baseline="0" noProof="0" dirty="0" err="1" smtClean="0">
                <a:ln>
                  <a:noFill/>
                </a:ln>
                <a:solidFill>
                  <a:srgbClr val="302F35"/>
                </a:solidFill>
                <a:effectLst/>
                <a:uLnTx/>
                <a:uFillTx/>
                <a:latin typeface="Calibri"/>
                <a:ea typeface="+mn-ea"/>
                <a:cs typeface="+mn-cs"/>
              </a:rPr>
              <a:t>GridSIM</a:t>
            </a:r>
            <a:r>
              <a:rPr kumimoji="0" lang="en-US" sz="2000" b="0" i="1" u="none" strike="noStrike" kern="1200" cap="none" spc="0" normalizeH="0" baseline="0" noProof="0" dirty="0" smtClean="0">
                <a:ln>
                  <a:noFill/>
                </a:ln>
                <a:solidFill>
                  <a:srgbClr val="302F35"/>
                </a:solidFill>
                <a:effectLst/>
                <a:uLnTx/>
                <a:uFillTx/>
                <a:latin typeface="Calibri"/>
                <a:ea typeface="+mn-ea"/>
                <a:cs typeface="+mn-cs"/>
              </a:rPr>
              <a:t> model estimated that </a:t>
            </a:r>
            <a:r>
              <a:rPr kumimoji="0" lang="en-US" sz="2400" b="1" i="0" u="none" strike="noStrike" kern="1200" cap="none" spc="0" normalizeH="0" baseline="0" noProof="0" dirty="0" smtClean="0">
                <a:ln>
                  <a:noFill/>
                </a:ln>
                <a:solidFill>
                  <a:srgbClr val="00467F"/>
                </a:solidFill>
                <a:effectLst/>
                <a:uLnTx/>
                <a:uFillTx/>
                <a:latin typeface="Calibri"/>
                <a:ea typeface="+mn-ea"/>
                <a:cs typeface="+mn-cs"/>
              </a:rPr>
              <a:t>FCEM</a:t>
            </a:r>
            <a:r>
              <a:rPr kumimoji="0" lang="en-US" sz="2400" b="0" i="0" u="none" strike="noStrike" kern="1200" cap="none" spc="0" normalizeH="0" baseline="0" noProof="0" dirty="0" smtClean="0">
                <a:ln>
                  <a:noFill/>
                </a:ln>
                <a:solidFill>
                  <a:srgbClr val="302F35"/>
                </a:solidFill>
                <a:effectLst/>
                <a:uLnTx/>
                <a:uFillTx/>
                <a:latin typeface="Calibri"/>
                <a:ea typeface="+mn-ea"/>
                <a:cs typeface="+mn-cs"/>
              </a:rPr>
              <a:t> </a:t>
            </a:r>
            <a:r>
              <a:rPr kumimoji="0" lang="en-US" sz="2400" b="1" i="0" u="none" strike="noStrike" kern="1200" cap="none" spc="0" normalizeH="0" baseline="0" noProof="0" dirty="0" smtClean="0">
                <a:ln>
                  <a:noFill/>
                </a:ln>
                <a:solidFill>
                  <a:srgbClr val="00467F"/>
                </a:solidFill>
                <a:effectLst/>
                <a:uLnTx/>
                <a:uFillTx/>
                <a:latin typeface="Calibri"/>
                <a:ea typeface="+mn-ea"/>
                <a:cs typeface="+mn-cs"/>
              </a:rPr>
              <a:t>could save customers approximately $4.5 billion &amp; abate 7.4 additional </a:t>
            </a:r>
            <a:r>
              <a:rPr kumimoji="0" lang="en-US" sz="2400" b="1" i="0" u="none" strike="noStrike" kern="1200" cap="none" spc="0" normalizeH="0" baseline="0" noProof="0" dirty="0" err="1" smtClean="0">
                <a:ln>
                  <a:noFill/>
                </a:ln>
                <a:solidFill>
                  <a:srgbClr val="00467F"/>
                </a:solidFill>
                <a:effectLst/>
                <a:uLnTx/>
                <a:uFillTx/>
                <a:latin typeface="Calibri"/>
                <a:ea typeface="+mn-ea"/>
                <a:cs typeface="+mn-cs"/>
              </a:rPr>
              <a:t>Megatonnes</a:t>
            </a:r>
            <a:r>
              <a:rPr kumimoji="0" lang="en-US" sz="2400" b="1" i="0" u="none" strike="noStrike" kern="1200" cap="none" spc="0" normalizeH="0" baseline="0" noProof="0" dirty="0" smtClean="0">
                <a:ln>
                  <a:noFill/>
                </a:ln>
                <a:solidFill>
                  <a:srgbClr val="00467F"/>
                </a:solidFill>
                <a:effectLst/>
                <a:uLnTx/>
                <a:uFillTx/>
                <a:latin typeface="Calibri"/>
                <a:ea typeface="+mn-ea"/>
                <a:cs typeface="+mn-cs"/>
              </a:rPr>
              <a:t> of CO</a:t>
            </a:r>
            <a:r>
              <a:rPr kumimoji="0" lang="en-US" sz="2400" b="1" i="0" u="none" strike="noStrike" kern="1200" cap="none" spc="0" normalizeH="0" baseline="-25000" noProof="0" dirty="0" smtClean="0">
                <a:ln>
                  <a:noFill/>
                </a:ln>
                <a:solidFill>
                  <a:srgbClr val="00467F"/>
                </a:solidFill>
                <a:effectLst/>
                <a:uLnTx/>
                <a:uFillTx/>
                <a:latin typeface="Calibri"/>
                <a:ea typeface="+mn-ea"/>
                <a:cs typeface="+mn-cs"/>
              </a:rPr>
              <a:t>2</a:t>
            </a:r>
            <a:r>
              <a:rPr kumimoji="0" lang="en-US" sz="2400" b="1" i="0" u="none" strike="noStrike" kern="1200" cap="none" spc="0" normalizeH="0" baseline="0" noProof="0" dirty="0" smtClean="0">
                <a:ln>
                  <a:noFill/>
                </a:ln>
                <a:solidFill>
                  <a:srgbClr val="00467F"/>
                </a:solidFill>
                <a:effectLst/>
                <a:uLnTx/>
                <a:uFillTx/>
                <a:latin typeface="Calibri"/>
                <a:ea typeface="+mn-ea"/>
                <a:cs typeface="+mn-cs"/>
              </a:rPr>
              <a:t> </a:t>
            </a:r>
            <a:r>
              <a:rPr kumimoji="0" lang="en-US" sz="2000" b="0" i="1" u="none" strike="noStrike" kern="1200" cap="none" spc="0" normalizeH="0" baseline="0" noProof="0" dirty="0" smtClean="0">
                <a:ln>
                  <a:noFill/>
                </a:ln>
                <a:solidFill>
                  <a:srgbClr val="302F35"/>
                </a:solidFill>
                <a:effectLst/>
                <a:uLnTx/>
                <a:uFillTx/>
                <a:latin typeface="Calibri"/>
                <a:ea typeface="+mn-ea"/>
                <a:cs typeface="+mn-cs"/>
              </a:rPr>
              <a:t>over ten years</a:t>
            </a:r>
            <a:br>
              <a:rPr kumimoji="0" lang="en-US" sz="2000" b="0" i="1" u="none" strike="noStrike" kern="1200" cap="none" spc="0" normalizeH="0" baseline="0" noProof="0" dirty="0" smtClean="0">
                <a:ln>
                  <a:noFill/>
                </a:ln>
                <a:solidFill>
                  <a:srgbClr val="302F35"/>
                </a:solidFill>
                <a:effectLst/>
                <a:uLnTx/>
                <a:uFillTx/>
                <a:latin typeface="Calibri"/>
                <a:ea typeface="+mn-ea"/>
                <a:cs typeface="+mn-cs"/>
              </a:rPr>
            </a:br>
            <a:r>
              <a:rPr kumimoji="0" lang="en-US" sz="2000" b="0" i="1" u="none" strike="noStrike" kern="1200" cap="none" spc="0" normalizeH="0" baseline="0" noProof="0" dirty="0" smtClean="0">
                <a:ln>
                  <a:noFill/>
                </a:ln>
                <a:solidFill>
                  <a:srgbClr val="302F35"/>
                </a:solidFill>
                <a:effectLst/>
                <a:uLnTx/>
                <a:uFillTx/>
                <a:latin typeface="Calibri"/>
                <a:ea typeface="+mn-ea"/>
                <a:cs typeface="+mn-cs"/>
              </a:rPr>
              <a:t>compared to traditional state contracting</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512" y="4099598"/>
            <a:ext cx="1996959" cy="2346656"/>
          </a:xfrm>
          <a:prstGeom prst="rect">
            <a:avLst/>
          </a:prstGeom>
        </p:spPr>
      </p:pic>
      <p:sp>
        <p:nvSpPr>
          <p:cNvPr id="9" name="TextBox 8"/>
          <p:cNvSpPr txBox="1"/>
          <p:nvPr/>
        </p:nvSpPr>
        <p:spPr>
          <a:xfrm>
            <a:off x="6240560" y="1478803"/>
            <a:ext cx="574963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0467F"/>
                </a:solidFill>
                <a:effectLst/>
                <a:uLnTx/>
                <a:uFillTx/>
                <a:latin typeface="Calibri"/>
                <a:ea typeface="+mn-ea"/>
                <a:cs typeface="+mn-cs"/>
              </a:rPr>
              <a:t>New </a:t>
            </a:r>
            <a:r>
              <a:rPr kumimoji="0" lang="en-US" sz="2200" b="1" i="0" u="none" strike="noStrike" kern="1200" cap="none" spc="0" normalizeH="0" baseline="0" noProof="0" dirty="0">
                <a:ln>
                  <a:noFill/>
                </a:ln>
                <a:solidFill>
                  <a:srgbClr val="00467F"/>
                </a:solidFill>
                <a:effectLst/>
                <a:uLnTx/>
                <a:uFillTx/>
                <a:latin typeface="Calibri"/>
                <a:ea typeface="+mn-ea"/>
                <a:cs typeface="+mn-cs"/>
              </a:rPr>
              <a:t>England Customer Cost Savings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smtClean="0">
                <a:ln>
                  <a:noFill/>
                </a:ln>
                <a:solidFill>
                  <a:srgbClr val="00467F"/>
                </a:solidFill>
                <a:effectLst/>
                <a:uLnTx/>
                <a:uFillTx/>
                <a:latin typeface="Calibri"/>
                <a:ea typeface="+mn-ea"/>
                <a:cs typeface="+mn-cs"/>
              </a:rPr>
              <a:t>FCEM vs</a:t>
            </a:r>
            <a:r>
              <a:rPr kumimoji="0" lang="en-US" sz="1400" b="0" i="1" u="none" strike="noStrike" kern="1200" cap="none" spc="0" normalizeH="0" baseline="0" noProof="0" dirty="0">
                <a:ln>
                  <a:noFill/>
                </a:ln>
                <a:solidFill>
                  <a:srgbClr val="00467F"/>
                </a:solidFill>
                <a:effectLst/>
                <a:uLnTx/>
                <a:uFillTx/>
                <a:latin typeface="Calibri"/>
                <a:ea typeface="+mn-ea"/>
                <a:cs typeface="+mn-cs"/>
              </a:rPr>
              <a:t>. Current </a:t>
            </a:r>
            <a:r>
              <a:rPr kumimoji="0" lang="en-US" sz="1400" b="0" i="1" u="none" strike="noStrike" kern="1200" cap="none" spc="0" normalizeH="0" baseline="0" noProof="0" dirty="0" smtClean="0">
                <a:ln>
                  <a:noFill/>
                </a:ln>
                <a:solidFill>
                  <a:srgbClr val="00467F"/>
                </a:solidFill>
                <a:effectLst/>
                <a:uLnTx/>
                <a:uFillTx/>
                <a:latin typeface="Calibri"/>
                <a:ea typeface="+mn-ea"/>
                <a:cs typeface="+mn-cs"/>
              </a:rPr>
              <a:t>Practice</a:t>
            </a:r>
            <a:endParaRPr kumimoji="0" lang="en-US" sz="1400" b="0" i="1" u="none" strike="noStrike" kern="1200" cap="none" spc="0" normalizeH="0" baseline="0" noProof="0" dirty="0">
              <a:ln>
                <a:noFill/>
              </a:ln>
              <a:solidFill>
                <a:srgbClr val="00467F"/>
              </a:solidFill>
              <a:effectLst/>
              <a:uLnTx/>
              <a:uFillTx/>
              <a:latin typeface="Calibri"/>
              <a:ea typeface="+mn-ea"/>
              <a:cs typeface="+mn-cs"/>
            </a:endParaRPr>
          </a:p>
        </p:txBody>
      </p:sp>
    </p:spTree>
    <p:extLst>
      <p:ext uri="{BB962C8B-B14F-4D97-AF65-F5344CB8AC3E}">
        <p14:creationId xmlns:p14="http://schemas.microsoft.com/office/powerpoint/2010/main" val="3520234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510208" y="1500808"/>
            <a:ext cx="10972800" cy="5018583"/>
          </a:xfrm>
        </p:spPr>
        <p:txBody>
          <a:bodyPr>
            <a:normAutofit fontScale="70000" lnSpcReduction="20000"/>
          </a:bodyPr>
          <a:lstStyle/>
          <a:p>
            <a:pPr marL="347663" lvl="1" indent="-285750">
              <a:lnSpc>
                <a:spcPct val="120000"/>
              </a:lnSpc>
              <a:spcBef>
                <a:spcPts val="1200"/>
              </a:spcBef>
            </a:pPr>
            <a:r>
              <a:rPr lang="en-US" sz="2400" b="1" dirty="0" smtClean="0">
                <a:latin typeface="+mj-lt"/>
              </a:rPr>
              <a:t>Carbon pricing alone may be insufficient:</a:t>
            </a:r>
            <a:r>
              <a:rPr lang="en-US" sz="2400" dirty="0" smtClean="0">
                <a:latin typeface="+mj-lt"/>
              </a:rPr>
              <a:t>  Carbon pricing alone is a first-best economic solution if it can be implemented broadly (regionally, across economic sectors, and at a price high enough to meet policy goals).  States have expressed that this path is less likely to succeed at the present time due to differences among state policies, lack of federal policy, and the twin objective to support electrification</a:t>
            </a:r>
          </a:p>
          <a:p>
            <a:pPr marL="347663" lvl="1" indent="-285750">
              <a:lnSpc>
                <a:spcPct val="120000"/>
              </a:lnSpc>
              <a:spcBef>
                <a:spcPts val="1200"/>
              </a:spcBef>
            </a:pPr>
            <a:r>
              <a:rPr lang="en-US" sz="2400" b="1" dirty="0" smtClean="0">
                <a:latin typeface="+mj-lt"/>
              </a:rPr>
              <a:t>Robust to a range of carbon prices: </a:t>
            </a:r>
            <a:r>
              <a:rPr lang="en-US" sz="2400" dirty="0" smtClean="0">
                <a:latin typeface="+mj-lt"/>
              </a:rPr>
              <a:t>FCEM or ICCM can be implemented with or without enhanced carbon pricing.  Maintains option value if states wish to achieve benefits from enhanced carbon pricing (but cannot agree on a price high enough to achieve policy objectives)</a:t>
            </a:r>
          </a:p>
          <a:p>
            <a:pPr marL="347663" lvl="1" indent="-285750">
              <a:lnSpc>
                <a:spcPct val="120000"/>
              </a:lnSpc>
              <a:spcBef>
                <a:spcPts val="1200"/>
              </a:spcBef>
            </a:pPr>
            <a:r>
              <a:rPr lang="en-US" sz="2400" b="1" dirty="0">
                <a:latin typeface="+mj-lt"/>
              </a:rPr>
              <a:t>FCEM avoids the “leakage” problems </a:t>
            </a:r>
            <a:r>
              <a:rPr lang="en-US" sz="2400" dirty="0">
                <a:latin typeface="+mj-lt"/>
              </a:rPr>
              <a:t>from carbon prices that differ between markets</a:t>
            </a:r>
          </a:p>
          <a:p>
            <a:pPr marL="347663" lvl="1" indent="-285750">
              <a:lnSpc>
                <a:spcPct val="120000"/>
              </a:lnSpc>
              <a:spcBef>
                <a:spcPts val="1200"/>
              </a:spcBef>
            </a:pPr>
            <a:r>
              <a:rPr lang="en-US" sz="2400" b="1" dirty="0" smtClean="0">
                <a:latin typeface="+mj-lt"/>
              </a:rPr>
              <a:t>States maintain total flexibility </a:t>
            </a:r>
            <a:r>
              <a:rPr lang="en-US" sz="2400" dirty="0" smtClean="0">
                <a:latin typeface="+mj-lt"/>
              </a:rPr>
              <a:t>to utilize the market as much or as little as desired, ramp up reliance on the market as it demonstrates success, and pursue their own policy objectives without requiring any agreement on a common price or policy goal</a:t>
            </a:r>
          </a:p>
          <a:p>
            <a:pPr marL="347663" lvl="1" indent="-285750">
              <a:lnSpc>
                <a:spcPct val="120000"/>
              </a:lnSpc>
              <a:spcBef>
                <a:spcPts val="1200"/>
              </a:spcBef>
            </a:pPr>
            <a:r>
              <a:rPr lang="en-US" sz="2400" b="1" dirty="0" smtClean="0">
                <a:latin typeface="+mj-lt"/>
              </a:rPr>
              <a:t>States </a:t>
            </a:r>
            <a:r>
              <a:rPr lang="en-US" sz="2400" b="1" dirty="0">
                <a:latin typeface="+mj-lt"/>
              </a:rPr>
              <a:t>&amp; customers pay to meet their own goals </a:t>
            </a:r>
            <a:r>
              <a:rPr lang="en-US" sz="2400" dirty="0">
                <a:latin typeface="+mj-lt"/>
              </a:rPr>
              <a:t>(no cost-shifting to non-participants) </a:t>
            </a:r>
          </a:p>
          <a:p>
            <a:pPr marL="347663" lvl="1" indent="-285750">
              <a:lnSpc>
                <a:spcPct val="120000"/>
              </a:lnSpc>
              <a:spcBef>
                <a:spcPts val="1200"/>
              </a:spcBef>
            </a:pPr>
            <a:r>
              <a:rPr lang="en-US" sz="2400" b="1" dirty="0" smtClean="0">
                <a:latin typeface="+mj-lt"/>
              </a:rPr>
              <a:t>Leverages </a:t>
            </a:r>
            <a:r>
              <a:rPr lang="en-US" sz="2400" b="1" dirty="0">
                <a:latin typeface="+mj-lt"/>
              </a:rPr>
              <a:t>design features proven to attract new investments </a:t>
            </a:r>
            <a:r>
              <a:rPr lang="en-US" sz="2400" dirty="0">
                <a:latin typeface="+mj-lt"/>
              </a:rPr>
              <a:t>at competitive prices in the power sector (demand curve, forward auction, </a:t>
            </a:r>
            <a:r>
              <a:rPr lang="en-US" sz="2400" dirty="0" smtClean="0">
                <a:latin typeface="+mj-lt"/>
              </a:rPr>
              <a:t>multi-year price lock-in for new resources, </a:t>
            </a:r>
            <a:r>
              <a:rPr lang="en-US" sz="2400" dirty="0">
                <a:latin typeface="+mj-lt"/>
              </a:rPr>
              <a:t>broad competition</a:t>
            </a:r>
            <a:r>
              <a:rPr lang="en-US" sz="2400" dirty="0" smtClean="0">
                <a:latin typeface="+mj-lt"/>
              </a:rPr>
              <a:t>)</a:t>
            </a:r>
            <a:endParaRPr lang="en-US" sz="2400" dirty="0">
              <a:latin typeface="+mj-lt"/>
            </a:endParaRPr>
          </a:p>
        </p:txBody>
      </p:sp>
      <p:sp>
        <p:nvSpPr>
          <p:cNvPr id="4" name="Title 3"/>
          <p:cNvSpPr>
            <a:spLocks noGrp="1"/>
          </p:cNvSpPr>
          <p:nvPr>
            <p:ph type="title"/>
          </p:nvPr>
        </p:nvSpPr>
        <p:spPr>
          <a:xfrm>
            <a:off x="609600" y="344473"/>
            <a:ext cx="10972800" cy="1255728"/>
          </a:xfrm>
        </p:spPr>
        <p:txBody>
          <a:bodyPr/>
          <a:lstStyle/>
          <a:p>
            <a:r>
              <a:rPr lang="en-US" dirty="0" smtClean="0"/>
              <a:t>Why should New England consider some variation of the FCEM or ICCM?</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8</a:t>
            </a:fld>
            <a:endParaRPr lang="en-US" dirty="0"/>
          </a:p>
        </p:txBody>
      </p:sp>
    </p:spTree>
    <p:extLst>
      <p:ext uri="{BB962C8B-B14F-4D97-AF65-F5344CB8AC3E}">
        <p14:creationId xmlns:p14="http://schemas.microsoft.com/office/powerpoint/2010/main" val="1185497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Information </a:t>
            </a:r>
            <a:endParaRPr lang="en-US" dirty="0"/>
          </a:p>
        </p:txBody>
      </p:sp>
      <p:sp>
        <p:nvSpPr>
          <p:cNvPr id="5" name="Slide Number Placeholder 4"/>
          <p:cNvSpPr>
            <a:spLocks noGrp="1"/>
          </p:cNvSpPr>
          <p:nvPr>
            <p:ph type="sldNum" sz="quarter" idx="15"/>
          </p:nvPr>
        </p:nvSpPr>
        <p:spPr/>
        <p:txBody>
          <a:bodyPr/>
          <a:lstStyle/>
          <a:p>
            <a:r>
              <a:rPr lang="en-US" b="0" smtClean="0"/>
              <a:t>Brattle.com | </a:t>
            </a:r>
            <a:fld id="{590DAB12-68F0-43F3-9CAA-0DFBA7404834}" type="slidenum">
              <a:rPr lang="en-US" smtClean="0"/>
              <a:pPr/>
              <a:t>9</a:t>
            </a:fld>
            <a:endParaRPr lang="en-US" dirty="0"/>
          </a:p>
        </p:txBody>
      </p:sp>
      <p:pic>
        <p:nvPicPr>
          <p:cNvPr id="21" name="Picture 20"/>
          <p:cNvPicPr>
            <a:picLocks noChangeAspect="1"/>
          </p:cNvPicPr>
          <p:nvPr/>
        </p:nvPicPr>
        <p:blipFill>
          <a:blip r:embed="rId3"/>
          <a:stretch>
            <a:fillRect/>
          </a:stretch>
        </p:blipFill>
        <p:spPr>
          <a:xfrm>
            <a:off x="357805" y="1711773"/>
            <a:ext cx="2641897" cy="2629788"/>
          </a:xfrm>
          <a:prstGeom prst="rect">
            <a:avLst/>
          </a:prstGeom>
          <a:effectLst>
            <a:outerShdw blurRad="50800" dist="38100" dir="2700000" algn="tl" rotWithShape="0">
              <a:prstClr val="black">
                <a:alpha val="40000"/>
              </a:prstClr>
            </a:outerShdw>
          </a:effectLst>
        </p:spPr>
      </p:pic>
      <p:graphicFrame>
        <p:nvGraphicFramePr>
          <p:cNvPr id="25" name="Table 24"/>
          <p:cNvGraphicFramePr>
            <a:graphicFrameLocks noGrp="1"/>
          </p:cNvGraphicFramePr>
          <p:nvPr>
            <p:extLst>
              <p:ext uri="{D42A27DB-BD31-4B8C-83A1-F6EECF244321}">
                <p14:modId xmlns:p14="http://schemas.microsoft.com/office/powerpoint/2010/main" val="2428586180"/>
              </p:ext>
            </p:extLst>
          </p:nvPr>
        </p:nvGraphicFramePr>
        <p:xfrm>
          <a:off x="357805" y="4341561"/>
          <a:ext cx="11396872" cy="1258888"/>
        </p:xfrm>
        <a:graphic>
          <a:graphicData uri="http://schemas.openxmlformats.org/drawingml/2006/table">
            <a:tbl>
              <a:tblPr firstRow="1" bandRow="1">
                <a:tableStyleId>{5C22544A-7EE6-4342-B048-85BDC9FD1C3A}</a:tableStyleId>
              </a:tblPr>
              <a:tblGrid>
                <a:gridCol w="2849218">
                  <a:extLst>
                    <a:ext uri="{9D8B030D-6E8A-4147-A177-3AD203B41FA5}">
                      <a16:colId xmlns:a16="http://schemas.microsoft.com/office/drawing/2014/main" val="2486319250"/>
                    </a:ext>
                  </a:extLst>
                </a:gridCol>
                <a:gridCol w="2849218">
                  <a:extLst>
                    <a:ext uri="{9D8B030D-6E8A-4147-A177-3AD203B41FA5}">
                      <a16:colId xmlns:a16="http://schemas.microsoft.com/office/drawing/2014/main" val="132268719"/>
                    </a:ext>
                  </a:extLst>
                </a:gridCol>
                <a:gridCol w="2849218">
                  <a:extLst>
                    <a:ext uri="{9D8B030D-6E8A-4147-A177-3AD203B41FA5}">
                      <a16:colId xmlns:a16="http://schemas.microsoft.com/office/drawing/2014/main" val="1733818215"/>
                    </a:ext>
                  </a:extLst>
                </a:gridCol>
                <a:gridCol w="2849218">
                  <a:extLst>
                    <a:ext uri="{9D8B030D-6E8A-4147-A177-3AD203B41FA5}">
                      <a16:colId xmlns:a16="http://schemas.microsoft.com/office/drawing/2014/main" val="952369497"/>
                    </a:ext>
                  </a:extLst>
                </a:gridCol>
              </a:tblGrid>
              <a:tr h="1119560">
                <a:tc>
                  <a:txBody>
                    <a:bodyPr/>
                    <a:lstStyle/>
                    <a:p>
                      <a:pPr marL="0" marR="0" lvl="0" indent="0" algn="ctr" defTabSz="257168" rtl="0" eaLnBrk="1" fontAlgn="auto" latinLnBrk="0" hangingPunct="1">
                        <a:lnSpc>
                          <a:spcPct val="100000"/>
                        </a:lnSpc>
                        <a:spcBef>
                          <a:spcPct val="20000"/>
                        </a:spcBef>
                        <a:spcAft>
                          <a:spcPts val="0"/>
                        </a:spcAft>
                        <a:buClrTx/>
                        <a:buSzTx/>
                        <a:buFont typeface="Arial"/>
                        <a:buNone/>
                        <a:tabLst/>
                        <a:defRPr/>
                      </a:pPr>
                      <a:r>
                        <a:rPr kumimoji="0" lang="en-US" sz="1600" b="1" i="0" u="none" strike="noStrike" kern="1200" cap="none" spc="0" normalizeH="0" baseline="0" noProof="0" smtClean="0">
                          <a:ln>
                            <a:noFill/>
                          </a:ln>
                          <a:solidFill>
                            <a:schemeClr val="accent2"/>
                          </a:solidFill>
                          <a:effectLst/>
                          <a:uLnTx/>
                          <a:uFillTx/>
                          <a:latin typeface="Century Gothic"/>
                          <a:ea typeface="+mn-ea"/>
                        </a:rPr>
                        <a:t>Kathleen Spees</a:t>
                      </a:r>
                    </a:p>
                    <a:p>
                      <a:pPr marL="893" marR="0" lvl="1" indent="0" algn="ctr" defTabSz="257168" rtl="0" eaLnBrk="1" fontAlgn="auto" latinLnBrk="0" hangingPunct="1">
                        <a:lnSpc>
                          <a:spcPct val="80000"/>
                        </a:lnSpc>
                        <a:spcBef>
                          <a:spcPts val="600"/>
                        </a:spcBef>
                        <a:spcAft>
                          <a:spcPts val="0"/>
                        </a:spcAft>
                        <a:buClr>
                          <a:srgbClr val="7FB9C2"/>
                        </a:buClr>
                        <a:buSzPct val="130000"/>
                        <a:buFont typeface="Lucida Grande"/>
                        <a:buNone/>
                        <a:tabLst/>
                        <a:defRPr/>
                      </a:pPr>
                      <a:r>
                        <a:rPr kumimoji="0" lang="en-US" sz="1200" b="0" i="0" u="none" strike="noStrike" kern="1200" cap="none" spc="0" normalizeH="0" baseline="0" noProof="0" smtClean="0">
                          <a:ln>
                            <a:noFill/>
                          </a:ln>
                          <a:solidFill>
                            <a:srgbClr val="000000"/>
                          </a:solidFill>
                          <a:effectLst/>
                          <a:uLnTx/>
                          <a:uFillTx/>
                          <a:latin typeface="+mn-lt"/>
                          <a:ea typeface="+mn-ea"/>
                          <a:cs typeface="+mn-cs"/>
                        </a:rPr>
                        <a:t>Principal, Washington DC</a:t>
                      </a:r>
                    </a:p>
                    <a:p>
                      <a:pPr marL="893" marR="0" lvl="1" indent="0" algn="ctr" defTabSz="257168" rtl="0" eaLnBrk="1" fontAlgn="auto" latinLnBrk="0" hangingPunct="1">
                        <a:lnSpc>
                          <a:spcPct val="80000"/>
                        </a:lnSpc>
                        <a:spcBef>
                          <a:spcPts val="113"/>
                        </a:spcBef>
                        <a:spcAft>
                          <a:spcPts val="0"/>
                        </a:spcAft>
                        <a:buClr>
                          <a:srgbClr val="7FB9C2"/>
                        </a:buClr>
                        <a:buSzPct val="130000"/>
                        <a:buFont typeface="Lucida Grande"/>
                        <a:buNone/>
                        <a:tabLst/>
                        <a:defRPr/>
                      </a:pPr>
                      <a:endParaRPr kumimoji="0" lang="en-US" sz="788" b="0" i="0" u="none" strike="noStrike" kern="1200" cap="none" spc="0" normalizeH="0" baseline="0" noProof="0" smtClean="0">
                        <a:ln>
                          <a:noFill/>
                        </a:ln>
                        <a:solidFill>
                          <a:srgbClr val="000000"/>
                        </a:solidFill>
                        <a:effectLst/>
                        <a:uLnTx/>
                        <a:uFillTx/>
                        <a:latin typeface="+mn-lt"/>
                        <a:ea typeface="+mn-ea"/>
                        <a:cs typeface="+mn-cs"/>
                      </a:endParaRPr>
                    </a:p>
                    <a:p>
                      <a:pPr marL="893" marR="0" lvl="1" indent="0" algn="ctr" defTabSz="257168" rtl="0" eaLnBrk="1" fontAlgn="auto" latinLnBrk="0" hangingPunct="1">
                        <a:lnSpc>
                          <a:spcPct val="80000"/>
                        </a:lnSpc>
                        <a:spcBef>
                          <a:spcPts val="113"/>
                        </a:spcBef>
                        <a:spcAft>
                          <a:spcPts val="0"/>
                        </a:spcAft>
                        <a:buClr>
                          <a:srgbClr val="7FB9C2"/>
                        </a:buClr>
                        <a:buSzPct val="130000"/>
                        <a:buFont typeface="Lucida Grande"/>
                        <a:buNone/>
                        <a:tabLst/>
                        <a:defRPr/>
                      </a:pPr>
                      <a:r>
                        <a:rPr kumimoji="0" lang="en-US" sz="1200" b="0" i="0" u="none" strike="noStrike" kern="1200" cap="none" spc="0" normalizeH="0" baseline="0" noProof="0" smtClean="0">
                          <a:ln>
                            <a:noFill/>
                          </a:ln>
                          <a:solidFill>
                            <a:srgbClr val="000000"/>
                          </a:solidFill>
                          <a:effectLst/>
                          <a:uLnTx/>
                          <a:uFillTx/>
                          <a:latin typeface="+mn-lt"/>
                          <a:ea typeface="+mn-ea"/>
                          <a:cs typeface="+mn-cs"/>
                        </a:rPr>
                        <a:t>+1.202.419.3390</a:t>
                      </a:r>
                    </a:p>
                    <a:p>
                      <a:pPr marL="893" marR="0" lvl="1" indent="0" algn="ctr" defTabSz="257168" rtl="0" eaLnBrk="1" fontAlgn="auto" latinLnBrk="0" hangingPunct="1">
                        <a:lnSpc>
                          <a:spcPct val="80000"/>
                        </a:lnSpc>
                        <a:spcBef>
                          <a:spcPts val="113"/>
                        </a:spcBef>
                        <a:spcAft>
                          <a:spcPts val="0"/>
                        </a:spcAft>
                        <a:buClr>
                          <a:srgbClr val="7FB9C2"/>
                        </a:buClr>
                        <a:buSzPct val="130000"/>
                        <a:buFont typeface="Lucida Grande"/>
                        <a:buNone/>
                        <a:tabLst/>
                        <a:defRPr/>
                      </a:pPr>
                      <a:r>
                        <a:rPr kumimoji="0" lang="en-US" sz="1200" b="0" i="0" u="none" strike="noStrike" kern="1200" cap="none" spc="0" normalizeH="0" baseline="0" noProof="0" smtClean="0">
                          <a:ln>
                            <a:noFill/>
                          </a:ln>
                          <a:solidFill>
                            <a:srgbClr val="000000"/>
                          </a:solidFill>
                          <a:effectLst/>
                          <a:uLnTx/>
                          <a:uFillTx/>
                          <a:latin typeface="+mn-lt"/>
                          <a:ea typeface="+mn-ea"/>
                          <a:cs typeface="+mn-cs"/>
                          <a:hlinkClick r:id="rId4"/>
                        </a:rPr>
                        <a:t>Kathleen.Spees@brattle.com</a:t>
                      </a:r>
                      <a:r>
                        <a:rPr kumimoji="0" lang="en-US" sz="1200" b="0" i="0" u="none" strike="noStrike" kern="1200" cap="none" spc="0" normalizeH="0" baseline="0" noProof="0" smtClean="0">
                          <a:ln>
                            <a:noFill/>
                          </a:ln>
                          <a:solidFill>
                            <a:srgbClr val="000000"/>
                          </a:solidFill>
                          <a:effectLst/>
                          <a:uLnTx/>
                          <a:uFillTx/>
                          <a:latin typeface="+mn-lt"/>
                          <a:ea typeface="+mn-ea"/>
                          <a:cs typeface="+mn-cs"/>
                        </a:rPr>
                        <a:t> </a:t>
                      </a:r>
                    </a:p>
                    <a:p>
                      <a:pPr algn="ctr"/>
                      <a:endParaRPr lang="en-US" dirty="0"/>
                    </a:p>
                  </a:txBody>
                  <a:tcPr>
                    <a:noFill/>
                  </a:tcPr>
                </a:tc>
                <a:tc>
                  <a:txBody>
                    <a:bodyPr/>
                    <a:lstStyle/>
                    <a:p>
                      <a:pPr marL="0" marR="0" lvl="0" indent="0" algn="ctr" defTabSz="25716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a:noFill/>
                  </a:tcPr>
                </a:tc>
                <a:tc>
                  <a:txBody>
                    <a:bodyPr/>
                    <a:lstStyle/>
                    <a:p>
                      <a:pPr marL="0" marR="0" lvl="0" indent="0" algn="ctr" defTabSz="25716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a:noFill/>
                  </a:tcPr>
                </a:tc>
                <a:tc>
                  <a:txBody>
                    <a:bodyPr/>
                    <a:lstStyle/>
                    <a:p>
                      <a:pPr marL="0" marR="0" lvl="0" indent="0" algn="ctr" defTabSz="257168"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a:txBody>
                  <a:tcPr>
                    <a:noFill/>
                  </a:tcPr>
                </a:tc>
                <a:extLst>
                  <a:ext uri="{0D108BD9-81ED-4DB2-BD59-A6C34878D82A}">
                    <a16:rowId xmlns:a16="http://schemas.microsoft.com/office/drawing/2014/main" val="1456985119"/>
                  </a:ext>
                </a:extLst>
              </a:tr>
            </a:tbl>
          </a:graphicData>
        </a:graphic>
      </p:graphicFrame>
      <p:sp>
        <p:nvSpPr>
          <p:cNvPr id="14" name="Content Placeholder 8"/>
          <p:cNvSpPr txBox="1">
            <a:spLocks/>
          </p:cNvSpPr>
          <p:nvPr/>
        </p:nvSpPr>
        <p:spPr>
          <a:xfrm>
            <a:off x="3377590" y="1711772"/>
            <a:ext cx="8204810" cy="4226911"/>
          </a:xfrm>
          <a:prstGeom prst="rect">
            <a:avLst/>
          </a:prstGeom>
        </p:spPr>
        <p:txBody>
          <a:bodyPr>
            <a:noAutofit/>
          </a:bodyPr>
          <a:lstStyle>
            <a:lvl1pPr marL="0" indent="0" algn="l" defTabSz="457200" rtl="0" eaLnBrk="1" latinLnBrk="0" hangingPunct="1">
              <a:spcBef>
                <a:spcPts val="900"/>
              </a:spcBef>
              <a:buClr>
                <a:schemeClr val="accent2"/>
              </a:buClr>
              <a:buSzPct val="90000"/>
              <a:buFont typeface="Wingdings 2" panose="05020102010507070707" pitchFamily="18" charset="2"/>
              <a:buNone/>
              <a:defRPr sz="2400" kern="1200">
                <a:solidFill>
                  <a:schemeClr val="tx1"/>
                </a:solidFill>
                <a:latin typeface="Calibri Light" panose="020F0302020204030204" pitchFamily="34" charset="0"/>
                <a:ea typeface="+mn-ea"/>
                <a:cs typeface="Calibri Light" panose="020F0302020204030204" pitchFamily="34" charset="0"/>
              </a:defRPr>
            </a:lvl1pPr>
            <a:lvl2pPr marL="280988" indent="-280988" algn="l" defTabSz="457200" rtl="0" eaLnBrk="1" latinLnBrk="0" hangingPunct="1">
              <a:spcBef>
                <a:spcPts val="900"/>
              </a:spcBef>
              <a:buClr>
                <a:schemeClr val="accent2"/>
              </a:buClr>
              <a:buSzPct val="90000"/>
              <a:buFont typeface="Wingdings 2" panose="05020102010507070707" pitchFamily="18" charset="2"/>
              <a:buChar char=""/>
              <a:tabLst/>
              <a:defRPr sz="2000" kern="1200">
                <a:solidFill>
                  <a:schemeClr val="tx1"/>
                </a:solidFill>
                <a:latin typeface="Calibri Light" panose="020F0302020204030204" pitchFamily="34" charset="0"/>
                <a:ea typeface="+mn-ea"/>
                <a:cs typeface="Calibri Light" panose="020F0302020204030204" pitchFamily="34" charset="0"/>
              </a:defRPr>
            </a:lvl2pPr>
            <a:lvl3pPr marL="573088" indent="-292100" algn="l" defTabSz="457200" rtl="0" eaLnBrk="1" latinLnBrk="0" hangingPunct="1">
              <a:lnSpc>
                <a:spcPct val="100000"/>
              </a:lnSpc>
              <a:spcBef>
                <a:spcPts val="600"/>
              </a:spcBef>
              <a:buClr>
                <a:schemeClr val="tx1">
                  <a:lumMod val="50000"/>
                  <a:lumOff val="50000"/>
                </a:schemeClr>
              </a:buClr>
              <a:buSzPct val="70000"/>
              <a:buFont typeface="Wingdings 3" panose="05040102010807070707" pitchFamily="18" charset="2"/>
              <a:buChar char=""/>
              <a:defRPr sz="2000" kern="1200" baseline="0">
                <a:solidFill>
                  <a:schemeClr val="tx1"/>
                </a:solidFill>
                <a:latin typeface="Calibri Light" panose="020F0302020204030204" pitchFamily="34" charset="0"/>
                <a:ea typeface="+mn-ea"/>
                <a:cs typeface="Calibri Light" panose="020F0302020204030204" pitchFamily="34" charset="0"/>
              </a:defRPr>
            </a:lvl3pPr>
            <a:lvl4pPr marL="854075" indent="-280988" algn="l" defTabSz="457200" rtl="0" eaLnBrk="1" latinLnBrk="0" hangingPunct="1">
              <a:lnSpc>
                <a:spcPct val="100000"/>
              </a:lnSpc>
              <a:spcBef>
                <a:spcPts val="600"/>
              </a:spcBef>
              <a:buClr>
                <a:schemeClr val="accent2"/>
              </a:buClr>
              <a:buSzPct val="100000"/>
              <a:buFont typeface="Calibri" panose="020F0502020204030204" pitchFamily="34" charset="0"/>
              <a:buChar char="―"/>
              <a:defRPr sz="1600" b="0" i="0" kern="1200" cap="none" spc="0" baseline="0">
                <a:solidFill>
                  <a:schemeClr val="tx1"/>
                </a:solidFill>
                <a:latin typeface="+mn-lt"/>
                <a:ea typeface="+mn-ea"/>
                <a:cs typeface="+mn-cs"/>
              </a:defRPr>
            </a:lvl4pPr>
            <a:lvl5pPr marL="0" indent="0" algn="l" defTabSz="457200" rtl="0" eaLnBrk="1" latinLnBrk="0" hangingPunct="1">
              <a:spcBef>
                <a:spcPts val="1700"/>
              </a:spcBef>
              <a:buClr>
                <a:schemeClr val="tx1">
                  <a:lumMod val="50000"/>
                  <a:lumOff val="50000"/>
                </a:schemeClr>
              </a:buClr>
              <a:buFont typeface="+mj-lt"/>
              <a:buNone/>
              <a:defRPr sz="1600" b="1" i="0" kern="1200" cap="all" spc="100" baseline="0">
                <a:solidFill>
                  <a:schemeClr val="accent2"/>
                </a:solidFill>
                <a:latin typeface="+mn-lt"/>
                <a:ea typeface="+mn-ea"/>
                <a:cs typeface="+mn-cs"/>
              </a:defRPr>
            </a:lvl5pPr>
            <a:lvl6pPr marL="573088" indent="-292100" algn="l" defTabSz="457200" rtl="0" eaLnBrk="1" latinLnBrk="0" hangingPunct="1">
              <a:spcBef>
                <a:spcPts val="600"/>
              </a:spcBef>
              <a:buClr>
                <a:schemeClr val="tx1">
                  <a:lumMod val="50000"/>
                  <a:lumOff val="50000"/>
                </a:schemeClr>
              </a:buClr>
              <a:buFont typeface="+mj-lt"/>
              <a:buAutoNum type="arabicPeriod"/>
              <a:defRPr sz="1600" kern="1200" baseline="0">
                <a:solidFill>
                  <a:schemeClr val="tx1"/>
                </a:solidFill>
                <a:latin typeface="+mn-lt"/>
                <a:ea typeface="+mn-ea"/>
                <a:cs typeface="+mn-cs"/>
              </a:defRPr>
            </a:lvl6pPr>
            <a:lvl7pPr marL="803275" indent="-230188" algn="l" defTabSz="457200" rtl="0" eaLnBrk="1" latinLnBrk="0" hangingPunct="1">
              <a:spcBef>
                <a:spcPts val="400"/>
              </a:spcBef>
              <a:buClr>
                <a:schemeClr val="accent2"/>
              </a:buClr>
              <a:buFont typeface="+mj-lt"/>
              <a:buAutoNum type="alphaLcPeriod"/>
              <a:defRPr sz="1300" kern="1200" baseline="0">
                <a:solidFill>
                  <a:schemeClr val="tx1"/>
                </a:solidFill>
                <a:latin typeface="+mn-lt"/>
                <a:ea typeface="+mn-ea"/>
                <a:cs typeface="+mn-cs"/>
              </a:defRPr>
            </a:lvl7pPr>
            <a:lvl8pPr marL="280988" indent="-280988" algn="l" defTabSz="457200" rtl="0" eaLnBrk="1" latinLnBrk="0" hangingPunct="1">
              <a:spcBef>
                <a:spcPts val="1700"/>
              </a:spcBef>
              <a:buClr>
                <a:schemeClr val="accent2"/>
              </a:buClr>
              <a:buSzPct val="150000"/>
              <a:buFont typeface="Calibri" panose="020F0502020204030204" pitchFamily="34" charset="0"/>
              <a:buChar char="‟"/>
              <a:defRPr sz="2000" i="1" kern="1200" baseline="0">
                <a:solidFill>
                  <a:schemeClr val="tx1"/>
                </a:solidFill>
                <a:latin typeface="Calibri Light" panose="020F0302020204030204" pitchFamily="34" charset="0"/>
                <a:ea typeface="+mn-ea"/>
                <a:cs typeface="Calibri Light" panose="020F0302020204030204" pitchFamily="34" charset="0"/>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800" b="1" dirty="0" smtClean="0">
                <a:solidFill>
                  <a:schemeClr val="accent2"/>
                </a:solidFill>
              </a:rPr>
              <a:t>Dr. Kathleen Spees is a principal at The Brattle Group with expertise in wholesale electricity markets design and environmental policy analysis. </a:t>
            </a:r>
          </a:p>
          <a:p>
            <a:pPr marL="0" lvl="2" indent="0" algn="just">
              <a:lnSpc>
                <a:spcPct val="90000"/>
              </a:lnSpc>
              <a:spcBef>
                <a:spcPts val="1200"/>
              </a:spcBef>
              <a:buNone/>
            </a:pPr>
            <a:r>
              <a:rPr lang="en-US" sz="1600" dirty="0" smtClean="0">
                <a:solidFill>
                  <a:schemeClr val="tx1">
                    <a:lumMod val="85000"/>
                    <a:lumOff val="15000"/>
                  </a:schemeClr>
                </a:solidFill>
              </a:rPr>
              <a:t>Dr. Kathleen Spees is a Principal at The Brattle Group with expertise in designing and analyzing wholesale electric markets and carbon policies.  Dr. Spees has worked with market operators, transmission system operators, and regulators in more than a dozen jurisdictions globally to improve their market designs for capacity investments, scarcity and surplus event pricing, ancillary services, wind integration, and market seams.  She has worked with U.S. and international regulators to design and evaluate policy alternatives for achieving resource adequacy, storage integration, carbon reduction, and other policy goals.  For private clients, Dr. Spees provides strategic guidance, expert testimony, and analytical support in the context of regulatory proceedings, business decisions, investment due diligence, and litigation.  Her work spans matters of carbon policy, environmental regulations, demand response, virtual trading, transmission rights, ancillary services, plant retirements, merchant transmission, renewables integration, hedging, and storage.</a:t>
            </a:r>
          </a:p>
          <a:p>
            <a:pPr marL="0" lvl="2" indent="0" algn="just">
              <a:lnSpc>
                <a:spcPct val="90000"/>
              </a:lnSpc>
              <a:spcBef>
                <a:spcPts val="1200"/>
              </a:spcBef>
              <a:buNone/>
            </a:pPr>
            <a:r>
              <a:rPr lang="en-US" sz="1600" dirty="0" smtClean="0">
                <a:solidFill>
                  <a:schemeClr val="tx1">
                    <a:lumMod val="85000"/>
                    <a:lumOff val="15000"/>
                  </a:schemeClr>
                </a:solidFill>
              </a:rPr>
              <a:t>Dr. Spees earned her PhD in Engineering and Public Policy within the Carnegie Mellon Electricity Industry Center and her MS in Electrical and Computer Engineering from Carnegie Mellon University. She earned her BS in Physics and Mechanical Engineering from Iowa State University.</a:t>
            </a:r>
            <a:endParaRPr lang="en-US" sz="1600" dirty="0">
              <a:solidFill>
                <a:schemeClr val="tx1">
                  <a:lumMod val="85000"/>
                  <a:lumOff val="15000"/>
                </a:schemeClr>
              </a:solidFill>
            </a:endParaRPr>
          </a:p>
        </p:txBody>
      </p:sp>
    </p:spTree>
    <p:extLst>
      <p:ext uri="{BB962C8B-B14F-4D97-AF65-F5344CB8AC3E}">
        <p14:creationId xmlns:p14="http://schemas.microsoft.com/office/powerpoint/2010/main" val="3678025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erior Slides">
  <a:themeElements>
    <a:clrScheme name="Custom 6">
      <a:dk1>
        <a:srgbClr val="1B232B"/>
      </a:dk1>
      <a:lt1>
        <a:srgbClr val="FFFFFF"/>
      </a:lt1>
      <a:dk2>
        <a:srgbClr val="002B54"/>
      </a:dk2>
      <a:lt2>
        <a:srgbClr val="FFFFFF"/>
      </a:lt2>
      <a:accent1>
        <a:srgbClr val="16486D"/>
      </a:accent1>
      <a:accent2>
        <a:srgbClr val="2297AA"/>
      </a:accent2>
      <a:accent3>
        <a:srgbClr val="37BA95"/>
      </a:accent3>
      <a:accent4>
        <a:srgbClr val="F3BD48"/>
      </a:accent4>
      <a:accent5>
        <a:srgbClr val="FF6D33"/>
      </a:accent5>
      <a:accent6>
        <a:srgbClr val="CD3E71"/>
      </a:accent6>
      <a:hlink>
        <a:srgbClr val="2297AA"/>
      </a:hlink>
      <a:folHlink>
        <a:srgbClr val="CD3E7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Brand-Presentation.potx" id="{1E705DF6-5128-467C-B4DF-4CC5CF4FED67}" vid="{30044D0E-7212-4944-BD9D-D5B77DD5DBF8}"/>
    </a:ext>
  </a:extLst>
</a:theme>
</file>

<file path=ppt/theme/theme2.xml><?xml version="1.0" encoding="utf-8"?>
<a:theme xmlns:a="http://schemas.openxmlformats.org/drawingml/2006/main" name="White Cover">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nterior Slides">
  <a:themeElements>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rattle 2015">
    <a:dk1>
      <a:srgbClr val="000000"/>
    </a:dk1>
    <a:lt1>
      <a:srgbClr val="FFFFFF"/>
    </a:lt1>
    <a:dk2>
      <a:srgbClr val="FFFFFF"/>
    </a:dk2>
    <a:lt2>
      <a:srgbClr val="00467F"/>
    </a:lt2>
    <a:accent1>
      <a:srgbClr val="002B54"/>
    </a:accent1>
    <a:accent2>
      <a:srgbClr val="7FB9C2"/>
    </a:accent2>
    <a:accent3>
      <a:srgbClr val="6A7277"/>
    </a:accent3>
    <a:accent4>
      <a:srgbClr val="EF4623"/>
    </a:accent4>
    <a:accent5>
      <a:srgbClr val="00467F"/>
    </a:accent5>
    <a:accent6>
      <a:srgbClr val="CCCDC3"/>
    </a:accent6>
    <a:hlink>
      <a:srgbClr val="7FB9C2"/>
    </a:hlink>
    <a:folHlink>
      <a:srgbClr val="0046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DF7358E6AD544FBABD5BF72BF79609" ma:contentTypeVersion="3" ma:contentTypeDescription="Create a new document." ma:contentTypeScope="" ma:versionID="ed11699a2f6d0000a90c45b3b406f722">
  <xsd:schema xmlns:xsd="http://www.w3.org/2001/XMLSchema" xmlns:xs="http://www.w3.org/2001/XMLSchema" xmlns:p="http://schemas.microsoft.com/office/2006/metadata/properties" xmlns:ns1="http://schemas.microsoft.com/sharepoint/v3" xmlns:ns2="6fa77199-34ed-4585-a419-0ab55bbca786" targetNamespace="http://schemas.microsoft.com/office/2006/metadata/properties" ma:root="true" ma:fieldsID="c32d847ca5f7332fb4faaa95d4b17b90" ns1:_="" ns2:_="">
    <xsd:import namespace="http://schemas.microsoft.com/sharepoint/v3"/>
    <xsd:import namespace="6fa77199-34ed-4585-a419-0ab55bbca78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fa77199-34ed-4585-a419-0ab55bbca786"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AF310D-EC1D-4694-82BA-63C23FD606C4}">
  <ds:schemaRefs>
    <ds:schemaRef ds:uri="http://purl.org/dc/elements/1.1/"/>
    <ds:schemaRef ds:uri="http://schemas.microsoft.com/office/2006/metadata/properties"/>
    <ds:schemaRef ds:uri="http://schemas.microsoft.com/sharepoint/v3"/>
    <ds:schemaRef ds:uri="6fa77199-34ed-4585-a419-0ab55bbca78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8C4D197D-72D6-41B8-8E89-98975AE9D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fa77199-34ed-4585-a419-0ab55bbca7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E6284EF-4E72-449C-B3A9-8DCFF4AA16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New-Brand-Presentation</Template>
  <TotalTime>16507</TotalTime>
  <Words>5305</Words>
  <Application>Microsoft Office PowerPoint</Application>
  <PresentationFormat>Widescreen</PresentationFormat>
  <Paragraphs>680</Paragraphs>
  <Slides>55</Slides>
  <Notes>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55</vt:i4>
      </vt:variant>
    </vt:vector>
  </HeadingPairs>
  <TitlesOfParts>
    <vt:vector size="69" baseType="lpstr">
      <vt:lpstr>Arial</vt:lpstr>
      <vt:lpstr>Calibri</vt:lpstr>
      <vt:lpstr>Calibri Light</vt:lpstr>
      <vt:lpstr>Century Gothic</vt:lpstr>
      <vt:lpstr>Lucida Grande</vt:lpstr>
      <vt:lpstr>Sylfaen</vt:lpstr>
      <vt:lpstr>Symbol</vt:lpstr>
      <vt:lpstr>Times New Roman</vt:lpstr>
      <vt:lpstr>Wingdings</vt:lpstr>
      <vt:lpstr>Wingdings 2</vt:lpstr>
      <vt:lpstr>Wingdings 3</vt:lpstr>
      <vt:lpstr>Interior Slides</vt:lpstr>
      <vt:lpstr>White Cover</vt:lpstr>
      <vt:lpstr>1_Interior Slides</vt:lpstr>
      <vt:lpstr>PowerPoint Presentation</vt:lpstr>
      <vt:lpstr>Overview: What is the “Forward Clean Energy Market”? </vt:lpstr>
      <vt:lpstr>Overview: What is the “Integrated Clean Capacity Market”? </vt:lpstr>
      <vt:lpstr>FCEM and ICCM Key Design Elements</vt:lpstr>
      <vt:lpstr>How would states express demand for clean energy?</vt:lpstr>
      <vt:lpstr>What resources clear?</vt:lpstr>
      <vt:lpstr>Market-based procurement of clean energy could result in significant cost savings to customers</vt:lpstr>
      <vt:lpstr>Why should New England consider some variation of the FCEM or ICCM?</vt:lpstr>
      <vt:lpstr>Contact Information </vt:lpstr>
      <vt:lpstr>PowerPoint Presentation</vt:lpstr>
      <vt:lpstr>Transition to New England’s Future Grid</vt:lpstr>
      <vt:lpstr>First: What Are We Trying to Do Here?</vt:lpstr>
      <vt:lpstr>Second: What Do the “Future Markets” Look Like?</vt:lpstr>
      <vt:lpstr>Third: How Do We Get There?  </vt:lpstr>
      <vt:lpstr>PowerPoint Presentation</vt:lpstr>
      <vt:lpstr>How Does FCEM Fit into the Range of “Achieve” Options that the States Might Consider?</vt:lpstr>
      <vt:lpstr>What is the Forward Clean Energy Market?</vt:lpstr>
      <vt:lpstr>Design Overview</vt:lpstr>
      <vt:lpstr>Design Overview: Basic Framework is Straightforward, But There are a Number of Options to Consider</vt:lpstr>
      <vt:lpstr>PowerPoint Presentation</vt:lpstr>
      <vt:lpstr>Procurement and Compliance Timeline</vt:lpstr>
      <vt:lpstr>Each State Could Translate Its Own Procurement Target into a Downward-Sloping Demand Curve</vt:lpstr>
      <vt:lpstr>By How Much Could a Demand Curve Accelerate a State’s Clean Electricity Goals?</vt:lpstr>
      <vt:lpstr>Auction Clearing at a Competitive Price </vt:lpstr>
      <vt:lpstr>Design Option: “Targeted” Resources to Comply with Technology-Specific Requirements</vt:lpstr>
      <vt:lpstr>Illustration of Auction Clearing with Targeted Resources</vt:lpstr>
      <vt:lpstr>Risk Sharing and Financeability</vt:lpstr>
      <vt:lpstr>PowerPoint Presentation</vt:lpstr>
      <vt:lpstr>Customer Cost Savings Relative to Current Practice</vt:lpstr>
      <vt:lpstr>Size of Customer Benefits Varied Depending on Carbon Price and FCEM Design Choices</vt:lpstr>
      <vt:lpstr>FCEM Can Be Implemented With or Without Higher Carbon Prices</vt:lpstr>
      <vt:lpstr>Alignment with Wholesale Markets</vt:lpstr>
      <vt:lpstr>Why Consider Variations of the FCEM?</vt:lpstr>
      <vt:lpstr>PowerPoint Presentation</vt:lpstr>
      <vt:lpstr>Dynamic CEAC Product: Achieves More Carbon Abatement at Lower Cost</vt:lpstr>
      <vt:lpstr>Dynamic CEACs</vt:lpstr>
      <vt:lpstr>Incentives for Clean Energy in the Right Locations</vt:lpstr>
      <vt:lpstr>Incentives at the Right Times (Including for Storage)</vt:lpstr>
      <vt:lpstr>PowerPoint Presentation</vt:lpstr>
      <vt:lpstr>What is an “Integrated Clean Capacity Market”?</vt:lpstr>
      <vt:lpstr>How does the Integrated Clean Capacity Market compare to other options in consideration?</vt:lpstr>
      <vt:lpstr>What is an “Integrated Clean Capacity Market”?</vt:lpstr>
      <vt:lpstr>Key design elements</vt:lpstr>
      <vt:lpstr>How might the capacity market need to evolve to align with the 80-100% clean electricity future?</vt:lpstr>
      <vt:lpstr>PowerPoint Presentation</vt:lpstr>
      <vt:lpstr>Co-optimized procurement of capacity and clean energy  </vt:lpstr>
      <vt:lpstr>How is demand for capacity and clean energy expressed?</vt:lpstr>
      <vt:lpstr>How would resources offer?</vt:lpstr>
      <vt:lpstr>How are prices set?</vt:lpstr>
      <vt:lpstr>What resources clear?</vt:lpstr>
      <vt:lpstr>How could an Integrated Clean Capacity Market guide the energy transition?</vt:lpstr>
      <vt:lpstr>PowerPoint Presentation</vt:lpstr>
      <vt:lpstr>Advantages and challenges to consider if pursuing an Integrated Clean Capacity Market</vt:lpstr>
      <vt:lpstr>PowerPoint Presentation</vt:lpstr>
      <vt:lpstr>Example Detail: Integrated Clean Capacity Market Clearing</vt:lpstr>
    </vt:vector>
  </TitlesOfParts>
  <Company>The Brattle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Farias, Brenda</dc:creator>
  <cp:lastModifiedBy>Spees, Kathleen</cp:lastModifiedBy>
  <cp:revision>1233</cp:revision>
  <dcterms:created xsi:type="dcterms:W3CDTF">2020-05-26T23:01:43Z</dcterms:created>
  <dcterms:modified xsi:type="dcterms:W3CDTF">2020-12-10T18:52:22Z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0x0101005DDF7358E6AD544FBABD5BF72BF79609</vt:lpwstr>
  </property>
</Properties>
</file>